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9" r:id="rId1"/>
  </p:sldMasterIdLst>
  <p:notesMasterIdLst>
    <p:notesMasterId r:id="rId90"/>
  </p:notesMasterIdLst>
  <p:handoutMasterIdLst>
    <p:handoutMasterId r:id="rId91"/>
  </p:handoutMasterIdLst>
  <p:sldIdLst>
    <p:sldId id="441" r:id="rId2"/>
    <p:sldId id="1114" r:id="rId3"/>
    <p:sldId id="1115" r:id="rId4"/>
    <p:sldId id="1116" r:id="rId5"/>
    <p:sldId id="1117" r:id="rId6"/>
    <p:sldId id="1118" r:id="rId7"/>
    <p:sldId id="1119" r:id="rId8"/>
    <p:sldId id="1120" r:id="rId9"/>
    <p:sldId id="1121" r:id="rId10"/>
    <p:sldId id="1122" r:id="rId11"/>
    <p:sldId id="1123" r:id="rId12"/>
    <p:sldId id="1124" r:id="rId13"/>
    <p:sldId id="1125" r:id="rId14"/>
    <p:sldId id="1126" r:id="rId15"/>
    <p:sldId id="1127" r:id="rId16"/>
    <p:sldId id="1128" r:id="rId17"/>
    <p:sldId id="1129" r:id="rId18"/>
    <p:sldId id="1103" r:id="rId19"/>
    <p:sldId id="1104" r:id="rId20"/>
    <p:sldId id="1105" r:id="rId21"/>
    <p:sldId id="1106" r:id="rId22"/>
    <p:sldId id="1111" r:id="rId23"/>
    <p:sldId id="1108" r:id="rId24"/>
    <p:sldId id="1109" r:id="rId25"/>
    <p:sldId id="1110" r:id="rId26"/>
    <p:sldId id="954" r:id="rId27"/>
    <p:sldId id="1003" r:id="rId28"/>
    <p:sldId id="1004" r:id="rId29"/>
    <p:sldId id="1005" r:id="rId30"/>
    <p:sldId id="1006" r:id="rId31"/>
    <p:sldId id="1007" r:id="rId32"/>
    <p:sldId id="1008" r:id="rId33"/>
    <p:sldId id="1009" r:id="rId34"/>
    <p:sldId id="967" r:id="rId35"/>
    <p:sldId id="968" r:id="rId36"/>
    <p:sldId id="971" r:id="rId37"/>
    <p:sldId id="972" r:id="rId38"/>
    <p:sldId id="974" r:id="rId39"/>
    <p:sldId id="975" r:id="rId40"/>
    <p:sldId id="1048" r:id="rId41"/>
    <p:sldId id="1032" r:id="rId42"/>
    <p:sldId id="1049" r:id="rId43"/>
    <p:sldId id="1050" r:id="rId44"/>
    <p:sldId id="1053" r:id="rId45"/>
    <p:sldId id="1056" r:id="rId46"/>
    <p:sldId id="1057" r:id="rId47"/>
    <p:sldId id="1058" r:id="rId48"/>
    <p:sldId id="1059" r:id="rId49"/>
    <p:sldId id="1060" r:id="rId50"/>
    <p:sldId id="1061" r:id="rId51"/>
    <p:sldId id="1062" r:id="rId52"/>
    <p:sldId id="1064" r:id="rId53"/>
    <p:sldId id="977" r:id="rId54"/>
    <p:sldId id="978" r:id="rId55"/>
    <p:sldId id="979" r:id="rId56"/>
    <p:sldId id="1033" r:id="rId57"/>
    <p:sldId id="980" r:id="rId58"/>
    <p:sldId id="981" r:id="rId59"/>
    <p:sldId id="982" r:id="rId60"/>
    <p:sldId id="1034" r:id="rId61"/>
    <p:sldId id="1035" r:id="rId62"/>
    <p:sldId id="1112" r:id="rId63"/>
    <p:sldId id="927" r:id="rId64"/>
    <p:sldId id="1069" r:id="rId65"/>
    <p:sldId id="1070" r:id="rId66"/>
    <p:sldId id="1071" r:id="rId67"/>
    <p:sldId id="1072" r:id="rId68"/>
    <p:sldId id="1073" r:id="rId69"/>
    <p:sldId id="1074" r:id="rId70"/>
    <p:sldId id="1075" r:id="rId71"/>
    <p:sldId id="1076" r:id="rId72"/>
    <p:sldId id="1077" r:id="rId73"/>
    <p:sldId id="1078" r:id="rId74"/>
    <p:sldId id="1079" r:id="rId75"/>
    <p:sldId id="1080" r:id="rId76"/>
    <p:sldId id="1082" r:id="rId77"/>
    <p:sldId id="1083" r:id="rId78"/>
    <p:sldId id="1084" r:id="rId79"/>
    <p:sldId id="1085" r:id="rId80"/>
    <p:sldId id="1086" r:id="rId81"/>
    <p:sldId id="1087" r:id="rId82"/>
    <p:sldId id="1088" r:id="rId83"/>
    <p:sldId id="1089" r:id="rId84"/>
    <p:sldId id="1090" r:id="rId85"/>
    <p:sldId id="1091" r:id="rId86"/>
    <p:sldId id="1092" r:id="rId87"/>
    <p:sldId id="1093" r:id="rId88"/>
    <p:sldId id="1113" r:id="rId89"/>
  </p:sldIdLst>
  <p:sldSz cx="9144000" cy="6858000" type="screen4x3"/>
  <p:notesSz cx="6985000" cy="9271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Kraybill" initials="K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0000"/>
    <a:srgbClr val="00FF00"/>
    <a:srgbClr val="3366FF"/>
    <a:srgbClr val="ED52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118" autoAdjust="0"/>
  </p:normalViewPr>
  <p:slideViewPr>
    <p:cSldViewPr>
      <p:cViewPr varScale="1">
        <p:scale>
          <a:sx n="85" d="100"/>
          <a:sy n="85" d="100"/>
        </p:scale>
        <p:origin x="744"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CB3767-2697-4BF9-A6D1-4CA4376C0442}" type="doc">
      <dgm:prSet loTypeId="urn:microsoft.com/office/officeart/2005/8/layout/pyramid2" loCatId="pyramid" qsTypeId="urn:microsoft.com/office/officeart/2005/8/quickstyle/3d3" qsCatId="3D" csTypeId="urn:microsoft.com/office/officeart/2005/8/colors/accent1_3" csCatId="accent1" phldr="1"/>
      <dgm:spPr/>
    </dgm:pt>
    <dgm:pt modelId="{10EBC8F8-8EAF-437E-8F43-49B742F6C334}">
      <dgm:prSet phldrT="[Text]" custT="1"/>
      <dgm:spPr/>
      <dgm:t>
        <a:bodyPr/>
        <a:lstStyle/>
        <a:p>
          <a:r>
            <a:rPr lang="en-CA" sz="1800" b="1" dirty="0" smtClean="0">
              <a:latin typeface="Arial" pitchFamily="34" charset="0"/>
              <a:cs typeface="Arial" pitchFamily="34" charset="0"/>
            </a:rPr>
            <a:t>10-15% episodically</a:t>
          </a:r>
          <a:endParaRPr lang="en-CA" sz="1800" dirty="0"/>
        </a:p>
      </dgm:t>
    </dgm:pt>
    <dgm:pt modelId="{F7D7BDA8-A89F-49A1-A50C-E18924184B46}" type="parTrans" cxnId="{E2AF7D09-8B56-4CF6-9F9F-703EEB468C7A}">
      <dgm:prSet/>
      <dgm:spPr/>
      <dgm:t>
        <a:bodyPr/>
        <a:lstStyle/>
        <a:p>
          <a:endParaRPr lang="en-CA"/>
        </a:p>
      </dgm:t>
    </dgm:pt>
    <dgm:pt modelId="{EA5320EF-C8EC-4523-AF00-DBAFC8F8B48D}" type="sibTrans" cxnId="{E2AF7D09-8B56-4CF6-9F9F-703EEB468C7A}">
      <dgm:prSet/>
      <dgm:spPr/>
      <dgm:t>
        <a:bodyPr/>
        <a:lstStyle/>
        <a:p>
          <a:endParaRPr lang="en-CA"/>
        </a:p>
      </dgm:t>
    </dgm:pt>
    <dgm:pt modelId="{019EF598-B363-4D38-ADBA-933E7A41C642}">
      <dgm:prSet custT="1"/>
      <dgm:spPr/>
      <dgm:t>
        <a:bodyPr/>
        <a:lstStyle/>
        <a:p>
          <a:r>
            <a:rPr lang="en-CA" sz="2000" b="1" dirty="0" smtClean="0">
              <a:latin typeface="Arial" pitchFamily="34" charset="0"/>
              <a:cs typeface="Arial" pitchFamily="34" charset="0"/>
            </a:rPr>
            <a:t>80% transitionally homeless</a:t>
          </a:r>
        </a:p>
      </dgm:t>
    </dgm:pt>
    <dgm:pt modelId="{E0244E3B-8930-498B-9B3A-8F56CB098FFC}" type="parTrans" cxnId="{62C9D836-3091-4BC2-A832-3D30129174DD}">
      <dgm:prSet/>
      <dgm:spPr/>
      <dgm:t>
        <a:bodyPr/>
        <a:lstStyle/>
        <a:p>
          <a:endParaRPr lang="en-CA"/>
        </a:p>
      </dgm:t>
    </dgm:pt>
    <dgm:pt modelId="{94CF9DA1-192A-4B00-A2C5-C9EF82985EB8}" type="sibTrans" cxnId="{62C9D836-3091-4BC2-A832-3D30129174DD}">
      <dgm:prSet/>
      <dgm:spPr/>
      <dgm:t>
        <a:bodyPr/>
        <a:lstStyle/>
        <a:p>
          <a:endParaRPr lang="en-CA"/>
        </a:p>
      </dgm:t>
    </dgm:pt>
    <dgm:pt modelId="{71AC9B42-BB1D-4691-9A84-3122061274B3}">
      <dgm:prSet custT="1"/>
      <dgm:spPr/>
      <dgm:t>
        <a:bodyPr/>
        <a:lstStyle/>
        <a:p>
          <a:r>
            <a:rPr lang="en-CA" sz="1600" b="1" dirty="0" smtClean="0">
              <a:latin typeface="Arial" pitchFamily="34" charset="0"/>
              <a:cs typeface="Arial" pitchFamily="34" charset="0"/>
            </a:rPr>
            <a:t>5-10% chronically</a:t>
          </a:r>
          <a:endParaRPr lang="en-US" sz="1600" b="1" dirty="0">
            <a:latin typeface="Arial" pitchFamily="34" charset="0"/>
            <a:cs typeface="Arial" pitchFamily="34" charset="0"/>
          </a:endParaRPr>
        </a:p>
      </dgm:t>
    </dgm:pt>
    <dgm:pt modelId="{30B6707D-3136-4DD2-B75A-8F4C2C6684B7}" type="parTrans" cxnId="{A79F18B1-A7F9-44DB-A881-AB396C5CE719}">
      <dgm:prSet/>
      <dgm:spPr/>
      <dgm:t>
        <a:bodyPr/>
        <a:lstStyle/>
        <a:p>
          <a:endParaRPr lang="en-CA"/>
        </a:p>
      </dgm:t>
    </dgm:pt>
    <dgm:pt modelId="{1D524FC7-3581-44B1-9AAD-A355B4DD9C1C}" type="sibTrans" cxnId="{A79F18B1-A7F9-44DB-A881-AB396C5CE719}">
      <dgm:prSet/>
      <dgm:spPr/>
      <dgm:t>
        <a:bodyPr/>
        <a:lstStyle/>
        <a:p>
          <a:endParaRPr lang="en-CA"/>
        </a:p>
      </dgm:t>
    </dgm:pt>
    <dgm:pt modelId="{4B234521-4855-495A-9B27-50CD1F0B69CD}" type="pres">
      <dgm:prSet presAssocID="{90CB3767-2697-4BF9-A6D1-4CA4376C0442}" presName="compositeShape" presStyleCnt="0">
        <dgm:presLayoutVars>
          <dgm:dir/>
          <dgm:resizeHandles/>
        </dgm:presLayoutVars>
      </dgm:prSet>
      <dgm:spPr/>
    </dgm:pt>
    <dgm:pt modelId="{6FCC9081-ED8F-4557-9442-51B85ABDA08E}" type="pres">
      <dgm:prSet presAssocID="{90CB3767-2697-4BF9-A6D1-4CA4376C0442}" presName="pyramid" presStyleLbl="node1" presStyleIdx="0" presStyleCnt="1" custAng="10800000" custLinFactNeighborX="767" custLinFactNeighborY="8439"/>
      <dgm:spPr/>
    </dgm:pt>
    <dgm:pt modelId="{0D60C7D8-772A-4EE8-A785-0EDEEA541835}" type="pres">
      <dgm:prSet presAssocID="{90CB3767-2697-4BF9-A6D1-4CA4376C0442}" presName="theList" presStyleCnt="0"/>
      <dgm:spPr/>
    </dgm:pt>
    <dgm:pt modelId="{EDF62E78-085E-42D4-9F6B-54AB9C347757}" type="pres">
      <dgm:prSet presAssocID="{019EF598-B363-4D38-ADBA-933E7A41C642}" presName="aNode" presStyleLbl="fgAcc1" presStyleIdx="0" presStyleCnt="3" custScaleY="123102">
        <dgm:presLayoutVars>
          <dgm:bulletEnabled val="1"/>
        </dgm:presLayoutVars>
      </dgm:prSet>
      <dgm:spPr/>
      <dgm:t>
        <a:bodyPr/>
        <a:lstStyle/>
        <a:p>
          <a:endParaRPr lang="en-CA"/>
        </a:p>
      </dgm:t>
    </dgm:pt>
    <dgm:pt modelId="{05E8B098-7921-444D-B48A-07488DBB20EF}" type="pres">
      <dgm:prSet presAssocID="{019EF598-B363-4D38-ADBA-933E7A41C642}" presName="aSpace" presStyleCnt="0"/>
      <dgm:spPr/>
    </dgm:pt>
    <dgm:pt modelId="{02D77257-D996-464E-9593-D8BB353F70AD}" type="pres">
      <dgm:prSet presAssocID="{10EBC8F8-8EAF-437E-8F43-49B742F6C334}" presName="aNode" presStyleLbl="fgAcc1" presStyleIdx="1" presStyleCnt="3" custScaleX="97884" custScaleY="38659" custLinFactY="10204" custLinFactNeighborY="100000">
        <dgm:presLayoutVars>
          <dgm:bulletEnabled val="1"/>
        </dgm:presLayoutVars>
      </dgm:prSet>
      <dgm:spPr/>
      <dgm:t>
        <a:bodyPr/>
        <a:lstStyle/>
        <a:p>
          <a:endParaRPr lang="en-CA"/>
        </a:p>
      </dgm:t>
    </dgm:pt>
    <dgm:pt modelId="{95CA1BB8-65B2-40F5-8601-C7B6B5F83D25}" type="pres">
      <dgm:prSet presAssocID="{10EBC8F8-8EAF-437E-8F43-49B742F6C334}" presName="aSpace" presStyleCnt="0"/>
      <dgm:spPr/>
    </dgm:pt>
    <dgm:pt modelId="{6348D268-7BEE-42FB-8CD0-97B7DD7F4EDC}" type="pres">
      <dgm:prSet presAssocID="{71AC9B42-BB1D-4691-9A84-3122061274B3}" presName="aNode" presStyleLbl="fgAcc1" presStyleIdx="2" presStyleCnt="3" custScaleY="19213" custLinFactY="6464" custLinFactNeighborY="100000">
        <dgm:presLayoutVars>
          <dgm:bulletEnabled val="1"/>
        </dgm:presLayoutVars>
      </dgm:prSet>
      <dgm:spPr/>
      <dgm:t>
        <a:bodyPr/>
        <a:lstStyle/>
        <a:p>
          <a:endParaRPr lang="en-CA"/>
        </a:p>
      </dgm:t>
    </dgm:pt>
    <dgm:pt modelId="{F79722AD-62B2-4C85-9002-BE4D97FB1EF8}" type="pres">
      <dgm:prSet presAssocID="{71AC9B42-BB1D-4691-9A84-3122061274B3}" presName="aSpace" presStyleCnt="0"/>
      <dgm:spPr/>
    </dgm:pt>
  </dgm:ptLst>
  <dgm:cxnLst>
    <dgm:cxn modelId="{4AF4EF97-F708-4E3F-A55A-5AA984660CF2}" type="presOf" srcId="{019EF598-B363-4D38-ADBA-933E7A41C642}" destId="{EDF62E78-085E-42D4-9F6B-54AB9C347757}" srcOrd="0" destOrd="0" presId="urn:microsoft.com/office/officeart/2005/8/layout/pyramid2"/>
    <dgm:cxn modelId="{03FCD9F4-4238-4D6B-BEB4-835256854142}" type="presOf" srcId="{90CB3767-2697-4BF9-A6D1-4CA4376C0442}" destId="{4B234521-4855-495A-9B27-50CD1F0B69CD}" srcOrd="0" destOrd="0" presId="urn:microsoft.com/office/officeart/2005/8/layout/pyramid2"/>
    <dgm:cxn modelId="{474A8988-B026-48A1-99FB-4DF22D21130C}" type="presOf" srcId="{10EBC8F8-8EAF-437E-8F43-49B742F6C334}" destId="{02D77257-D996-464E-9593-D8BB353F70AD}" srcOrd="0" destOrd="0" presId="urn:microsoft.com/office/officeart/2005/8/layout/pyramid2"/>
    <dgm:cxn modelId="{E2AF7D09-8B56-4CF6-9F9F-703EEB468C7A}" srcId="{90CB3767-2697-4BF9-A6D1-4CA4376C0442}" destId="{10EBC8F8-8EAF-437E-8F43-49B742F6C334}" srcOrd="1" destOrd="0" parTransId="{F7D7BDA8-A89F-49A1-A50C-E18924184B46}" sibTransId="{EA5320EF-C8EC-4523-AF00-DBAFC8F8B48D}"/>
    <dgm:cxn modelId="{62C9D836-3091-4BC2-A832-3D30129174DD}" srcId="{90CB3767-2697-4BF9-A6D1-4CA4376C0442}" destId="{019EF598-B363-4D38-ADBA-933E7A41C642}" srcOrd="0" destOrd="0" parTransId="{E0244E3B-8930-498B-9B3A-8F56CB098FFC}" sibTransId="{94CF9DA1-192A-4B00-A2C5-C9EF82985EB8}"/>
    <dgm:cxn modelId="{A79F18B1-A7F9-44DB-A881-AB396C5CE719}" srcId="{90CB3767-2697-4BF9-A6D1-4CA4376C0442}" destId="{71AC9B42-BB1D-4691-9A84-3122061274B3}" srcOrd="2" destOrd="0" parTransId="{30B6707D-3136-4DD2-B75A-8F4C2C6684B7}" sibTransId="{1D524FC7-3581-44B1-9AAD-A355B4DD9C1C}"/>
    <dgm:cxn modelId="{9BD138D3-7053-432E-AD0B-BD71C874A164}" type="presOf" srcId="{71AC9B42-BB1D-4691-9A84-3122061274B3}" destId="{6348D268-7BEE-42FB-8CD0-97B7DD7F4EDC}" srcOrd="0" destOrd="0" presId="urn:microsoft.com/office/officeart/2005/8/layout/pyramid2"/>
    <dgm:cxn modelId="{0D509B77-32ED-4EE1-8DF7-886E19ECF615}" type="presParOf" srcId="{4B234521-4855-495A-9B27-50CD1F0B69CD}" destId="{6FCC9081-ED8F-4557-9442-51B85ABDA08E}" srcOrd="0" destOrd="0" presId="urn:microsoft.com/office/officeart/2005/8/layout/pyramid2"/>
    <dgm:cxn modelId="{8CC68630-D777-4273-AB95-2DEBCD295B2D}" type="presParOf" srcId="{4B234521-4855-495A-9B27-50CD1F0B69CD}" destId="{0D60C7D8-772A-4EE8-A785-0EDEEA541835}" srcOrd="1" destOrd="0" presId="urn:microsoft.com/office/officeart/2005/8/layout/pyramid2"/>
    <dgm:cxn modelId="{901C0B05-E47B-4F75-A659-8F02E6F3D2C1}" type="presParOf" srcId="{0D60C7D8-772A-4EE8-A785-0EDEEA541835}" destId="{EDF62E78-085E-42D4-9F6B-54AB9C347757}" srcOrd="0" destOrd="0" presId="urn:microsoft.com/office/officeart/2005/8/layout/pyramid2"/>
    <dgm:cxn modelId="{E5A26D29-2EE6-415E-B695-94CB4A81199A}" type="presParOf" srcId="{0D60C7D8-772A-4EE8-A785-0EDEEA541835}" destId="{05E8B098-7921-444D-B48A-07488DBB20EF}" srcOrd="1" destOrd="0" presId="urn:microsoft.com/office/officeart/2005/8/layout/pyramid2"/>
    <dgm:cxn modelId="{F0E52F9C-6647-4F53-BE4D-6E81E7C73504}" type="presParOf" srcId="{0D60C7D8-772A-4EE8-A785-0EDEEA541835}" destId="{02D77257-D996-464E-9593-D8BB353F70AD}" srcOrd="2" destOrd="0" presId="urn:microsoft.com/office/officeart/2005/8/layout/pyramid2"/>
    <dgm:cxn modelId="{18D4649B-C6B0-4AA3-814A-3BA6C9E08436}" type="presParOf" srcId="{0D60C7D8-772A-4EE8-A785-0EDEEA541835}" destId="{95CA1BB8-65B2-40F5-8601-C7B6B5F83D25}" srcOrd="3" destOrd="0" presId="urn:microsoft.com/office/officeart/2005/8/layout/pyramid2"/>
    <dgm:cxn modelId="{BFEAC5E7-0729-43FD-9E1A-4DF811D04B81}" type="presParOf" srcId="{0D60C7D8-772A-4EE8-A785-0EDEEA541835}" destId="{6348D268-7BEE-42FB-8CD0-97B7DD7F4EDC}" srcOrd="4" destOrd="0" presId="urn:microsoft.com/office/officeart/2005/8/layout/pyramid2"/>
    <dgm:cxn modelId="{70C45838-8E8B-439C-BCCE-0AA1B0042136}" type="presParOf" srcId="{0D60C7D8-772A-4EE8-A785-0EDEEA541835}" destId="{F79722AD-62B2-4C85-9002-BE4D97FB1EF8}" srcOrd="5" destOrd="0" presId="urn:microsoft.com/office/officeart/2005/8/layout/pyramid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BD7D7B5-7FFE-9346-8D1B-063C1468DBD0}" type="doc">
      <dgm:prSet loTypeId="urn:microsoft.com/office/officeart/2005/8/layout/vList2" loCatId="list" qsTypeId="urn:microsoft.com/office/officeart/2005/8/quickstyle/simple4" qsCatId="simple" csTypeId="urn:microsoft.com/office/officeart/2005/8/colors/accent2_5" csCatId="accent2" phldr="1"/>
      <dgm:spPr/>
      <dgm:t>
        <a:bodyPr/>
        <a:lstStyle/>
        <a:p>
          <a:endParaRPr lang="en-US"/>
        </a:p>
      </dgm:t>
    </dgm:pt>
    <dgm:pt modelId="{0FF2B9C5-72A7-DF46-8F86-9F839CEC8420}">
      <dgm:prSet phldrT="[Text]" custT="1"/>
      <dgm:spPr>
        <a:solidFill>
          <a:srgbClr val="BD1734">
            <a:alpha val="64000"/>
          </a:srgbClr>
        </a:solidFill>
      </dgm:spPr>
      <dgm:t>
        <a:bodyPr/>
        <a:lstStyle/>
        <a:p>
          <a:r>
            <a:rPr lang="en-US" sz="3200" b="0" dirty="0" smtClean="0">
              <a:solidFill>
                <a:srgbClr val="FFB61D"/>
              </a:solidFill>
              <a:latin typeface="+mj-lt"/>
              <a:cs typeface="Urdu Typesetting" panose="03020402040406030203" pitchFamily="66" charset="-78"/>
            </a:rPr>
            <a:t>Substitution Therapy</a:t>
          </a:r>
          <a:endParaRPr lang="en-US" sz="3200" b="0" dirty="0">
            <a:solidFill>
              <a:srgbClr val="FFB61D"/>
            </a:solidFill>
            <a:latin typeface="+mj-lt"/>
            <a:cs typeface="Urdu Typesetting" panose="03020402040406030203" pitchFamily="66" charset="-78"/>
          </a:endParaRPr>
        </a:p>
      </dgm:t>
    </dgm:pt>
    <dgm:pt modelId="{98E48C50-A722-504A-939B-3DFFB7252046}" type="parTrans" cxnId="{F7B450DC-6C03-E94F-A8A8-C98FD218A55C}">
      <dgm:prSet/>
      <dgm:spPr/>
      <dgm:t>
        <a:bodyPr/>
        <a:lstStyle/>
        <a:p>
          <a:endParaRPr lang="en-US">
            <a:latin typeface="Constantia"/>
            <a:cs typeface="Constantia"/>
          </a:endParaRPr>
        </a:p>
      </dgm:t>
    </dgm:pt>
    <dgm:pt modelId="{FA5DF89D-589E-A748-8E11-3642EAE629F6}" type="sibTrans" cxnId="{F7B450DC-6C03-E94F-A8A8-C98FD218A55C}">
      <dgm:prSet/>
      <dgm:spPr/>
      <dgm:t>
        <a:bodyPr/>
        <a:lstStyle/>
        <a:p>
          <a:endParaRPr lang="en-US">
            <a:latin typeface="Constantia"/>
            <a:cs typeface="Constantia"/>
          </a:endParaRPr>
        </a:p>
      </dgm:t>
    </dgm:pt>
    <dgm:pt modelId="{4F797742-6637-6942-94FC-B0B7DA02F8B2}">
      <dgm:prSet phldrT="[Text]" custT="1"/>
      <dgm:spPr/>
      <dgm:t>
        <a:bodyPr/>
        <a:lstStyle/>
        <a:p>
          <a:r>
            <a:rPr lang="en-US" sz="2700" dirty="0" smtClean="0">
              <a:solidFill>
                <a:srgbClr val="002060"/>
              </a:solidFill>
              <a:latin typeface="+mj-lt"/>
              <a:cs typeface="Urdu Typesetting" panose="03020402040406030203" pitchFamily="66" charset="-78"/>
            </a:rPr>
            <a:t>Goal is to replace one drug with a high associated risk with another drug of a lower risk</a:t>
          </a:r>
          <a:endParaRPr lang="en-US" sz="2700" dirty="0">
            <a:solidFill>
              <a:srgbClr val="002060"/>
            </a:solidFill>
            <a:latin typeface="+mj-lt"/>
            <a:cs typeface="Urdu Typesetting" panose="03020402040406030203" pitchFamily="66" charset="-78"/>
          </a:endParaRPr>
        </a:p>
      </dgm:t>
    </dgm:pt>
    <dgm:pt modelId="{5685ACB1-E9A9-7447-8AFC-D5546A3862FC}" type="parTrans" cxnId="{A59C6232-66E6-C142-A450-F029F752AAFE}">
      <dgm:prSet/>
      <dgm:spPr/>
      <dgm:t>
        <a:bodyPr/>
        <a:lstStyle/>
        <a:p>
          <a:endParaRPr lang="en-US">
            <a:latin typeface="Constantia"/>
            <a:cs typeface="Constantia"/>
          </a:endParaRPr>
        </a:p>
      </dgm:t>
    </dgm:pt>
    <dgm:pt modelId="{AC742661-4512-FB4E-AB63-4DBF3FA4DB05}" type="sibTrans" cxnId="{A59C6232-66E6-C142-A450-F029F752AAFE}">
      <dgm:prSet/>
      <dgm:spPr/>
      <dgm:t>
        <a:bodyPr/>
        <a:lstStyle/>
        <a:p>
          <a:endParaRPr lang="en-US">
            <a:latin typeface="Constantia"/>
            <a:cs typeface="Constantia"/>
          </a:endParaRPr>
        </a:p>
      </dgm:t>
    </dgm:pt>
    <dgm:pt modelId="{7DF88B3E-ABB1-E84B-9919-6205F0257B90}">
      <dgm:prSet phldrT="[Text]" custT="1"/>
      <dgm:spPr>
        <a:solidFill>
          <a:srgbClr val="BD1734">
            <a:alpha val="64000"/>
          </a:srgbClr>
        </a:solidFill>
      </dgm:spPr>
      <dgm:t>
        <a:bodyPr/>
        <a:lstStyle/>
        <a:p>
          <a:r>
            <a:rPr lang="en-US" sz="3200" dirty="0" smtClean="0">
              <a:solidFill>
                <a:srgbClr val="FFB61D"/>
              </a:solidFill>
              <a:latin typeface="+mj-lt"/>
              <a:cs typeface="Urdu Typesetting" panose="03020402040406030203" pitchFamily="66" charset="-78"/>
            </a:rPr>
            <a:t>Application</a:t>
          </a:r>
          <a:endParaRPr lang="en-US" sz="3200" dirty="0">
            <a:solidFill>
              <a:srgbClr val="FFB61D"/>
            </a:solidFill>
            <a:latin typeface="+mj-lt"/>
            <a:cs typeface="Urdu Typesetting" panose="03020402040406030203" pitchFamily="66" charset="-78"/>
          </a:endParaRPr>
        </a:p>
      </dgm:t>
    </dgm:pt>
    <dgm:pt modelId="{652820A3-A3D7-234B-AFA4-627DFCDD343B}" type="parTrans" cxnId="{321E540E-3002-AF45-806E-1EC16BF0E8DC}">
      <dgm:prSet/>
      <dgm:spPr/>
      <dgm:t>
        <a:bodyPr/>
        <a:lstStyle/>
        <a:p>
          <a:endParaRPr lang="en-US">
            <a:latin typeface="Constantia"/>
            <a:cs typeface="Constantia"/>
          </a:endParaRPr>
        </a:p>
      </dgm:t>
    </dgm:pt>
    <dgm:pt modelId="{300B917B-14B7-124C-BA14-7FA3FA344B37}" type="sibTrans" cxnId="{321E540E-3002-AF45-806E-1EC16BF0E8DC}">
      <dgm:prSet/>
      <dgm:spPr/>
      <dgm:t>
        <a:bodyPr/>
        <a:lstStyle/>
        <a:p>
          <a:endParaRPr lang="en-US">
            <a:latin typeface="Constantia"/>
            <a:cs typeface="Constantia"/>
          </a:endParaRPr>
        </a:p>
      </dgm:t>
    </dgm:pt>
    <dgm:pt modelId="{73E70770-3C25-BD43-B442-71DEFC6402C7}">
      <dgm:prSet phldrT="[Text]" custT="1"/>
      <dgm:spPr/>
      <dgm:t>
        <a:bodyPr/>
        <a:lstStyle/>
        <a:p>
          <a:r>
            <a:rPr lang="en-US" sz="2700" dirty="0" smtClean="0">
              <a:solidFill>
                <a:srgbClr val="002060"/>
              </a:solidFill>
              <a:effectLst/>
              <a:latin typeface="+mj-lt"/>
              <a:cs typeface="Urdu Typesetting" panose="03020402040406030203" pitchFamily="66" charset="-78"/>
            </a:rPr>
            <a:t>Methadone maintenance</a:t>
          </a:r>
          <a:endParaRPr lang="en-US" sz="2700" dirty="0">
            <a:solidFill>
              <a:srgbClr val="002060"/>
            </a:solidFill>
            <a:effectLst/>
            <a:latin typeface="+mj-lt"/>
            <a:cs typeface="Urdu Typesetting" panose="03020402040406030203" pitchFamily="66" charset="-78"/>
          </a:endParaRPr>
        </a:p>
      </dgm:t>
    </dgm:pt>
    <dgm:pt modelId="{0A543901-DC98-9C4D-9DFF-DCAAF1D4755F}" type="parTrans" cxnId="{6BEEF671-CE3B-3A44-8E5B-6696F00A7DFB}">
      <dgm:prSet/>
      <dgm:spPr/>
      <dgm:t>
        <a:bodyPr/>
        <a:lstStyle/>
        <a:p>
          <a:endParaRPr lang="en-US">
            <a:latin typeface="Constantia"/>
            <a:cs typeface="Constantia"/>
          </a:endParaRPr>
        </a:p>
      </dgm:t>
    </dgm:pt>
    <dgm:pt modelId="{92140FC5-ADCA-5742-9D08-897E5C039939}" type="sibTrans" cxnId="{6BEEF671-CE3B-3A44-8E5B-6696F00A7DFB}">
      <dgm:prSet/>
      <dgm:spPr/>
      <dgm:t>
        <a:bodyPr/>
        <a:lstStyle/>
        <a:p>
          <a:endParaRPr lang="en-US">
            <a:latin typeface="Constantia"/>
            <a:cs typeface="Constantia"/>
          </a:endParaRPr>
        </a:p>
      </dgm:t>
    </dgm:pt>
    <dgm:pt modelId="{A12C7CC7-7854-C748-90BC-239C27829731}">
      <dgm:prSet phldrT="[Text]"/>
      <dgm:spPr/>
      <dgm:t>
        <a:bodyPr/>
        <a:lstStyle/>
        <a:p>
          <a:endParaRPr lang="en-US" sz="3600" dirty="0">
            <a:latin typeface="Constantia"/>
            <a:cs typeface="Constantia"/>
          </a:endParaRPr>
        </a:p>
      </dgm:t>
    </dgm:pt>
    <dgm:pt modelId="{F6352AEA-AB13-4A4E-B677-2A1E83A61BDC}" type="parTrans" cxnId="{96D3AC38-9EED-9E42-8824-70AECE48B680}">
      <dgm:prSet/>
      <dgm:spPr/>
      <dgm:t>
        <a:bodyPr/>
        <a:lstStyle/>
        <a:p>
          <a:endParaRPr lang="en-US">
            <a:latin typeface="Constantia"/>
            <a:cs typeface="Constantia"/>
          </a:endParaRPr>
        </a:p>
      </dgm:t>
    </dgm:pt>
    <dgm:pt modelId="{F0864F3B-EBFF-1A41-A46D-6AD572116DD4}" type="sibTrans" cxnId="{96D3AC38-9EED-9E42-8824-70AECE48B680}">
      <dgm:prSet/>
      <dgm:spPr/>
      <dgm:t>
        <a:bodyPr/>
        <a:lstStyle/>
        <a:p>
          <a:endParaRPr lang="en-US">
            <a:latin typeface="Constantia"/>
            <a:cs typeface="Constantia"/>
          </a:endParaRPr>
        </a:p>
      </dgm:t>
    </dgm:pt>
    <dgm:pt modelId="{D5B55677-76EC-2B49-B0C6-B43666C0A36C}">
      <dgm:prSet phldrT="[Text]" custT="1"/>
      <dgm:spPr/>
      <dgm:t>
        <a:bodyPr/>
        <a:lstStyle/>
        <a:p>
          <a:r>
            <a:rPr lang="en-US" sz="2700" dirty="0" smtClean="0">
              <a:solidFill>
                <a:srgbClr val="002060"/>
              </a:solidFill>
              <a:effectLst/>
              <a:latin typeface="+mj-lt"/>
              <a:cs typeface="Urdu Typesetting" panose="03020402040406030203" pitchFamily="66" charset="-78"/>
            </a:rPr>
            <a:t>Nicotine replacement strategies</a:t>
          </a:r>
          <a:endParaRPr lang="en-US" sz="2700" dirty="0">
            <a:solidFill>
              <a:srgbClr val="002060"/>
            </a:solidFill>
            <a:effectLst/>
            <a:latin typeface="+mj-lt"/>
            <a:cs typeface="Urdu Typesetting" panose="03020402040406030203" pitchFamily="66" charset="-78"/>
          </a:endParaRPr>
        </a:p>
      </dgm:t>
    </dgm:pt>
    <dgm:pt modelId="{E89F6A7B-AD60-4643-97FD-8A73FA84DA46}" type="parTrans" cxnId="{518A7309-E841-6749-AC97-28AFB9B1357B}">
      <dgm:prSet/>
      <dgm:spPr/>
      <dgm:t>
        <a:bodyPr/>
        <a:lstStyle/>
        <a:p>
          <a:endParaRPr lang="en-US"/>
        </a:p>
      </dgm:t>
    </dgm:pt>
    <dgm:pt modelId="{03910CFB-F496-3944-9999-4B532B972D76}" type="sibTrans" cxnId="{518A7309-E841-6749-AC97-28AFB9B1357B}">
      <dgm:prSet/>
      <dgm:spPr/>
      <dgm:t>
        <a:bodyPr/>
        <a:lstStyle/>
        <a:p>
          <a:endParaRPr lang="en-US"/>
        </a:p>
      </dgm:t>
    </dgm:pt>
    <dgm:pt modelId="{022EB13D-6440-A845-A86A-9815B5CEB7EC}">
      <dgm:prSet phldrT="[Text]" custT="1"/>
      <dgm:spPr/>
      <dgm:t>
        <a:bodyPr/>
        <a:lstStyle/>
        <a:p>
          <a:r>
            <a:rPr lang="en-US" sz="2700" dirty="0" smtClean="0">
              <a:solidFill>
                <a:srgbClr val="002060"/>
              </a:solidFill>
              <a:effectLst/>
              <a:latin typeface="+mj-lt"/>
              <a:cs typeface="Urdu Typesetting" panose="03020402040406030203" pitchFamily="66" charset="-78"/>
            </a:rPr>
            <a:t>Physician-prescribed drugs</a:t>
          </a:r>
          <a:endParaRPr lang="en-US" sz="2700" dirty="0">
            <a:solidFill>
              <a:srgbClr val="002060"/>
            </a:solidFill>
            <a:effectLst/>
            <a:latin typeface="+mj-lt"/>
            <a:cs typeface="Urdu Typesetting" panose="03020402040406030203" pitchFamily="66" charset="-78"/>
          </a:endParaRPr>
        </a:p>
      </dgm:t>
    </dgm:pt>
    <dgm:pt modelId="{4C036813-3CAF-4D4D-AA6F-6D9D677583ED}" type="parTrans" cxnId="{3BA9C78F-2B7B-E546-9145-E81EE35FE0CE}">
      <dgm:prSet/>
      <dgm:spPr/>
      <dgm:t>
        <a:bodyPr/>
        <a:lstStyle/>
        <a:p>
          <a:endParaRPr lang="en-US"/>
        </a:p>
      </dgm:t>
    </dgm:pt>
    <dgm:pt modelId="{8F7E1E6A-01E0-E54D-A61A-5B9F18C57823}" type="sibTrans" cxnId="{3BA9C78F-2B7B-E546-9145-E81EE35FE0CE}">
      <dgm:prSet/>
      <dgm:spPr/>
      <dgm:t>
        <a:bodyPr/>
        <a:lstStyle/>
        <a:p>
          <a:endParaRPr lang="en-US"/>
        </a:p>
      </dgm:t>
    </dgm:pt>
    <dgm:pt modelId="{F9FD2F41-77E4-F949-893C-BACF3CFCF54F}" type="pres">
      <dgm:prSet presAssocID="{6BD7D7B5-7FFE-9346-8D1B-063C1468DBD0}" presName="linear" presStyleCnt="0">
        <dgm:presLayoutVars>
          <dgm:animLvl val="lvl"/>
          <dgm:resizeHandles val="exact"/>
        </dgm:presLayoutVars>
      </dgm:prSet>
      <dgm:spPr/>
      <dgm:t>
        <a:bodyPr/>
        <a:lstStyle/>
        <a:p>
          <a:endParaRPr lang="en-US"/>
        </a:p>
      </dgm:t>
    </dgm:pt>
    <dgm:pt modelId="{92A7D1F8-C9D4-D34A-9A64-AE51BA70C0BC}" type="pres">
      <dgm:prSet presAssocID="{0FF2B9C5-72A7-DF46-8F86-9F839CEC8420}" presName="parentText" presStyleLbl="node1" presStyleIdx="0" presStyleCnt="2" custScaleY="46439" custLinFactNeighborY="-75914">
        <dgm:presLayoutVars>
          <dgm:chMax val="0"/>
          <dgm:bulletEnabled val="1"/>
        </dgm:presLayoutVars>
      </dgm:prSet>
      <dgm:spPr/>
      <dgm:t>
        <a:bodyPr/>
        <a:lstStyle/>
        <a:p>
          <a:endParaRPr lang="en-US"/>
        </a:p>
      </dgm:t>
    </dgm:pt>
    <dgm:pt modelId="{CFC26B3A-D20C-8049-BE40-5EE54A93A4E6}" type="pres">
      <dgm:prSet presAssocID="{0FF2B9C5-72A7-DF46-8F86-9F839CEC8420}" presName="childText" presStyleLbl="revTx" presStyleIdx="0" presStyleCnt="2" custLinFactNeighborY="-56217">
        <dgm:presLayoutVars>
          <dgm:bulletEnabled val="1"/>
        </dgm:presLayoutVars>
      </dgm:prSet>
      <dgm:spPr/>
      <dgm:t>
        <a:bodyPr/>
        <a:lstStyle/>
        <a:p>
          <a:endParaRPr lang="en-US"/>
        </a:p>
      </dgm:t>
    </dgm:pt>
    <dgm:pt modelId="{EDEA0FDC-1EA4-564C-8331-6925CB932616}" type="pres">
      <dgm:prSet presAssocID="{7DF88B3E-ABB1-E84B-9919-6205F0257B90}" presName="parentText" presStyleLbl="node1" presStyleIdx="1" presStyleCnt="2" custScaleX="100000" custScaleY="57964" custLinFactNeighborY="-87139">
        <dgm:presLayoutVars>
          <dgm:chMax val="0"/>
          <dgm:bulletEnabled val="1"/>
        </dgm:presLayoutVars>
      </dgm:prSet>
      <dgm:spPr/>
      <dgm:t>
        <a:bodyPr/>
        <a:lstStyle/>
        <a:p>
          <a:endParaRPr lang="en-US"/>
        </a:p>
      </dgm:t>
    </dgm:pt>
    <dgm:pt modelId="{E6791D03-2779-AD4E-B7B0-8AECF0D2025D}" type="pres">
      <dgm:prSet presAssocID="{7DF88B3E-ABB1-E84B-9919-6205F0257B90}" presName="childText" presStyleLbl="revTx" presStyleIdx="1" presStyleCnt="2" custLinFactNeighborX="-181" custLinFactNeighborY="-86767">
        <dgm:presLayoutVars>
          <dgm:bulletEnabled val="1"/>
        </dgm:presLayoutVars>
      </dgm:prSet>
      <dgm:spPr/>
      <dgm:t>
        <a:bodyPr/>
        <a:lstStyle/>
        <a:p>
          <a:endParaRPr lang="en-US"/>
        </a:p>
      </dgm:t>
    </dgm:pt>
  </dgm:ptLst>
  <dgm:cxnLst>
    <dgm:cxn modelId="{96D3AC38-9EED-9E42-8824-70AECE48B680}" srcId="{0FF2B9C5-72A7-DF46-8F86-9F839CEC8420}" destId="{A12C7CC7-7854-C748-90BC-239C27829731}" srcOrd="1" destOrd="0" parTransId="{F6352AEA-AB13-4A4E-B677-2A1E83A61BDC}" sibTransId="{F0864F3B-EBFF-1A41-A46D-6AD572116DD4}"/>
    <dgm:cxn modelId="{BBB14CA9-D47B-4EF2-A880-59D0CEC82FEE}" type="presOf" srcId="{4F797742-6637-6942-94FC-B0B7DA02F8B2}" destId="{CFC26B3A-D20C-8049-BE40-5EE54A93A4E6}" srcOrd="0" destOrd="0" presId="urn:microsoft.com/office/officeart/2005/8/layout/vList2"/>
    <dgm:cxn modelId="{8B65E332-73E3-4E2B-B565-E7032C291121}" type="presOf" srcId="{A12C7CC7-7854-C748-90BC-239C27829731}" destId="{CFC26B3A-D20C-8049-BE40-5EE54A93A4E6}" srcOrd="0" destOrd="1" presId="urn:microsoft.com/office/officeart/2005/8/layout/vList2"/>
    <dgm:cxn modelId="{F7B450DC-6C03-E94F-A8A8-C98FD218A55C}" srcId="{6BD7D7B5-7FFE-9346-8D1B-063C1468DBD0}" destId="{0FF2B9C5-72A7-DF46-8F86-9F839CEC8420}" srcOrd="0" destOrd="0" parTransId="{98E48C50-A722-504A-939B-3DFFB7252046}" sibTransId="{FA5DF89D-589E-A748-8E11-3642EAE629F6}"/>
    <dgm:cxn modelId="{05D20782-4B12-4B69-89BB-99C77810F7A2}" type="presOf" srcId="{022EB13D-6440-A845-A86A-9815B5CEB7EC}" destId="{E6791D03-2779-AD4E-B7B0-8AECF0D2025D}" srcOrd="0" destOrd="2" presId="urn:microsoft.com/office/officeart/2005/8/layout/vList2"/>
    <dgm:cxn modelId="{C32375A5-BB4E-4AC1-80E6-7A30D104C580}" type="presOf" srcId="{D5B55677-76EC-2B49-B0C6-B43666C0A36C}" destId="{E6791D03-2779-AD4E-B7B0-8AECF0D2025D}" srcOrd="0" destOrd="1" presId="urn:microsoft.com/office/officeart/2005/8/layout/vList2"/>
    <dgm:cxn modelId="{A59C6232-66E6-C142-A450-F029F752AAFE}" srcId="{0FF2B9C5-72A7-DF46-8F86-9F839CEC8420}" destId="{4F797742-6637-6942-94FC-B0B7DA02F8B2}" srcOrd="0" destOrd="0" parTransId="{5685ACB1-E9A9-7447-8AFC-D5546A3862FC}" sibTransId="{AC742661-4512-FB4E-AB63-4DBF3FA4DB05}"/>
    <dgm:cxn modelId="{6BEEF671-CE3B-3A44-8E5B-6696F00A7DFB}" srcId="{7DF88B3E-ABB1-E84B-9919-6205F0257B90}" destId="{73E70770-3C25-BD43-B442-71DEFC6402C7}" srcOrd="0" destOrd="0" parTransId="{0A543901-DC98-9C4D-9DFF-DCAAF1D4755F}" sibTransId="{92140FC5-ADCA-5742-9D08-897E5C039939}"/>
    <dgm:cxn modelId="{AD7A719A-3EBD-4A5B-A37D-8D8BA939A947}" type="presOf" srcId="{6BD7D7B5-7FFE-9346-8D1B-063C1468DBD0}" destId="{F9FD2F41-77E4-F949-893C-BACF3CFCF54F}" srcOrd="0" destOrd="0" presId="urn:microsoft.com/office/officeart/2005/8/layout/vList2"/>
    <dgm:cxn modelId="{518A7309-E841-6749-AC97-28AFB9B1357B}" srcId="{7DF88B3E-ABB1-E84B-9919-6205F0257B90}" destId="{D5B55677-76EC-2B49-B0C6-B43666C0A36C}" srcOrd="1" destOrd="0" parTransId="{E89F6A7B-AD60-4643-97FD-8A73FA84DA46}" sibTransId="{03910CFB-F496-3944-9999-4B532B972D76}"/>
    <dgm:cxn modelId="{C1BDCA41-598D-4420-A1CF-D934B6AF34A6}" type="presOf" srcId="{0FF2B9C5-72A7-DF46-8F86-9F839CEC8420}" destId="{92A7D1F8-C9D4-D34A-9A64-AE51BA70C0BC}" srcOrd="0" destOrd="0" presId="urn:microsoft.com/office/officeart/2005/8/layout/vList2"/>
    <dgm:cxn modelId="{3BA9C78F-2B7B-E546-9145-E81EE35FE0CE}" srcId="{7DF88B3E-ABB1-E84B-9919-6205F0257B90}" destId="{022EB13D-6440-A845-A86A-9815B5CEB7EC}" srcOrd="2" destOrd="0" parTransId="{4C036813-3CAF-4D4D-AA6F-6D9D677583ED}" sibTransId="{8F7E1E6A-01E0-E54D-A61A-5B9F18C57823}"/>
    <dgm:cxn modelId="{321E540E-3002-AF45-806E-1EC16BF0E8DC}" srcId="{6BD7D7B5-7FFE-9346-8D1B-063C1468DBD0}" destId="{7DF88B3E-ABB1-E84B-9919-6205F0257B90}" srcOrd="1" destOrd="0" parTransId="{652820A3-A3D7-234B-AFA4-627DFCDD343B}" sibTransId="{300B917B-14B7-124C-BA14-7FA3FA344B37}"/>
    <dgm:cxn modelId="{AE503539-1DE8-4133-9CDC-DE25712E1D22}" type="presOf" srcId="{7DF88B3E-ABB1-E84B-9919-6205F0257B90}" destId="{EDEA0FDC-1EA4-564C-8331-6925CB932616}" srcOrd="0" destOrd="0" presId="urn:microsoft.com/office/officeart/2005/8/layout/vList2"/>
    <dgm:cxn modelId="{2CA51B02-BF19-4266-8B64-7258EF6050C7}" type="presOf" srcId="{73E70770-3C25-BD43-B442-71DEFC6402C7}" destId="{E6791D03-2779-AD4E-B7B0-8AECF0D2025D}" srcOrd="0" destOrd="0" presId="urn:microsoft.com/office/officeart/2005/8/layout/vList2"/>
    <dgm:cxn modelId="{83A539B7-3E7F-4130-AC55-E3BDD1299F6A}" type="presParOf" srcId="{F9FD2F41-77E4-F949-893C-BACF3CFCF54F}" destId="{92A7D1F8-C9D4-D34A-9A64-AE51BA70C0BC}" srcOrd="0" destOrd="0" presId="urn:microsoft.com/office/officeart/2005/8/layout/vList2"/>
    <dgm:cxn modelId="{B8B67059-4189-401E-B319-182AFAEAA3F9}" type="presParOf" srcId="{F9FD2F41-77E4-F949-893C-BACF3CFCF54F}" destId="{CFC26B3A-D20C-8049-BE40-5EE54A93A4E6}" srcOrd="1" destOrd="0" presId="urn:microsoft.com/office/officeart/2005/8/layout/vList2"/>
    <dgm:cxn modelId="{8625C664-9914-4D74-A6FD-CD9F5CED2F88}" type="presParOf" srcId="{F9FD2F41-77E4-F949-893C-BACF3CFCF54F}" destId="{EDEA0FDC-1EA4-564C-8331-6925CB932616}" srcOrd="2" destOrd="0" presId="urn:microsoft.com/office/officeart/2005/8/layout/vList2"/>
    <dgm:cxn modelId="{0BE7EEAE-C1FA-4159-82DF-AF7D385410F8}" type="presParOf" srcId="{F9FD2F41-77E4-F949-893C-BACF3CFCF54F}" destId="{E6791D03-2779-AD4E-B7B0-8AECF0D2025D}"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689E090-49FC-9B46-9B71-689D80AA9424}"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44A651C7-64DA-5E49-940D-401F3084239D}">
      <dgm:prSet phldrT="[Text]" custT="1"/>
      <dgm:spPr/>
      <dgm:t>
        <a:bodyPr/>
        <a:lstStyle/>
        <a:p>
          <a:r>
            <a:rPr lang="en-US" sz="3200" dirty="0" smtClean="0">
              <a:latin typeface="+mj-lt"/>
            </a:rPr>
            <a:t>Social, Friends, and Family</a:t>
          </a:r>
          <a:endParaRPr lang="en-US" sz="3200" dirty="0">
            <a:latin typeface="+mj-lt"/>
          </a:endParaRPr>
        </a:p>
      </dgm:t>
    </dgm:pt>
    <dgm:pt modelId="{8761F129-ECDE-C548-9162-FDCFAFA24BC5}" type="parTrans" cxnId="{F7CB211A-2F14-1145-8D3B-E9061C569538}">
      <dgm:prSet/>
      <dgm:spPr/>
      <dgm:t>
        <a:bodyPr/>
        <a:lstStyle/>
        <a:p>
          <a:endParaRPr lang="en-US"/>
        </a:p>
      </dgm:t>
    </dgm:pt>
    <dgm:pt modelId="{9117B76D-AA2F-9C4A-9661-679EDD34C891}" type="sibTrans" cxnId="{F7CB211A-2F14-1145-8D3B-E9061C569538}">
      <dgm:prSet/>
      <dgm:spPr/>
      <dgm:t>
        <a:bodyPr/>
        <a:lstStyle/>
        <a:p>
          <a:endParaRPr lang="en-US"/>
        </a:p>
      </dgm:t>
    </dgm:pt>
    <dgm:pt modelId="{AAB415BB-9B04-1142-80A9-A4E7A65D5D3C}">
      <dgm:prSet phldrT="[Text]"/>
      <dgm:spPr/>
      <dgm:t>
        <a:bodyPr/>
        <a:lstStyle/>
        <a:p>
          <a:r>
            <a:rPr lang="en-US" dirty="0" smtClean="0">
              <a:latin typeface="+mj-lt"/>
            </a:rPr>
            <a:t>+Positive reconnections</a:t>
          </a:r>
          <a:endParaRPr lang="en-US" dirty="0">
            <a:latin typeface="+mj-lt"/>
          </a:endParaRPr>
        </a:p>
      </dgm:t>
    </dgm:pt>
    <dgm:pt modelId="{A2D35953-D7C8-664D-A135-B9CFE88DFDD5}" type="parTrans" cxnId="{CBED009F-2C7D-B14D-9B40-A2CF9567BD07}">
      <dgm:prSet/>
      <dgm:spPr/>
      <dgm:t>
        <a:bodyPr/>
        <a:lstStyle/>
        <a:p>
          <a:endParaRPr lang="en-US"/>
        </a:p>
      </dgm:t>
    </dgm:pt>
    <dgm:pt modelId="{50952303-CA5E-C945-AD1A-3DE48A24B636}" type="sibTrans" cxnId="{CBED009F-2C7D-B14D-9B40-A2CF9567BD07}">
      <dgm:prSet/>
      <dgm:spPr/>
      <dgm:t>
        <a:bodyPr/>
        <a:lstStyle/>
        <a:p>
          <a:endParaRPr lang="en-US"/>
        </a:p>
      </dgm:t>
    </dgm:pt>
    <dgm:pt modelId="{7E20365D-D4ED-A143-A902-1100281B9333}">
      <dgm:prSet phldrT="[Text]" custT="1"/>
      <dgm:spPr/>
      <dgm:t>
        <a:bodyPr/>
        <a:lstStyle/>
        <a:p>
          <a:r>
            <a:rPr lang="en-US" sz="2800" dirty="0" smtClean="0">
              <a:latin typeface="+mj-lt"/>
            </a:rPr>
            <a:t>Team Supports Wellness </a:t>
          </a:r>
        </a:p>
        <a:p>
          <a:r>
            <a:rPr lang="en-US" sz="2800" dirty="0" smtClean="0">
              <a:latin typeface="+mj-lt"/>
            </a:rPr>
            <a:t>Self Management</a:t>
          </a:r>
          <a:endParaRPr lang="en-US" sz="2800" dirty="0">
            <a:latin typeface="+mj-lt"/>
          </a:endParaRPr>
        </a:p>
      </dgm:t>
    </dgm:pt>
    <dgm:pt modelId="{42443F37-74CF-A14B-994D-BBFDFAF96F90}" type="parTrans" cxnId="{2528CB5C-C5E8-4C43-9836-F84BF5C8E0F7}">
      <dgm:prSet/>
      <dgm:spPr/>
      <dgm:t>
        <a:bodyPr/>
        <a:lstStyle/>
        <a:p>
          <a:endParaRPr lang="en-US"/>
        </a:p>
      </dgm:t>
    </dgm:pt>
    <dgm:pt modelId="{A454FFCD-6FE3-684B-91FC-444C9683A73F}" type="sibTrans" cxnId="{2528CB5C-C5E8-4C43-9836-F84BF5C8E0F7}">
      <dgm:prSet/>
      <dgm:spPr/>
      <dgm:t>
        <a:bodyPr/>
        <a:lstStyle/>
        <a:p>
          <a:endParaRPr lang="en-US"/>
        </a:p>
      </dgm:t>
    </dgm:pt>
    <dgm:pt modelId="{DA0F575C-B88C-3C42-BE27-3D7A21EF8BD9}">
      <dgm:prSet phldrT="[Text]"/>
      <dgm:spPr/>
      <dgm:t>
        <a:bodyPr/>
        <a:lstStyle/>
        <a:p>
          <a:r>
            <a:rPr lang="en-US" dirty="0" smtClean="0">
              <a:latin typeface="+mj-lt"/>
            </a:rPr>
            <a:t>Teaching rather than doing</a:t>
          </a:r>
          <a:endParaRPr lang="en-US" dirty="0">
            <a:latin typeface="+mj-lt"/>
          </a:endParaRPr>
        </a:p>
      </dgm:t>
    </dgm:pt>
    <dgm:pt modelId="{210B5BF6-2718-6C4D-8C2F-6F2FCB6DE1BD}" type="parTrans" cxnId="{AA7826EE-7B63-0143-B0C0-8D0F2FAB0D76}">
      <dgm:prSet/>
      <dgm:spPr/>
      <dgm:t>
        <a:bodyPr/>
        <a:lstStyle/>
        <a:p>
          <a:endParaRPr lang="en-US"/>
        </a:p>
      </dgm:t>
    </dgm:pt>
    <dgm:pt modelId="{DA0CC0C5-2BE8-AD43-AD07-424F7139B084}" type="sibTrans" cxnId="{AA7826EE-7B63-0143-B0C0-8D0F2FAB0D76}">
      <dgm:prSet/>
      <dgm:spPr/>
      <dgm:t>
        <a:bodyPr/>
        <a:lstStyle/>
        <a:p>
          <a:endParaRPr lang="en-US"/>
        </a:p>
      </dgm:t>
    </dgm:pt>
    <dgm:pt modelId="{7EF27FD3-454B-4C46-8EF7-4CC52C22B1A6}">
      <dgm:prSet phldrT="[Text]"/>
      <dgm:spPr/>
      <dgm:t>
        <a:bodyPr/>
        <a:lstStyle/>
        <a:p>
          <a:r>
            <a:rPr lang="en-US" dirty="0" smtClean="0">
              <a:latin typeface="+mj-lt"/>
            </a:rPr>
            <a:t>+New social possibilities</a:t>
          </a:r>
          <a:endParaRPr lang="en-US" dirty="0">
            <a:latin typeface="+mj-lt"/>
          </a:endParaRPr>
        </a:p>
      </dgm:t>
    </dgm:pt>
    <dgm:pt modelId="{B31D6812-C248-431A-880E-EBBEC208EC3D}" type="parTrans" cxnId="{5E291455-F68B-430D-8E8E-A8AA9AD5FD51}">
      <dgm:prSet/>
      <dgm:spPr/>
      <dgm:t>
        <a:bodyPr/>
        <a:lstStyle/>
        <a:p>
          <a:endParaRPr lang="en-US"/>
        </a:p>
      </dgm:t>
    </dgm:pt>
    <dgm:pt modelId="{7921B8CA-D2B5-4F3C-A798-A32E9B73AFC5}" type="sibTrans" cxnId="{5E291455-F68B-430D-8E8E-A8AA9AD5FD51}">
      <dgm:prSet/>
      <dgm:spPr/>
      <dgm:t>
        <a:bodyPr/>
        <a:lstStyle/>
        <a:p>
          <a:endParaRPr lang="en-US"/>
        </a:p>
      </dgm:t>
    </dgm:pt>
    <dgm:pt modelId="{0580C24A-524F-4053-BA12-1816BE504EAE}">
      <dgm:prSet phldrT="[Text]"/>
      <dgm:spPr/>
      <dgm:t>
        <a:bodyPr/>
        <a:lstStyle/>
        <a:p>
          <a:r>
            <a:rPr lang="en-US" dirty="0" smtClean="0">
              <a:latin typeface="+mj-lt"/>
            </a:rPr>
            <a:t>-  Discontinuity with street friends</a:t>
          </a:r>
          <a:endParaRPr lang="en-US" dirty="0">
            <a:latin typeface="+mj-lt"/>
          </a:endParaRPr>
        </a:p>
      </dgm:t>
    </dgm:pt>
    <dgm:pt modelId="{A5DC3F0B-C989-4A66-A7E0-B3C84DEB87BC}" type="parTrans" cxnId="{3CFDE2F1-E6ED-472B-AD61-050B68FDCE9A}">
      <dgm:prSet/>
      <dgm:spPr/>
      <dgm:t>
        <a:bodyPr/>
        <a:lstStyle/>
        <a:p>
          <a:endParaRPr lang="en-US"/>
        </a:p>
      </dgm:t>
    </dgm:pt>
    <dgm:pt modelId="{3F164CEB-2B76-4984-887C-EEEE6C034C7B}" type="sibTrans" cxnId="{3CFDE2F1-E6ED-472B-AD61-050B68FDCE9A}">
      <dgm:prSet/>
      <dgm:spPr/>
      <dgm:t>
        <a:bodyPr/>
        <a:lstStyle/>
        <a:p>
          <a:endParaRPr lang="en-US"/>
        </a:p>
      </dgm:t>
    </dgm:pt>
    <dgm:pt modelId="{B7E033B9-45F0-4C1C-8BD6-882A00B752BA}">
      <dgm:prSet phldrT="[Text]"/>
      <dgm:spPr/>
      <dgm:t>
        <a:bodyPr/>
        <a:lstStyle/>
        <a:p>
          <a:r>
            <a:rPr lang="en-US" dirty="0" smtClean="0">
              <a:latin typeface="+mj-lt"/>
            </a:rPr>
            <a:t>- Additional responsibilities and stress</a:t>
          </a:r>
          <a:endParaRPr lang="en-US" dirty="0">
            <a:latin typeface="+mj-lt"/>
          </a:endParaRPr>
        </a:p>
      </dgm:t>
    </dgm:pt>
    <dgm:pt modelId="{0313F218-338B-4A58-B35A-1DAA0A826C99}" type="parTrans" cxnId="{ADC33A02-53D5-44F4-83D1-24F4CABD9C4F}">
      <dgm:prSet/>
      <dgm:spPr/>
      <dgm:t>
        <a:bodyPr/>
        <a:lstStyle/>
        <a:p>
          <a:endParaRPr lang="en-US"/>
        </a:p>
      </dgm:t>
    </dgm:pt>
    <dgm:pt modelId="{6BF481C3-9F3E-4C9B-AAA2-28C3709F1FEC}" type="sibTrans" cxnId="{ADC33A02-53D5-44F4-83D1-24F4CABD9C4F}">
      <dgm:prSet/>
      <dgm:spPr/>
      <dgm:t>
        <a:bodyPr/>
        <a:lstStyle/>
        <a:p>
          <a:endParaRPr lang="en-US"/>
        </a:p>
      </dgm:t>
    </dgm:pt>
    <dgm:pt modelId="{D0809DD6-85D3-4E92-A243-70F8C4673360}">
      <dgm:prSet phldrT="[Text]"/>
      <dgm:spPr/>
      <dgm:t>
        <a:bodyPr/>
        <a:lstStyle/>
        <a:p>
          <a:r>
            <a:rPr lang="en-US" dirty="0" smtClean="0">
              <a:latin typeface="+mj-lt"/>
            </a:rPr>
            <a:t>+New roles and responsibilities for consumers and staff </a:t>
          </a:r>
          <a:endParaRPr lang="en-US" dirty="0">
            <a:latin typeface="+mj-lt"/>
          </a:endParaRPr>
        </a:p>
      </dgm:t>
    </dgm:pt>
    <dgm:pt modelId="{FE70BF80-7494-4D0D-A12B-C2FF83F33237}" type="parTrans" cxnId="{0F8CCB1B-AE9F-41D4-9894-23FDB9080891}">
      <dgm:prSet/>
      <dgm:spPr/>
      <dgm:t>
        <a:bodyPr/>
        <a:lstStyle/>
        <a:p>
          <a:endParaRPr lang="en-US"/>
        </a:p>
      </dgm:t>
    </dgm:pt>
    <dgm:pt modelId="{7F8AF6F6-3BAB-42AC-9CBD-10CC51E0AA90}" type="sibTrans" cxnId="{0F8CCB1B-AE9F-41D4-9894-23FDB9080891}">
      <dgm:prSet/>
      <dgm:spPr/>
      <dgm:t>
        <a:bodyPr/>
        <a:lstStyle/>
        <a:p>
          <a:endParaRPr lang="en-US"/>
        </a:p>
      </dgm:t>
    </dgm:pt>
    <dgm:pt modelId="{CEEEF995-ABB8-7944-9D4C-0B7A1F027BB3}" type="pres">
      <dgm:prSet presAssocID="{4689E090-49FC-9B46-9B71-689D80AA9424}" presName="Name0" presStyleCnt="0">
        <dgm:presLayoutVars>
          <dgm:dir/>
          <dgm:animLvl val="lvl"/>
          <dgm:resizeHandles val="exact"/>
        </dgm:presLayoutVars>
      </dgm:prSet>
      <dgm:spPr/>
      <dgm:t>
        <a:bodyPr/>
        <a:lstStyle/>
        <a:p>
          <a:endParaRPr lang="en-US"/>
        </a:p>
      </dgm:t>
    </dgm:pt>
    <dgm:pt modelId="{2F656BCD-F2D8-4848-AFC5-6562C5056D85}" type="pres">
      <dgm:prSet presAssocID="{44A651C7-64DA-5E49-940D-401F3084239D}" presName="linNode" presStyleCnt="0"/>
      <dgm:spPr/>
    </dgm:pt>
    <dgm:pt modelId="{D46E09BE-4739-6A44-9340-1E87A66F99E8}" type="pres">
      <dgm:prSet presAssocID="{44A651C7-64DA-5E49-940D-401F3084239D}" presName="parentText" presStyleLbl="node1" presStyleIdx="0" presStyleCnt="2" custScaleX="134405" custScaleY="69498">
        <dgm:presLayoutVars>
          <dgm:chMax val="1"/>
          <dgm:bulletEnabled val="1"/>
        </dgm:presLayoutVars>
      </dgm:prSet>
      <dgm:spPr/>
      <dgm:t>
        <a:bodyPr/>
        <a:lstStyle/>
        <a:p>
          <a:endParaRPr lang="en-US"/>
        </a:p>
      </dgm:t>
    </dgm:pt>
    <dgm:pt modelId="{3FA033E8-9606-6E4B-9F27-94806267EAC5}" type="pres">
      <dgm:prSet presAssocID="{44A651C7-64DA-5E49-940D-401F3084239D}" presName="descendantText" presStyleLbl="alignAccFollowNode1" presStyleIdx="0" presStyleCnt="2">
        <dgm:presLayoutVars>
          <dgm:bulletEnabled val="1"/>
        </dgm:presLayoutVars>
      </dgm:prSet>
      <dgm:spPr/>
      <dgm:t>
        <a:bodyPr/>
        <a:lstStyle/>
        <a:p>
          <a:endParaRPr lang="en-US"/>
        </a:p>
      </dgm:t>
    </dgm:pt>
    <dgm:pt modelId="{65E0E58E-2D2E-AE48-93FE-6C774A2CDB86}" type="pres">
      <dgm:prSet presAssocID="{9117B76D-AA2F-9C4A-9661-679EDD34C891}" presName="sp" presStyleCnt="0"/>
      <dgm:spPr/>
    </dgm:pt>
    <dgm:pt modelId="{38B1727E-82CB-F44B-9BEE-A63118D201EC}" type="pres">
      <dgm:prSet presAssocID="{7E20365D-D4ED-A143-A902-1100281B9333}" presName="linNode" presStyleCnt="0"/>
      <dgm:spPr/>
    </dgm:pt>
    <dgm:pt modelId="{1C65FFEF-9042-2A44-B311-4BC5137596DC}" type="pres">
      <dgm:prSet presAssocID="{7E20365D-D4ED-A143-A902-1100281B9333}" presName="parentText" presStyleLbl="node1" presStyleIdx="1" presStyleCnt="2" custScaleX="139219" custScaleY="76742">
        <dgm:presLayoutVars>
          <dgm:chMax val="1"/>
          <dgm:bulletEnabled val="1"/>
        </dgm:presLayoutVars>
      </dgm:prSet>
      <dgm:spPr/>
      <dgm:t>
        <a:bodyPr/>
        <a:lstStyle/>
        <a:p>
          <a:endParaRPr lang="en-US"/>
        </a:p>
      </dgm:t>
    </dgm:pt>
    <dgm:pt modelId="{3E9DCA52-78F2-EA45-9938-B5383FCCB146}" type="pres">
      <dgm:prSet presAssocID="{7E20365D-D4ED-A143-A902-1100281B9333}" presName="descendantText" presStyleLbl="alignAccFollowNode1" presStyleIdx="1" presStyleCnt="2">
        <dgm:presLayoutVars>
          <dgm:bulletEnabled val="1"/>
        </dgm:presLayoutVars>
      </dgm:prSet>
      <dgm:spPr/>
      <dgm:t>
        <a:bodyPr/>
        <a:lstStyle/>
        <a:p>
          <a:endParaRPr lang="en-US"/>
        </a:p>
      </dgm:t>
    </dgm:pt>
  </dgm:ptLst>
  <dgm:cxnLst>
    <dgm:cxn modelId="{F7CB211A-2F14-1145-8D3B-E9061C569538}" srcId="{4689E090-49FC-9B46-9B71-689D80AA9424}" destId="{44A651C7-64DA-5E49-940D-401F3084239D}" srcOrd="0" destOrd="0" parTransId="{8761F129-ECDE-C548-9162-FDCFAFA24BC5}" sibTransId="{9117B76D-AA2F-9C4A-9661-679EDD34C891}"/>
    <dgm:cxn modelId="{8BFFEC33-77B1-4FC9-A175-D9BE77F91F99}" type="presOf" srcId="{DA0F575C-B88C-3C42-BE27-3D7A21EF8BD9}" destId="{3E9DCA52-78F2-EA45-9938-B5383FCCB146}" srcOrd="0" destOrd="0" presId="urn:microsoft.com/office/officeart/2005/8/layout/vList5"/>
    <dgm:cxn modelId="{AA7826EE-7B63-0143-B0C0-8D0F2FAB0D76}" srcId="{7E20365D-D4ED-A143-A902-1100281B9333}" destId="{DA0F575C-B88C-3C42-BE27-3D7A21EF8BD9}" srcOrd="0" destOrd="0" parTransId="{210B5BF6-2718-6C4D-8C2F-6F2FCB6DE1BD}" sibTransId="{DA0CC0C5-2BE8-AD43-AD07-424F7139B084}"/>
    <dgm:cxn modelId="{ADC33A02-53D5-44F4-83D1-24F4CABD9C4F}" srcId="{7E20365D-D4ED-A143-A902-1100281B9333}" destId="{B7E033B9-45F0-4C1C-8BD6-882A00B752BA}" srcOrd="2" destOrd="0" parTransId="{0313F218-338B-4A58-B35A-1DAA0A826C99}" sibTransId="{6BF481C3-9F3E-4C9B-AAA2-28C3709F1FEC}"/>
    <dgm:cxn modelId="{5E291455-F68B-430D-8E8E-A8AA9AD5FD51}" srcId="{44A651C7-64DA-5E49-940D-401F3084239D}" destId="{7EF27FD3-454B-4C46-8EF7-4CC52C22B1A6}" srcOrd="1" destOrd="0" parTransId="{B31D6812-C248-431A-880E-EBBEC208EC3D}" sibTransId="{7921B8CA-D2B5-4F3C-A798-A32E9B73AFC5}"/>
    <dgm:cxn modelId="{0F8CCB1B-AE9F-41D4-9894-23FDB9080891}" srcId="{7E20365D-D4ED-A143-A902-1100281B9333}" destId="{D0809DD6-85D3-4E92-A243-70F8C4673360}" srcOrd="1" destOrd="0" parTransId="{FE70BF80-7494-4D0D-A12B-C2FF83F33237}" sibTransId="{7F8AF6F6-3BAB-42AC-9CBD-10CC51E0AA90}"/>
    <dgm:cxn modelId="{5CE37904-CF9A-4465-98A4-9C4533B68359}" type="presOf" srcId="{D0809DD6-85D3-4E92-A243-70F8C4673360}" destId="{3E9DCA52-78F2-EA45-9938-B5383FCCB146}" srcOrd="0" destOrd="1" presId="urn:microsoft.com/office/officeart/2005/8/layout/vList5"/>
    <dgm:cxn modelId="{3CFDE2F1-E6ED-472B-AD61-050B68FDCE9A}" srcId="{44A651C7-64DA-5E49-940D-401F3084239D}" destId="{0580C24A-524F-4053-BA12-1816BE504EAE}" srcOrd="2" destOrd="0" parTransId="{A5DC3F0B-C989-4A66-A7E0-B3C84DEB87BC}" sibTransId="{3F164CEB-2B76-4984-887C-EEEE6C034C7B}"/>
    <dgm:cxn modelId="{D8D63F1F-E20E-4A44-8857-D43CE9ED6483}" type="presOf" srcId="{44A651C7-64DA-5E49-940D-401F3084239D}" destId="{D46E09BE-4739-6A44-9340-1E87A66F99E8}" srcOrd="0" destOrd="0" presId="urn:microsoft.com/office/officeart/2005/8/layout/vList5"/>
    <dgm:cxn modelId="{2528CB5C-C5E8-4C43-9836-F84BF5C8E0F7}" srcId="{4689E090-49FC-9B46-9B71-689D80AA9424}" destId="{7E20365D-D4ED-A143-A902-1100281B9333}" srcOrd="1" destOrd="0" parTransId="{42443F37-74CF-A14B-994D-BBFDFAF96F90}" sibTransId="{A454FFCD-6FE3-684B-91FC-444C9683A73F}"/>
    <dgm:cxn modelId="{51A45DA1-73C2-4DAB-86CE-66F3B5292D1E}" type="presOf" srcId="{4689E090-49FC-9B46-9B71-689D80AA9424}" destId="{CEEEF995-ABB8-7944-9D4C-0B7A1F027BB3}" srcOrd="0" destOrd="0" presId="urn:microsoft.com/office/officeart/2005/8/layout/vList5"/>
    <dgm:cxn modelId="{08D460A6-86AC-44BE-8ECA-6E838BAB06EA}" type="presOf" srcId="{7E20365D-D4ED-A143-A902-1100281B9333}" destId="{1C65FFEF-9042-2A44-B311-4BC5137596DC}" srcOrd="0" destOrd="0" presId="urn:microsoft.com/office/officeart/2005/8/layout/vList5"/>
    <dgm:cxn modelId="{0E0C39FF-CDA2-4362-A337-2133B2189266}" type="presOf" srcId="{AAB415BB-9B04-1142-80A9-A4E7A65D5D3C}" destId="{3FA033E8-9606-6E4B-9F27-94806267EAC5}" srcOrd="0" destOrd="0" presId="urn:microsoft.com/office/officeart/2005/8/layout/vList5"/>
    <dgm:cxn modelId="{790357B2-96E2-4A3A-A9EB-DA40023408A4}" type="presOf" srcId="{7EF27FD3-454B-4C46-8EF7-4CC52C22B1A6}" destId="{3FA033E8-9606-6E4B-9F27-94806267EAC5}" srcOrd="0" destOrd="1" presId="urn:microsoft.com/office/officeart/2005/8/layout/vList5"/>
    <dgm:cxn modelId="{3001095E-2266-4C56-B3F1-841C1AB77DBB}" type="presOf" srcId="{0580C24A-524F-4053-BA12-1816BE504EAE}" destId="{3FA033E8-9606-6E4B-9F27-94806267EAC5}" srcOrd="0" destOrd="2" presId="urn:microsoft.com/office/officeart/2005/8/layout/vList5"/>
    <dgm:cxn modelId="{6BD3EB5C-56C3-4657-92F1-22A4311F0E0D}" type="presOf" srcId="{B7E033B9-45F0-4C1C-8BD6-882A00B752BA}" destId="{3E9DCA52-78F2-EA45-9938-B5383FCCB146}" srcOrd="0" destOrd="2" presId="urn:microsoft.com/office/officeart/2005/8/layout/vList5"/>
    <dgm:cxn modelId="{CBED009F-2C7D-B14D-9B40-A2CF9567BD07}" srcId="{44A651C7-64DA-5E49-940D-401F3084239D}" destId="{AAB415BB-9B04-1142-80A9-A4E7A65D5D3C}" srcOrd="0" destOrd="0" parTransId="{A2D35953-D7C8-664D-A135-B9CFE88DFDD5}" sibTransId="{50952303-CA5E-C945-AD1A-3DE48A24B636}"/>
    <dgm:cxn modelId="{18B8F082-EFA0-4F1D-943A-DDEA899BD1D0}" type="presParOf" srcId="{CEEEF995-ABB8-7944-9D4C-0B7A1F027BB3}" destId="{2F656BCD-F2D8-4848-AFC5-6562C5056D85}" srcOrd="0" destOrd="0" presId="urn:microsoft.com/office/officeart/2005/8/layout/vList5"/>
    <dgm:cxn modelId="{D7B9A187-655F-43B4-B4E2-533809133DE6}" type="presParOf" srcId="{2F656BCD-F2D8-4848-AFC5-6562C5056D85}" destId="{D46E09BE-4739-6A44-9340-1E87A66F99E8}" srcOrd="0" destOrd="0" presId="urn:microsoft.com/office/officeart/2005/8/layout/vList5"/>
    <dgm:cxn modelId="{5664A75F-29EE-406B-A187-D51445D3523A}" type="presParOf" srcId="{2F656BCD-F2D8-4848-AFC5-6562C5056D85}" destId="{3FA033E8-9606-6E4B-9F27-94806267EAC5}" srcOrd="1" destOrd="0" presId="urn:microsoft.com/office/officeart/2005/8/layout/vList5"/>
    <dgm:cxn modelId="{98E6F45B-95E8-41C9-B083-8F412F3827EB}" type="presParOf" srcId="{CEEEF995-ABB8-7944-9D4C-0B7A1F027BB3}" destId="{65E0E58E-2D2E-AE48-93FE-6C774A2CDB86}" srcOrd="1" destOrd="0" presId="urn:microsoft.com/office/officeart/2005/8/layout/vList5"/>
    <dgm:cxn modelId="{7C51ED9F-D2A4-4538-83FB-AF0E5C6D4B4C}" type="presParOf" srcId="{CEEEF995-ABB8-7944-9D4C-0B7A1F027BB3}" destId="{38B1727E-82CB-F44B-9BEE-A63118D201EC}" srcOrd="2" destOrd="0" presId="urn:microsoft.com/office/officeart/2005/8/layout/vList5"/>
    <dgm:cxn modelId="{4F590576-ED32-4871-88B9-EC0366561E2F}" type="presParOf" srcId="{38B1727E-82CB-F44B-9BEE-A63118D201EC}" destId="{1C65FFEF-9042-2A44-B311-4BC5137596DC}" srcOrd="0" destOrd="0" presId="urn:microsoft.com/office/officeart/2005/8/layout/vList5"/>
    <dgm:cxn modelId="{69593CB2-174B-4D73-BB83-E55D21096394}" type="presParOf" srcId="{38B1727E-82CB-F44B-9BEE-A63118D201EC}" destId="{3E9DCA52-78F2-EA45-9938-B5383FCCB14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CE95C6F-D76E-4577-8108-ED7FE15E0BE1}"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BEC237AC-81F1-4C48-AEC0-0EBE278AC5A3}">
      <dgm:prSet phldrT="[Text]"/>
      <dgm:spPr/>
      <dgm:t>
        <a:bodyPr/>
        <a:lstStyle/>
        <a:p>
          <a:r>
            <a:rPr lang="en-US" dirty="0" smtClean="0"/>
            <a:t>Pathways Housing First Fidelity</a:t>
          </a:r>
          <a:endParaRPr lang="en-US" dirty="0"/>
        </a:p>
      </dgm:t>
    </dgm:pt>
    <dgm:pt modelId="{620A2FAF-3056-40DA-8284-60E1DE194E9B}" type="parTrans" cxnId="{908F9546-69ED-4C63-A7B2-975DE636BDD7}">
      <dgm:prSet/>
      <dgm:spPr/>
      <dgm:t>
        <a:bodyPr/>
        <a:lstStyle/>
        <a:p>
          <a:endParaRPr lang="en-US"/>
        </a:p>
      </dgm:t>
    </dgm:pt>
    <dgm:pt modelId="{6BB6B44E-A863-491C-9E7C-6AC16B1768FF}" type="sibTrans" cxnId="{908F9546-69ED-4C63-A7B2-975DE636BDD7}">
      <dgm:prSet/>
      <dgm:spPr/>
      <dgm:t>
        <a:bodyPr/>
        <a:lstStyle/>
        <a:p>
          <a:endParaRPr lang="en-US"/>
        </a:p>
      </dgm:t>
    </dgm:pt>
    <dgm:pt modelId="{EC9A300E-2B26-43AC-89AE-ACFB5FB6711A}">
      <dgm:prSet phldrT="[Text]"/>
      <dgm:spPr/>
      <dgm:t>
        <a:bodyPr/>
        <a:lstStyle/>
        <a:p>
          <a:r>
            <a:rPr lang="en-US" dirty="0" smtClean="0"/>
            <a:t>PSH Fidelity Scale</a:t>
          </a:r>
          <a:endParaRPr lang="en-US" dirty="0"/>
        </a:p>
      </dgm:t>
    </dgm:pt>
    <dgm:pt modelId="{7189F461-1A08-4C49-BC5D-2F1C4C18E3AE}" type="parTrans" cxnId="{ECE51F1E-82FC-460A-A78B-9FC85FE632C5}">
      <dgm:prSet/>
      <dgm:spPr/>
      <dgm:t>
        <a:bodyPr/>
        <a:lstStyle/>
        <a:p>
          <a:endParaRPr lang="en-US"/>
        </a:p>
      </dgm:t>
    </dgm:pt>
    <dgm:pt modelId="{8277AA4B-06BC-417A-B490-67B46D711503}" type="sibTrans" cxnId="{ECE51F1E-82FC-460A-A78B-9FC85FE632C5}">
      <dgm:prSet/>
      <dgm:spPr/>
      <dgm:t>
        <a:bodyPr/>
        <a:lstStyle/>
        <a:p>
          <a:endParaRPr lang="en-US"/>
        </a:p>
      </dgm:t>
    </dgm:pt>
    <dgm:pt modelId="{064F4CB0-7FCA-46F2-BC12-470FD133288B}">
      <dgm:prSet phldrT="[Text]"/>
      <dgm:spPr/>
      <dgm:t>
        <a:bodyPr/>
        <a:lstStyle/>
        <a:p>
          <a:r>
            <a:rPr lang="en-US" dirty="0" smtClean="0"/>
            <a:t>T-MACT Fidelity Scale</a:t>
          </a:r>
          <a:endParaRPr lang="en-US" dirty="0"/>
        </a:p>
      </dgm:t>
    </dgm:pt>
    <dgm:pt modelId="{7A167A49-DE95-4275-83D6-9895BD8F3027}" type="parTrans" cxnId="{9FA272BE-701E-4326-9B38-0907A42DA650}">
      <dgm:prSet/>
      <dgm:spPr/>
      <dgm:t>
        <a:bodyPr/>
        <a:lstStyle/>
        <a:p>
          <a:endParaRPr lang="en-US"/>
        </a:p>
      </dgm:t>
    </dgm:pt>
    <dgm:pt modelId="{BC527B20-9806-4DE8-8ED3-D6984BAC3540}" type="sibTrans" cxnId="{9FA272BE-701E-4326-9B38-0907A42DA650}">
      <dgm:prSet/>
      <dgm:spPr/>
      <dgm:t>
        <a:bodyPr/>
        <a:lstStyle/>
        <a:p>
          <a:endParaRPr lang="en-US"/>
        </a:p>
      </dgm:t>
    </dgm:pt>
    <dgm:pt modelId="{95A7ECC6-0773-47F2-9DD5-60086AB4F861}">
      <dgm:prSet phldrT="[Text]"/>
      <dgm:spPr/>
      <dgm:t>
        <a:bodyPr/>
        <a:lstStyle/>
        <a:p>
          <a:r>
            <a:rPr lang="en-US" dirty="0" smtClean="0"/>
            <a:t>DACTS Fidelity Scale</a:t>
          </a:r>
          <a:endParaRPr lang="en-US" dirty="0"/>
        </a:p>
      </dgm:t>
    </dgm:pt>
    <dgm:pt modelId="{86AF0D26-FA92-4638-A0D2-3564430718FF}" type="parTrans" cxnId="{431317C8-9DC1-48C8-8590-8C6DA87503F7}">
      <dgm:prSet/>
      <dgm:spPr/>
      <dgm:t>
        <a:bodyPr/>
        <a:lstStyle/>
        <a:p>
          <a:endParaRPr lang="en-US"/>
        </a:p>
      </dgm:t>
    </dgm:pt>
    <dgm:pt modelId="{F1F0B195-7F6B-4286-9540-82E23FB75D0E}" type="sibTrans" cxnId="{431317C8-9DC1-48C8-8590-8C6DA87503F7}">
      <dgm:prSet/>
      <dgm:spPr/>
      <dgm:t>
        <a:bodyPr/>
        <a:lstStyle/>
        <a:p>
          <a:endParaRPr lang="en-US"/>
        </a:p>
      </dgm:t>
    </dgm:pt>
    <dgm:pt modelId="{D9EBCECC-E0FD-4F7A-B2FF-2334FED6D923}">
      <dgm:prSet phldrT="[Text]"/>
      <dgm:spPr/>
      <dgm:t>
        <a:bodyPr/>
        <a:lstStyle/>
        <a:p>
          <a:r>
            <a:rPr lang="en-US" dirty="0" smtClean="0"/>
            <a:t>Surveying own programs and  Early HF Adapters </a:t>
          </a:r>
          <a:endParaRPr lang="en-US" dirty="0"/>
        </a:p>
      </dgm:t>
    </dgm:pt>
    <dgm:pt modelId="{0B37F0EE-413D-4B53-B50E-A926E52758F9}" type="parTrans" cxnId="{1B4434D6-571A-4C4E-A31B-1D800415B929}">
      <dgm:prSet/>
      <dgm:spPr/>
      <dgm:t>
        <a:bodyPr/>
        <a:lstStyle/>
        <a:p>
          <a:endParaRPr lang="en-US"/>
        </a:p>
      </dgm:t>
    </dgm:pt>
    <dgm:pt modelId="{B32942C5-FFD2-4143-BD2F-FFC6BB5A44F1}" type="sibTrans" cxnId="{1B4434D6-571A-4C4E-A31B-1D800415B929}">
      <dgm:prSet/>
      <dgm:spPr/>
      <dgm:t>
        <a:bodyPr/>
        <a:lstStyle/>
        <a:p>
          <a:endParaRPr lang="en-US"/>
        </a:p>
      </dgm:t>
    </dgm:pt>
    <dgm:pt modelId="{78795A5F-A427-498C-A7C1-2FCF7B53D260}">
      <dgm:prSet phldrT="[Text]"/>
      <dgm:spPr/>
      <dgm:t>
        <a:bodyPr/>
        <a:lstStyle/>
        <a:p>
          <a:r>
            <a:rPr lang="en-US" dirty="0" smtClean="0"/>
            <a:t>Housing First Descriptions</a:t>
          </a:r>
          <a:endParaRPr lang="en-US" dirty="0"/>
        </a:p>
      </dgm:t>
    </dgm:pt>
    <dgm:pt modelId="{1A34AF1B-D733-450C-B810-513504C621D7}" type="parTrans" cxnId="{ABC590C5-C74F-4B31-943E-0871C946CCBC}">
      <dgm:prSet/>
      <dgm:spPr/>
      <dgm:t>
        <a:bodyPr/>
        <a:lstStyle/>
        <a:p>
          <a:endParaRPr lang="en-US"/>
        </a:p>
      </dgm:t>
    </dgm:pt>
    <dgm:pt modelId="{DB6847E7-FA2B-4BF4-9733-F76AFAB7F605}" type="sibTrans" cxnId="{ABC590C5-C74F-4B31-943E-0871C946CCBC}">
      <dgm:prSet/>
      <dgm:spPr/>
      <dgm:t>
        <a:bodyPr/>
        <a:lstStyle/>
        <a:p>
          <a:endParaRPr lang="en-US"/>
        </a:p>
      </dgm:t>
    </dgm:pt>
    <dgm:pt modelId="{576730F7-2861-44B3-964F-16DAA0B564C4}" type="pres">
      <dgm:prSet presAssocID="{2CE95C6F-D76E-4577-8108-ED7FE15E0BE1}" presName="Name0" presStyleCnt="0">
        <dgm:presLayoutVars>
          <dgm:chMax val="1"/>
          <dgm:chPref val="1"/>
          <dgm:dir/>
          <dgm:animOne val="branch"/>
          <dgm:animLvl val="lvl"/>
        </dgm:presLayoutVars>
      </dgm:prSet>
      <dgm:spPr/>
      <dgm:t>
        <a:bodyPr/>
        <a:lstStyle/>
        <a:p>
          <a:endParaRPr lang="en-US"/>
        </a:p>
      </dgm:t>
    </dgm:pt>
    <dgm:pt modelId="{47F97675-2ACC-4784-ADA2-112E319C1063}" type="pres">
      <dgm:prSet presAssocID="{BEC237AC-81F1-4C48-AEC0-0EBE278AC5A3}" presName="singleCycle" presStyleCnt="0"/>
      <dgm:spPr/>
    </dgm:pt>
    <dgm:pt modelId="{A3C6CA6F-1918-4529-8466-4E20E35554A8}" type="pres">
      <dgm:prSet presAssocID="{BEC237AC-81F1-4C48-AEC0-0EBE278AC5A3}" presName="singleCenter" presStyleLbl="node1" presStyleIdx="0" presStyleCnt="6" custLinFactNeighborX="-4258" custLinFactNeighborY="2949">
        <dgm:presLayoutVars>
          <dgm:chMax val="7"/>
          <dgm:chPref val="7"/>
        </dgm:presLayoutVars>
      </dgm:prSet>
      <dgm:spPr/>
      <dgm:t>
        <a:bodyPr/>
        <a:lstStyle/>
        <a:p>
          <a:endParaRPr lang="en-US"/>
        </a:p>
      </dgm:t>
    </dgm:pt>
    <dgm:pt modelId="{A41F05EA-7D00-4A1A-B021-E718ACFCC357}" type="pres">
      <dgm:prSet presAssocID="{7189F461-1A08-4C49-BC5D-2F1C4C18E3AE}" presName="Name56" presStyleLbl="parChTrans1D2" presStyleIdx="0" presStyleCnt="5"/>
      <dgm:spPr/>
      <dgm:t>
        <a:bodyPr/>
        <a:lstStyle/>
        <a:p>
          <a:endParaRPr lang="en-US"/>
        </a:p>
      </dgm:t>
    </dgm:pt>
    <dgm:pt modelId="{1B982864-DAD3-40AB-B836-F109F7922F97}" type="pres">
      <dgm:prSet presAssocID="{EC9A300E-2B26-43AC-89AE-ACFB5FB6711A}" presName="text0" presStyleLbl="node1" presStyleIdx="1" presStyleCnt="6" custScaleX="120891" custRadScaleRad="91879" custRadScaleInc="54424">
        <dgm:presLayoutVars>
          <dgm:bulletEnabled val="1"/>
        </dgm:presLayoutVars>
      </dgm:prSet>
      <dgm:spPr/>
      <dgm:t>
        <a:bodyPr/>
        <a:lstStyle/>
        <a:p>
          <a:endParaRPr lang="en-US"/>
        </a:p>
      </dgm:t>
    </dgm:pt>
    <dgm:pt modelId="{66D5BB57-43B1-43C6-9797-A6DEFA68BECA}" type="pres">
      <dgm:prSet presAssocID="{7A167A49-DE95-4275-83D6-9895BD8F3027}" presName="Name56" presStyleLbl="parChTrans1D2" presStyleIdx="1" presStyleCnt="5"/>
      <dgm:spPr/>
      <dgm:t>
        <a:bodyPr/>
        <a:lstStyle/>
        <a:p>
          <a:endParaRPr lang="en-US"/>
        </a:p>
      </dgm:t>
    </dgm:pt>
    <dgm:pt modelId="{D13E4056-27A8-4A2F-9FAE-AF8CDCF74851}" type="pres">
      <dgm:prSet presAssocID="{064F4CB0-7FCA-46F2-BC12-470FD133288B}" presName="text0" presStyleLbl="node1" presStyleIdx="2" presStyleCnt="6" custScaleX="134615">
        <dgm:presLayoutVars>
          <dgm:bulletEnabled val="1"/>
        </dgm:presLayoutVars>
      </dgm:prSet>
      <dgm:spPr/>
      <dgm:t>
        <a:bodyPr/>
        <a:lstStyle/>
        <a:p>
          <a:endParaRPr lang="en-US"/>
        </a:p>
      </dgm:t>
    </dgm:pt>
    <dgm:pt modelId="{381DE539-DEF2-4A9D-A68D-4EBA2244E375}" type="pres">
      <dgm:prSet presAssocID="{86AF0D26-FA92-4638-A0D2-3564430718FF}" presName="Name56" presStyleLbl="parChTrans1D2" presStyleIdx="2" presStyleCnt="5"/>
      <dgm:spPr/>
      <dgm:t>
        <a:bodyPr/>
        <a:lstStyle/>
        <a:p>
          <a:endParaRPr lang="en-US"/>
        </a:p>
      </dgm:t>
    </dgm:pt>
    <dgm:pt modelId="{0CE2B3D7-78B6-4FCA-BD83-FA78E0495E8A}" type="pres">
      <dgm:prSet presAssocID="{95A7ECC6-0773-47F2-9DD5-60086AB4F861}" presName="text0" presStyleLbl="node1" presStyleIdx="3" presStyleCnt="6" custScaleX="124705">
        <dgm:presLayoutVars>
          <dgm:bulletEnabled val="1"/>
        </dgm:presLayoutVars>
      </dgm:prSet>
      <dgm:spPr/>
      <dgm:t>
        <a:bodyPr/>
        <a:lstStyle/>
        <a:p>
          <a:endParaRPr lang="en-US"/>
        </a:p>
      </dgm:t>
    </dgm:pt>
    <dgm:pt modelId="{F28B56FD-31F2-41AE-97B3-0C7FF6649A92}" type="pres">
      <dgm:prSet presAssocID="{0B37F0EE-413D-4B53-B50E-A926E52758F9}" presName="Name56" presStyleLbl="parChTrans1D2" presStyleIdx="3" presStyleCnt="5"/>
      <dgm:spPr/>
      <dgm:t>
        <a:bodyPr/>
        <a:lstStyle/>
        <a:p>
          <a:endParaRPr lang="en-US"/>
        </a:p>
      </dgm:t>
    </dgm:pt>
    <dgm:pt modelId="{B146C93B-7F02-4E4B-BF4E-DD861CDF63B7}" type="pres">
      <dgm:prSet presAssocID="{D9EBCECC-E0FD-4F7A-B2FF-2334FED6D923}" presName="text0" presStyleLbl="node1" presStyleIdx="4" presStyleCnt="6" custScaleX="178242" custScaleY="162793" custRadScaleRad="130722" custRadScaleInc="61519">
        <dgm:presLayoutVars>
          <dgm:bulletEnabled val="1"/>
        </dgm:presLayoutVars>
      </dgm:prSet>
      <dgm:spPr/>
      <dgm:t>
        <a:bodyPr/>
        <a:lstStyle/>
        <a:p>
          <a:endParaRPr lang="en-US"/>
        </a:p>
      </dgm:t>
    </dgm:pt>
    <dgm:pt modelId="{B612BE24-C0F1-4AB9-B130-DEAD46C6729F}" type="pres">
      <dgm:prSet presAssocID="{1A34AF1B-D733-450C-B810-513504C621D7}" presName="Name56" presStyleLbl="parChTrans1D2" presStyleIdx="4" presStyleCnt="5"/>
      <dgm:spPr/>
      <dgm:t>
        <a:bodyPr/>
        <a:lstStyle/>
        <a:p>
          <a:endParaRPr lang="en-US"/>
        </a:p>
      </dgm:t>
    </dgm:pt>
    <dgm:pt modelId="{1FBDBCA8-DC70-4B54-A552-A26AE433CD7A}" type="pres">
      <dgm:prSet presAssocID="{78795A5F-A427-498C-A7C1-2FCF7B53D260}" presName="text0" presStyleLbl="node1" presStyleIdx="5" presStyleCnt="6" custScaleX="141589" custScaleY="103038">
        <dgm:presLayoutVars>
          <dgm:bulletEnabled val="1"/>
        </dgm:presLayoutVars>
      </dgm:prSet>
      <dgm:spPr/>
      <dgm:t>
        <a:bodyPr/>
        <a:lstStyle/>
        <a:p>
          <a:endParaRPr lang="en-US"/>
        </a:p>
      </dgm:t>
    </dgm:pt>
  </dgm:ptLst>
  <dgm:cxnLst>
    <dgm:cxn modelId="{CA0D6A64-2940-46D9-85E1-7086115D9F16}" type="presOf" srcId="{78795A5F-A427-498C-A7C1-2FCF7B53D260}" destId="{1FBDBCA8-DC70-4B54-A552-A26AE433CD7A}" srcOrd="0" destOrd="0" presId="urn:microsoft.com/office/officeart/2008/layout/RadialCluster"/>
    <dgm:cxn modelId="{7EDF8906-6266-4842-B6D3-E0C48DFF87DD}" type="presOf" srcId="{EC9A300E-2B26-43AC-89AE-ACFB5FB6711A}" destId="{1B982864-DAD3-40AB-B836-F109F7922F97}" srcOrd="0" destOrd="0" presId="urn:microsoft.com/office/officeart/2008/layout/RadialCluster"/>
    <dgm:cxn modelId="{029A5633-7FCE-4C62-B8E6-10ECB107F0AE}" type="presOf" srcId="{1A34AF1B-D733-450C-B810-513504C621D7}" destId="{B612BE24-C0F1-4AB9-B130-DEAD46C6729F}" srcOrd="0" destOrd="0" presId="urn:microsoft.com/office/officeart/2008/layout/RadialCluster"/>
    <dgm:cxn modelId="{908F9546-69ED-4C63-A7B2-975DE636BDD7}" srcId="{2CE95C6F-D76E-4577-8108-ED7FE15E0BE1}" destId="{BEC237AC-81F1-4C48-AEC0-0EBE278AC5A3}" srcOrd="0" destOrd="0" parTransId="{620A2FAF-3056-40DA-8284-60E1DE194E9B}" sibTransId="{6BB6B44E-A863-491C-9E7C-6AC16B1768FF}"/>
    <dgm:cxn modelId="{ABC590C5-C74F-4B31-943E-0871C946CCBC}" srcId="{BEC237AC-81F1-4C48-AEC0-0EBE278AC5A3}" destId="{78795A5F-A427-498C-A7C1-2FCF7B53D260}" srcOrd="4" destOrd="0" parTransId="{1A34AF1B-D733-450C-B810-513504C621D7}" sibTransId="{DB6847E7-FA2B-4BF4-9733-F76AFAB7F605}"/>
    <dgm:cxn modelId="{1D2EE35B-C543-4C1A-A2FC-95D8588EBFF6}" type="presOf" srcId="{95A7ECC6-0773-47F2-9DD5-60086AB4F861}" destId="{0CE2B3D7-78B6-4FCA-BD83-FA78E0495E8A}" srcOrd="0" destOrd="0" presId="urn:microsoft.com/office/officeart/2008/layout/RadialCluster"/>
    <dgm:cxn modelId="{9F43F533-2A45-4EEE-BEE6-6E956B319458}" type="presOf" srcId="{064F4CB0-7FCA-46F2-BC12-470FD133288B}" destId="{D13E4056-27A8-4A2F-9FAE-AF8CDCF74851}" srcOrd="0" destOrd="0" presId="urn:microsoft.com/office/officeart/2008/layout/RadialCluster"/>
    <dgm:cxn modelId="{BE6A7135-D185-498C-9888-717F5557A648}" type="presOf" srcId="{86AF0D26-FA92-4638-A0D2-3564430718FF}" destId="{381DE539-DEF2-4A9D-A68D-4EBA2244E375}" srcOrd="0" destOrd="0" presId="urn:microsoft.com/office/officeart/2008/layout/RadialCluster"/>
    <dgm:cxn modelId="{9FA272BE-701E-4326-9B38-0907A42DA650}" srcId="{BEC237AC-81F1-4C48-AEC0-0EBE278AC5A3}" destId="{064F4CB0-7FCA-46F2-BC12-470FD133288B}" srcOrd="1" destOrd="0" parTransId="{7A167A49-DE95-4275-83D6-9895BD8F3027}" sibTransId="{BC527B20-9806-4DE8-8ED3-D6984BAC3540}"/>
    <dgm:cxn modelId="{641F5BC5-074D-4DBB-97C2-3FEDD013215D}" type="presOf" srcId="{7189F461-1A08-4C49-BC5D-2F1C4C18E3AE}" destId="{A41F05EA-7D00-4A1A-B021-E718ACFCC357}" srcOrd="0" destOrd="0" presId="urn:microsoft.com/office/officeart/2008/layout/RadialCluster"/>
    <dgm:cxn modelId="{ECE51F1E-82FC-460A-A78B-9FC85FE632C5}" srcId="{BEC237AC-81F1-4C48-AEC0-0EBE278AC5A3}" destId="{EC9A300E-2B26-43AC-89AE-ACFB5FB6711A}" srcOrd="0" destOrd="0" parTransId="{7189F461-1A08-4C49-BC5D-2F1C4C18E3AE}" sibTransId="{8277AA4B-06BC-417A-B490-67B46D711503}"/>
    <dgm:cxn modelId="{E8AA4FC9-ECD2-40E8-B003-BF4AD6DE6DAF}" type="presOf" srcId="{7A167A49-DE95-4275-83D6-9895BD8F3027}" destId="{66D5BB57-43B1-43C6-9797-A6DEFA68BECA}" srcOrd="0" destOrd="0" presId="urn:microsoft.com/office/officeart/2008/layout/RadialCluster"/>
    <dgm:cxn modelId="{493C4700-8006-4BA4-8524-486E5229D204}" type="presOf" srcId="{D9EBCECC-E0FD-4F7A-B2FF-2334FED6D923}" destId="{B146C93B-7F02-4E4B-BF4E-DD861CDF63B7}" srcOrd="0" destOrd="0" presId="urn:microsoft.com/office/officeart/2008/layout/RadialCluster"/>
    <dgm:cxn modelId="{1810D7CA-0F63-4573-9404-D919B732331B}" type="presOf" srcId="{2CE95C6F-D76E-4577-8108-ED7FE15E0BE1}" destId="{576730F7-2861-44B3-964F-16DAA0B564C4}" srcOrd="0" destOrd="0" presId="urn:microsoft.com/office/officeart/2008/layout/RadialCluster"/>
    <dgm:cxn modelId="{45720914-A0F2-4B65-B0CD-00735B68B3BF}" type="presOf" srcId="{0B37F0EE-413D-4B53-B50E-A926E52758F9}" destId="{F28B56FD-31F2-41AE-97B3-0C7FF6649A92}" srcOrd="0" destOrd="0" presId="urn:microsoft.com/office/officeart/2008/layout/RadialCluster"/>
    <dgm:cxn modelId="{279AD03D-7C5B-4446-B0AA-780359928722}" type="presOf" srcId="{BEC237AC-81F1-4C48-AEC0-0EBE278AC5A3}" destId="{A3C6CA6F-1918-4529-8466-4E20E35554A8}" srcOrd="0" destOrd="0" presId="urn:microsoft.com/office/officeart/2008/layout/RadialCluster"/>
    <dgm:cxn modelId="{1B4434D6-571A-4C4E-A31B-1D800415B929}" srcId="{BEC237AC-81F1-4C48-AEC0-0EBE278AC5A3}" destId="{D9EBCECC-E0FD-4F7A-B2FF-2334FED6D923}" srcOrd="3" destOrd="0" parTransId="{0B37F0EE-413D-4B53-B50E-A926E52758F9}" sibTransId="{B32942C5-FFD2-4143-BD2F-FFC6BB5A44F1}"/>
    <dgm:cxn modelId="{431317C8-9DC1-48C8-8590-8C6DA87503F7}" srcId="{BEC237AC-81F1-4C48-AEC0-0EBE278AC5A3}" destId="{95A7ECC6-0773-47F2-9DD5-60086AB4F861}" srcOrd="2" destOrd="0" parTransId="{86AF0D26-FA92-4638-A0D2-3564430718FF}" sibTransId="{F1F0B195-7F6B-4286-9540-82E23FB75D0E}"/>
    <dgm:cxn modelId="{59144C57-0F09-4683-B38B-59B5488A565C}" type="presParOf" srcId="{576730F7-2861-44B3-964F-16DAA0B564C4}" destId="{47F97675-2ACC-4784-ADA2-112E319C1063}" srcOrd="0" destOrd="0" presId="urn:microsoft.com/office/officeart/2008/layout/RadialCluster"/>
    <dgm:cxn modelId="{EC758B8A-9011-49A5-BE64-9735CB94195F}" type="presParOf" srcId="{47F97675-2ACC-4784-ADA2-112E319C1063}" destId="{A3C6CA6F-1918-4529-8466-4E20E35554A8}" srcOrd="0" destOrd="0" presId="urn:microsoft.com/office/officeart/2008/layout/RadialCluster"/>
    <dgm:cxn modelId="{631FABE8-73D2-4037-A718-E6933CC2FE79}" type="presParOf" srcId="{47F97675-2ACC-4784-ADA2-112E319C1063}" destId="{A41F05EA-7D00-4A1A-B021-E718ACFCC357}" srcOrd="1" destOrd="0" presId="urn:microsoft.com/office/officeart/2008/layout/RadialCluster"/>
    <dgm:cxn modelId="{0C9169E0-0542-49C5-8F9C-8B81BA2F8C04}" type="presParOf" srcId="{47F97675-2ACC-4784-ADA2-112E319C1063}" destId="{1B982864-DAD3-40AB-B836-F109F7922F97}" srcOrd="2" destOrd="0" presId="urn:microsoft.com/office/officeart/2008/layout/RadialCluster"/>
    <dgm:cxn modelId="{3D783B80-5EA8-4C0B-A731-2F0A42EA4695}" type="presParOf" srcId="{47F97675-2ACC-4784-ADA2-112E319C1063}" destId="{66D5BB57-43B1-43C6-9797-A6DEFA68BECA}" srcOrd="3" destOrd="0" presId="urn:microsoft.com/office/officeart/2008/layout/RadialCluster"/>
    <dgm:cxn modelId="{6FF7987D-9677-4A72-B2C1-ED42EEB64880}" type="presParOf" srcId="{47F97675-2ACC-4784-ADA2-112E319C1063}" destId="{D13E4056-27A8-4A2F-9FAE-AF8CDCF74851}" srcOrd="4" destOrd="0" presId="urn:microsoft.com/office/officeart/2008/layout/RadialCluster"/>
    <dgm:cxn modelId="{ED07A78A-73BD-4A03-99C7-3C0D71FADEE6}" type="presParOf" srcId="{47F97675-2ACC-4784-ADA2-112E319C1063}" destId="{381DE539-DEF2-4A9D-A68D-4EBA2244E375}" srcOrd="5" destOrd="0" presId="urn:microsoft.com/office/officeart/2008/layout/RadialCluster"/>
    <dgm:cxn modelId="{3B12F51A-EEF2-4ADF-B97F-859AADBA8A14}" type="presParOf" srcId="{47F97675-2ACC-4784-ADA2-112E319C1063}" destId="{0CE2B3D7-78B6-4FCA-BD83-FA78E0495E8A}" srcOrd="6" destOrd="0" presId="urn:microsoft.com/office/officeart/2008/layout/RadialCluster"/>
    <dgm:cxn modelId="{103A6DDB-A19D-4424-8244-63EB8E0A879C}" type="presParOf" srcId="{47F97675-2ACC-4784-ADA2-112E319C1063}" destId="{F28B56FD-31F2-41AE-97B3-0C7FF6649A92}" srcOrd="7" destOrd="0" presId="urn:microsoft.com/office/officeart/2008/layout/RadialCluster"/>
    <dgm:cxn modelId="{FDB1016C-6D15-4AF3-9C76-4D46DA4E454C}" type="presParOf" srcId="{47F97675-2ACC-4784-ADA2-112E319C1063}" destId="{B146C93B-7F02-4E4B-BF4E-DD861CDF63B7}" srcOrd="8" destOrd="0" presId="urn:microsoft.com/office/officeart/2008/layout/RadialCluster"/>
    <dgm:cxn modelId="{79966CFD-2D89-439A-B2D0-8851AA6C72C8}" type="presParOf" srcId="{47F97675-2ACC-4784-ADA2-112E319C1063}" destId="{B612BE24-C0F1-4AB9-B130-DEAD46C6729F}" srcOrd="9" destOrd="0" presId="urn:microsoft.com/office/officeart/2008/layout/RadialCluster"/>
    <dgm:cxn modelId="{AC007123-4CF0-44BE-B0ED-CA3DE8C850A2}" type="presParOf" srcId="{47F97675-2ACC-4784-ADA2-112E319C1063}" destId="{1FBDBCA8-DC70-4B54-A552-A26AE433CD7A}"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4F0D80-3569-4EDD-81BF-275B566E1F3E}" type="doc">
      <dgm:prSet loTypeId="urn:microsoft.com/office/officeart/2005/8/layout/cycle2" loCatId="cycle" qsTypeId="urn:microsoft.com/office/officeart/2005/8/quickstyle/simple2" qsCatId="simple" csTypeId="urn:microsoft.com/office/officeart/2005/8/colors/accent3_2" csCatId="accent3" phldr="1"/>
      <dgm:spPr/>
      <dgm:t>
        <a:bodyPr/>
        <a:lstStyle/>
        <a:p>
          <a:endParaRPr lang="en-US"/>
        </a:p>
      </dgm:t>
    </dgm:pt>
    <dgm:pt modelId="{AECB2E4A-EECF-4C77-BC73-9877CDE5113B}">
      <dgm:prSet phldrT="[Text]"/>
      <dgm:spPr/>
      <dgm:t>
        <a:bodyPr/>
        <a:lstStyle/>
        <a:p>
          <a:r>
            <a:rPr lang="en-US" dirty="0" smtClean="0"/>
            <a:t>Jail</a:t>
          </a:r>
          <a:endParaRPr lang="en-US" dirty="0"/>
        </a:p>
      </dgm:t>
    </dgm:pt>
    <dgm:pt modelId="{023475CA-EA51-4D9A-9AB9-4973CBD21DCB}" type="parTrans" cxnId="{35FC8B0E-23DD-45A8-9B6D-216A284859C1}">
      <dgm:prSet/>
      <dgm:spPr/>
      <dgm:t>
        <a:bodyPr/>
        <a:lstStyle/>
        <a:p>
          <a:endParaRPr lang="en-US"/>
        </a:p>
      </dgm:t>
    </dgm:pt>
    <dgm:pt modelId="{76A46DFB-3A22-4171-9D8A-2E1E802F3A2F}" type="sibTrans" cxnId="{35FC8B0E-23DD-45A8-9B6D-216A284859C1}">
      <dgm:prSet/>
      <dgm:spPr/>
      <dgm:t>
        <a:bodyPr/>
        <a:lstStyle/>
        <a:p>
          <a:endParaRPr lang="en-US"/>
        </a:p>
      </dgm:t>
    </dgm:pt>
    <dgm:pt modelId="{288D22B3-180E-4D84-9BFA-35E9613427CD}">
      <dgm:prSet phldrT="[Text]"/>
      <dgm:spPr/>
      <dgm:t>
        <a:bodyPr/>
        <a:lstStyle/>
        <a:p>
          <a:r>
            <a:rPr lang="en-US" dirty="0" smtClean="0"/>
            <a:t>Emergency</a:t>
          </a:r>
        </a:p>
        <a:p>
          <a:r>
            <a:rPr lang="en-US" dirty="0" smtClean="0"/>
            <a:t>Rooms</a:t>
          </a:r>
          <a:endParaRPr lang="en-US" dirty="0"/>
        </a:p>
      </dgm:t>
    </dgm:pt>
    <dgm:pt modelId="{F517438C-8254-48E7-9C9F-5A1D1C806F22}" type="parTrans" cxnId="{E550DDE9-04C0-4FAF-B879-6F8883506630}">
      <dgm:prSet/>
      <dgm:spPr/>
      <dgm:t>
        <a:bodyPr/>
        <a:lstStyle/>
        <a:p>
          <a:endParaRPr lang="en-US"/>
        </a:p>
      </dgm:t>
    </dgm:pt>
    <dgm:pt modelId="{D6AED926-87AF-4887-A31D-DEF078238F9D}" type="sibTrans" cxnId="{E550DDE9-04C0-4FAF-B879-6F8883506630}">
      <dgm:prSet/>
      <dgm:spPr/>
      <dgm:t>
        <a:bodyPr/>
        <a:lstStyle/>
        <a:p>
          <a:endParaRPr lang="en-US"/>
        </a:p>
      </dgm:t>
    </dgm:pt>
    <dgm:pt modelId="{16171DE9-ADD3-4332-A390-522901536BBA}">
      <dgm:prSet phldrT="[Text]"/>
      <dgm:spPr/>
      <dgm:t>
        <a:bodyPr/>
        <a:lstStyle/>
        <a:p>
          <a:r>
            <a:rPr lang="en-US" dirty="0" smtClean="0"/>
            <a:t>Hospital/</a:t>
          </a:r>
        </a:p>
        <a:p>
          <a:r>
            <a:rPr lang="en-US" dirty="0" err="1" smtClean="0"/>
            <a:t>Detox</a:t>
          </a:r>
          <a:endParaRPr lang="en-US" dirty="0"/>
        </a:p>
      </dgm:t>
    </dgm:pt>
    <dgm:pt modelId="{0BA06BD2-9904-4636-9C38-DC36D42A8B1E}" type="parTrans" cxnId="{B9792E3D-8ADC-4FF0-8B43-3F8DAACC3E86}">
      <dgm:prSet/>
      <dgm:spPr/>
      <dgm:t>
        <a:bodyPr/>
        <a:lstStyle/>
        <a:p>
          <a:endParaRPr lang="en-US"/>
        </a:p>
      </dgm:t>
    </dgm:pt>
    <dgm:pt modelId="{14A9EBB3-623B-4A0D-B49B-034FA2FA4A3B}" type="sibTrans" cxnId="{B9792E3D-8ADC-4FF0-8B43-3F8DAACC3E86}">
      <dgm:prSet/>
      <dgm:spPr/>
      <dgm:t>
        <a:bodyPr/>
        <a:lstStyle/>
        <a:p>
          <a:endParaRPr lang="en-US"/>
        </a:p>
      </dgm:t>
    </dgm:pt>
    <dgm:pt modelId="{0BD90484-1575-43C8-9495-49D42202B8A2}">
      <dgm:prSet phldrT="[Text]"/>
      <dgm:spPr/>
      <dgm:t>
        <a:bodyPr/>
        <a:lstStyle/>
        <a:p>
          <a:r>
            <a:rPr lang="en-US" dirty="0" smtClean="0"/>
            <a:t>Streets</a:t>
          </a:r>
        </a:p>
        <a:p>
          <a:r>
            <a:rPr lang="en-US" dirty="0" smtClean="0"/>
            <a:t>Shelters</a:t>
          </a:r>
          <a:endParaRPr lang="en-US" dirty="0"/>
        </a:p>
      </dgm:t>
    </dgm:pt>
    <dgm:pt modelId="{87F540D4-7F75-47DF-8A75-CDC07214A2B0}" type="parTrans" cxnId="{8C66CA3F-001F-465A-AAFF-F9B3D0217A8F}">
      <dgm:prSet/>
      <dgm:spPr/>
      <dgm:t>
        <a:bodyPr/>
        <a:lstStyle/>
        <a:p>
          <a:endParaRPr lang="en-US"/>
        </a:p>
      </dgm:t>
    </dgm:pt>
    <dgm:pt modelId="{69C05093-436C-497B-8F66-8B17606AD942}" type="sibTrans" cxnId="{8C66CA3F-001F-465A-AAFF-F9B3D0217A8F}">
      <dgm:prSet/>
      <dgm:spPr/>
      <dgm:t>
        <a:bodyPr/>
        <a:lstStyle/>
        <a:p>
          <a:endParaRPr lang="en-US"/>
        </a:p>
      </dgm:t>
    </dgm:pt>
    <dgm:pt modelId="{D7F15F9E-E344-4763-A7A8-CD14F7AC5B59}" type="pres">
      <dgm:prSet presAssocID="{6A4F0D80-3569-4EDD-81BF-275B566E1F3E}" presName="cycle" presStyleCnt="0">
        <dgm:presLayoutVars>
          <dgm:dir/>
          <dgm:resizeHandles val="exact"/>
        </dgm:presLayoutVars>
      </dgm:prSet>
      <dgm:spPr/>
      <dgm:t>
        <a:bodyPr/>
        <a:lstStyle/>
        <a:p>
          <a:endParaRPr lang="en-US"/>
        </a:p>
      </dgm:t>
    </dgm:pt>
    <dgm:pt modelId="{58F53420-B281-4C25-A66D-C62E2B4DD568}" type="pres">
      <dgm:prSet presAssocID="{AECB2E4A-EECF-4C77-BC73-9877CDE5113B}" presName="node" presStyleLbl="node1" presStyleIdx="0" presStyleCnt="4" custRadScaleRad="104420">
        <dgm:presLayoutVars>
          <dgm:bulletEnabled val="1"/>
        </dgm:presLayoutVars>
      </dgm:prSet>
      <dgm:spPr/>
      <dgm:t>
        <a:bodyPr/>
        <a:lstStyle/>
        <a:p>
          <a:endParaRPr lang="en-US"/>
        </a:p>
      </dgm:t>
    </dgm:pt>
    <dgm:pt modelId="{B441C538-5719-49FA-8893-6A1DCD21064A}" type="pres">
      <dgm:prSet presAssocID="{76A46DFB-3A22-4171-9D8A-2E1E802F3A2F}" presName="sibTrans" presStyleLbl="sibTrans2D1" presStyleIdx="0" presStyleCnt="4" custScaleX="181803" custScaleY="112723" custLinFactNeighborX="5119"/>
      <dgm:spPr>
        <a:prstGeom prst="leftRightArrow">
          <a:avLst/>
        </a:prstGeom>
      </dgm:spPr>
      <dgm:t>
        <a:bodyPr/>
        <a:lstStyle/>
        <a:p>
          <a:endParaRPr lang="en-US"/>
        </a:p>
      </dgm:t>
    </dgm:pt>
    <dgm:pt modelId="{5364531D-1784-4644-AC53-B68F5C5E68D4}" type="pres">
      <dgm:prSet presAssocID="{76A46DFB-3A22-4171-9D8A-2E1E802F3A2F}" presName="connectorText" presStyleLbl="sibTrans2D1" presStyleIdx="0" presStyleCnt="4"/>
      <dgm:spPr/>
      <dgm:t>
        <a:bodyPr/>
        <a:lstStyle/>
        <a:p>
          <a:endParaRPr lang="en-US"/>
        </a:p>
      </dgm:t>
    </dgm:pt>
    <dgm:pt modelId="{5113542F-6EB2-4EE5-B3B0-0AA173F65F8A}" type="pres">
      <dgm:prSet presAssocID="{288D22B3-180E-4D84-9BFA-35E9613427CD}" presName="node" presStyleLbl="node1" presStyleIdx="1" presStyleCnt="4" custRadScaleRad="144940">
        <dgm:presLayoutVars>
          <dgm:bulletEnabled val="1"/>
        </dgm:presLayoutVars>
      </dgm:prSet>
      <dgm:spPr/>
      <dgm:t>
        <a:bodyPr/>
        <a:lstStyle/>
        <a:p>
          <a:endParaRPr lang="en-US"/>
        </a:p>
      </dgm:t>
    </dgm:pt>
    <dgm:pt modelId="{D89FD0C8-14D6-4EFB-AC66-40DEFC1FA410}" type="pres">
      <dgm:prSet presAssocID="{D6AED926-87AF-4887-A31D-DEF078238F9D}" presName="sibTrans" presStyleLbl="sibTrans2D1" presStyleIdx="1" presStyleCnt="4" custScaleX="169372"/>
      <dgm:spPr>
        <a:prstGeom prst="leftRightArrow">
          <a:avLst/>
        </a:prstGeom>
      </dgm:spPr>
      <dgm:t>
        <a:bodyPr/>
        <a:lstStyle/>
        <a:p>
          <a:endParaRPr lang="en-US"/>
        </a:p>
      </dgm:t>
    </dgm:pt>
    <dgm:pt modelId="{2108E191-07C3-4BFB-908F-FC2AF2179A02}" type="pres">
      <dgm:prSet presAssocID="{D6AED926-87AF-4887-A31D-DEF078238F9D}" presName="connectorText" presStyleLbl="sibTrans2D1" presStyleIdx="1" presStyleCnt="4"/>
      <dgm:spPr/>
      <dgm:t>
        <a:bodyPr/>
        <a:lstStyle/>
        <a:p>
          <a:endParaRPr lang="en-US"/>
        </a:p>
      </dgm:t>
    </dgm:pt>
    <dgm:pt modelId="{ACFA2BC2-0299-4D7D-8D24-E307BB65C38B}" type="pres">
      <dgm:prSet presAssocID="{16171DE9-ADD3-4332-A390-522901536BBA}" presName="node" presStyleLbl="node1" presStyleIdx="2" presStyleCnt="4">
        <dgm:presLayoutVars>
          <dgm:bulletEnabled val="1"/>
        </dgm:presLayoutVars>
      </dgm:prSet>
      <dgm:spPr/>
      <dgm:t>
        <a:bodyPr/>
        <a:lstStyle/>
        <a:p>
          <a:endParaRPr lang="en-US"/>
        </a:p>
      </dgm:t>
    </dgm:pt>
    <dgm:pt modelId="{26A4A612-44AC-4694-8F5A-C6097A2438C3}" type="pres">
      <dgm:prSet presAssocID="{14A9EBB3-623B-4A0D-B49B-034FA2FA4A3B}" presName="sibTrans" presStyleLbl="sibTrans2D1" presStyleIdx="2" presStyleCnt="4" custScaleX="170191"/>
      <dgm:spPr>
        <a:prstGeom prst="leftRightArrow">
          <a:avLst/>
        </a:prstGeom>
      </dgm:spPr>
      <dgm:t>
        <a:bodyPr/>
        <a:lstStyle/>
        <a:p>
          <a:endParaRPr lang="en-US"/>
        </a:p>
      </dgm:t>
    </dgm:pt>
    <dgm:pt modelId="{B55DCF5C-12CF-415F-A69E-D5595FB5DD96}" type="pres">
      <dgm:prSet presAssocID="{14A9EBB3-623B-4A0D-B49B-034FA2FA4A3B}" presName="connectorText" presStyleLbl="sibTrans2D1" presStyleIdx="2" presStyleCnt="4"/>
      <dgm:spPr/>
      <dgm:t>
        <a:bodyPr/>
        <a:lstStyle/>
        <a:p>
          <a:endParaRPr lang="en-US"/>
        </a:p>
      </dgm:t>
    </dgm:pt>
    <dgm:pt modelId="{AC4CE6E4-316E-4732-B30F-E805902DF44A}" type="pres">
      <dgm:prSet presAssocID="{0BD90484-1575-43C8-9495-49D42202B8A2}" presName="node" presStyleLbl="node1" presStyleIdx="3" presStyleCnt="4" custRadScaleRad="159511">
        <dgm:presLayoutVars>
          <dgm:bulletEnabled val="1"/>
        </dgm:presLayoutVars>
      </dgm:prSet>
      <dgm:spPr/>
      <dgm:t>
        <a:bodyPr/>
        <a:lstStyle/>
        <a:p>
          <a:endParaRPr lang="en-US"/>
        </a:p>
      </dgm:t>
    </dgm:pt>
    <dgm:pt modelId="{D1B2B96C-20AB-40B8-9C28-503435FF2E9B}" type="pres">
      <dgm:prSet presAssocID="{69C05093-436C-497B-8F66-8B17606AD942}" presName="sibTrans" presStyleLbl="sibTrans2D1" presStyleIdx="3" presStyleCnt="4" custScaleX="174639" custScaleY="103054"/>
      <dgm:spPr>
        <a:prstGeom prst="leftRightArrow">
          <a:avLst/>
        </a:prstGeom>
      </dgm:spPr>
      <dgm:t>
        <a:bodyPr/>
        <a:lstStyle/>
        <a:p>
          <a:endParaRPr lang="en-US"/>
        </a:p>
      </dgm:t>
    </dgm:pt>
    <dgm:pt modelId="{860B7308-FFA9-4153-B3DC-30C234E2AEF5}" type="pres">
      <dgm:prSet presAssocID="{69C05093-436C-497B-8F66-8B17606AD942}" presName="connectorText" presStyleLbl="sibTrans2D1" presStyleIdx="3" presStyleCnt="4"/>
      <dgm:spPr/>
      <dgm:t>
        <a:bodyPr/>
        <a:lstStyle/>
        <a:p>
          <a:endParaRPr lang="en-US"/>
        </a:p>
      </dgm:t>
    </dgm:pt>
  </dgm:ptLst>
  <dgm:cxnLst>
    <dgm:cxn modelId="{B9792E3D-8ADC-4FF0-8B43-3F8DAACC3E86}" srcId="{6A4F0D80-3569-4EDD-81BF-275B566E1F3E}" destId="{16171DE9-ADD3-4332-A390-522901536BBA}" srcOrd="2" destOrd="0" parTransId="{0BA06BD2-9904-4636-9C38-DC36D42A8B1E}" sibTransId="{14A9EBB3-623B-4A0D-B49B-034FA2FA4A3B}"/>
    <dgm:cxn modelId="{BE425868-FAA4-4C0F-AFCC-E3F8563A7C81}" type="presOf" srcId="{76A46DFB-3A22-4171-9D8A-2E1E802F3A2F}" destId="{5364531D-1784-4644-AC53-B68F5C5E68D4}" srcOrd="1" destOrd="0" presId="urn:microsoft.com/office/officeart/2005/8/layout/cycle2"/>
    <dgm:cxn modelId="{88143531-8C38-4DF3-96C7-ED73B20455B6}" type="presOf" srcId="{16171DE9-ADD3-4332-A390-522901536BBA}" destId="{ACFA2BC2-0299-4D7D-8D24-E307BB65C38B}" srcOrd="0" destOrd="0" presId="urn:microsoft.com/office/officeart/2005/8/layout/cycle2"/>
    <dgm:cxn modelId="{5B984AF1-B313-4EFB-9F16-0D1F5D5E1968}" type="presOf" srcId="{69C05093-436C-497B-8F66-8B17606AD942}" destId="{D1B2B96C-20AB-40B8-9C28-503435FF2E9B}" srcOrd="0" destOrd="0" presId="urn:microsoft.com/office/officeart/2005/8/layout/cycle2"/>
    <dgm:cxn modelId="{12B30E21-8952-4684-8B78-A5F91A424E4A}" type="presOf" srcId="{76A46DFB-3A22-4171-9D8A-2E1E802F3A2F}" destId="{B441C538-5719-49FA-8893-6A1DCD21064A}" srcOrd="0" destOrd="0" presId="urn:microsoft.com/office/officeart/2005/8/layout/cycle2"/>
    <dgm:cxn modelId="{35FC8B0E-23DD-45A8-9B6D-216A284859C1}" srcId="{6A4F0D80-3569-4EDD-81BF-275B566E1F3E}" destId="{AECB2E4A-EECF-4C77-BC73-9877CDE5113B}" srcOrd="0" destOrd="0" parTransId="{023475CA-EA51-4D9A-9AB9-4973CBD21DCB}" sibTransId="{76A46DFB-3A22-4171-9D8A-2E1E802F3A2F}"/>
    <dgm:cxn modelId="{525157B8-35E5-4832-A23D-01BADD66C259}" type="presOf" srcId="{AECB2E4A-EECF-4C77-BC73-9877CDE5113B}" destId="{58F53420-B281-4C25-A66D-C62E2B4DD568}" srcOrd="0" destOrd="0" presId="urn:microsoft.com/office/officeart/2005/8/layout/cycle2"/>
    <dgm:cxn modelId="{8C66CA3F-001F-465A-AAFF-F9B3D0217A8F}" srcId="{6A4F0D80-3569-4EDD-81BF-275B566E1F3E}" destId="{0BD90484-1575-43C8-9495-49D42202B8A2}" srcOrd="3" destOrd="0" parTransId="{87F540D4-7F75-47DF-8A75-CDC07214A2B0}" sibTransId="{69C05093-436C-497B-8F66-8B17606AD942}"/>
    <dgm:cxn modelId="{BCA5BEB0-CBF7-46E4-BE33-E0A9D48E6B60}" type="presOf" srcId="{6A4F0D80-3569-4EDD-81BF-275B566E1F3E}" destId="{D7F15F9E-E344-4763-A7A8-CD14F7AC5B59}" srcOrd="0" destOrd="0" presId="urn:microsoft.com/office/officeart/2005/8/layout/cycle2"/>
    <dgm:cxn modelId="{DA926208-9DB1-4966-9D53-447291EB83BC}" type="presOf" srcId="{0BD90484-1575-43C8-9495-49D42202B8A2}" destId="{AC4CE6E4-316E-4732-B30F-E805902DF44A}" srcOrd="0" destOrd="0" presId="urn:microsoft.com/office/officeart/2005/8/layout/cycle2"/>
    <dgm:cxn modelId="{540A290B-A7D3-4E97-B718-2F856EBA9EF2}" type="presOf" srcId="{14A9EBB3-623B-4A0D-B49B-034FA2FA4A3B}" destId="{B55DCF5C-12CF-415F-A69E-D5595FB5DD96}" srcOrd="1" destOrd="0" presId="urn:microsoft.com/office/officeart/2005/8/layout/cycle2"/>
    <dgm:cxn modelId="{86D43514-65A3-4BF0-82B3-175F93012BE3}" type="presOf" srcId="{14A9EBB3-623B-4A0D-B49B-034FA2FA4A3B}" destId="{26A4A612-44AC-4694-8F5A-C6097A2438C3}" srcOrd="0" destOrd="0" presId="urn:microsoft.com/office/officeart/2005/8/layout/cycle2"/>
    <dgm:cxn modelId="{AD5EBE31-59B4-4DD8-B962-ADD58FE6DB95}" type="presOf" srcId="{288D22B3-180E-4D84-9BFA-35E9613427CD}" destId="{5113542F-6EB2-4EE5-B3B0-0AA173F65F8A}" srcOrd="0" destOrd="0" presId="urn:microsoft.com/office/officeart/2005/8/layout/cycle2"/>
    <dgm:cxn modelId="{7DA06859-0880-42E4-B390-243A123C68B9}" type="presOf" srcId="{69C05093-436C-497B-8F66-8B17606AD942}" destId="{860B7308-FFA9-4153-B3DC-30C234E2AEF5}" srcOrd="1" destOrd="0" presId="urn:microsoft.com/office/officeart/2005/8/layout/cycle2"/>
    <dgm:cxn modelId="{8D4C504C-C4A4-44B3-9CC2-D8707A993359}" type="presOf" srcId="{D6AED926-87AF-4887-A31D-DEF078238F9D}" destId="{D89FD0C8-14D6-4EFB-AC66-40DEFC1FA410}" srcOrd="0" destOrd="0" presId="urn:microsoft.com/office/officeart/2005/8/layout/cycle2"/>
    <dgm:cxn modelId="{ACED05B0-1CF0-4D36-A4C6-AA715642CB05}" type="presOf" srcId="{D6AED926-87AF-4887-A31D-DEF078238F9D}" destId="{2108E191-07C3-4BFB-908F-FC2AF2179A02}" srcOrd="1" destOrd="0" presId="urn:microsoft.com/office/officeart/2005/8/layout/cycle2"/>
    <dgm:cxn modelId="{E550DDE9-04C0-4FAF-B879-6F8883506630}" srcId="{6A4F0D80-3569-4EDD-81BF-275B566E1F3E}" destId="{288D22B3-180E-4D84-9BFA-35E9613427CD}" srcOrd="1" destOrd="0" parTransId="{F517438C-8254-48E7-9C9F-5A1D1C806F22}" sibTransId="{D6AED926-87AF-4887-A31D-DEF078238F9D}"/>
    <dgm:cxn modelId="{CC118313-41EC-40C1-B623-E724BC658988}" type="presParOf" srcId="{D7F15F9E-E344-4763-A7A8-CD14F7AC5B59}" destId="{58F53420-B281-4C25-A66D-C62E2B4DD568}" srcOrd="0" destOrd="0" presId="urn:microsoft.com/office/officeart/2005/8/layout/cycle2"/>
    <dgm:cxn modelId="{0AEB1AD7-1F5F-405D-9895-72CAD046AC66}" type="presParOf" srcId="{D7F15F9E-E344-4763-A7A8-CD14F7AC5B59}" destId="{B441C538-5719-49FA-8893-6A1DCD21064A}" srcOrd="1" destOrd="0" presId="urn:microsoft.com/office/officeart/2005/8/layout/cycle2"/>
    <dgm:cxn modelId="{8C516F55-0199-484E-85A8-E9C785787199}" type="presParOf" srcId="{B441C538-5719-49FA-8893-6A1DCD21064A}" destId="{5364531D-1784-4644-AC53-B68F5C5E68D4}" srcOrd="0" destOrd="0" presId="urn:microsoft.com/office/officeart/2005/8/layout/cycle2"/>
    <dgm:cxn modelId="{BEC74350-6A8E-4160-A25C-2CE0304EC79E}" type="presParOf" srcId="{D7F15F9E-E344-4763-A7A8-CD14F7AC5B59}" destId="{5113542F-6EB2-4EE5-B3B0-0AA173F65F8A}" srcOrd="2" destOrd="0" presId="urn:microsoft.com/office/officeart/2005/8/layout/cycle2"/>
    <dgm:cxn modelId="{549545D1-A711-4B22-87F8-171DC89739D8}" type="presParOf" srcId="{D7F15F9E-E344-4763-A7A8-CD14F7AC5B59}" destId="{D89FD0C8-14D6-4EFB-AC66-40DEFC1FA410}" srcOrd="3" destOrd="0" presId="urn:microsoft.com/office/officeart/2005/8/layout/cycle2"/>
    <dgm:cxn modelId="{E0AAC9B9-E89B-4054-9260-2DF947C13D59}" type="presParOf" srcId="{D89FD0C8-14D6-4EFB-AC66-40DEFC1FA410}" destId="{2108E191-07C3-4BFB-908F-FC2AF2179A02}" srcOrd="0" destOrd="0" presId="urn:microsoft.com/office/officeart/2005/8/layout/cycle2"/>
    <dgm:cxn modelId="{4B93FC2B-8F38-48E3-968D-521A089DE132}" type="presParOf" srcId="{D7F15F9E-E344-4763-A7A8-CD14F7AC5B59}" destId="{ACFA2BC2-0299-4D7D-8D24-E307BB65C38B}" srcOrd="4" destOrd="0" presId="urn:microsoft.com/office/officeart/2005/8/layout/cycle2"/>
    <dgm:cxn modelId="{F2E553DB-A385-4C5E-A9F8-450F94DF9605}" type="presParOf" srcId="{D7F15F9E-E344-4763-A7A8-CD14F7AC5B59}" destId="{26A4A612-44AC-4694-8F5A-C6097A2438C3}" srcOrd="5" destOrd="0" presId="urn:microsoft.com/office/officeart/2005/8/layout/cycle2"/>
    <dgm:cxn modelId="{F8DE3D7F-59BE-4796-BA4F-72AE20556D59}" type="presParOf" srcId="{26A4A612-44AC-4694-8F5A-C6097A2438C3}" destId="{B55DCF5C-12CF-415F-A69E-D5595FB5DD96}" srcOrd="0" destOrd="0" presId="urn:microsoft.com/office/officeart/2005/8/layout/cycle2"/>
    <dgm:cxn modelId="{9718C3A9-5FE7-42F1-B6CB-643A86C99020}" type="presParOf" srcId="{D7F15F9E-E344-4763-A7A8-CD14F7AC5B59}" destId="{AC4CE6E4-316E-4732-B30F-E805902DF44A}" srcOrd="6" destOrd="0" presId="urn:microsoft.com/office/officeart/2005/8/layout/cycle2"/>
    <dgm:cxn modelId="{6FBD6D20-F027-4516-99E3-DB704EB4500D}" type="presParOf" srcId="{D7F15F9E-E344-4763-A7A8-CD14F7AC5B59}" destId="{D1B2B96C-20AB-40B8-9C28-503435FF2E9B}" srcOrd="7" destOrd="0" presId="urn:microsoft.com/office/officeart/2005/8/layout/cycle2"/>
    <dgm:cxn modelId="{4C027341-F7E1-485A-9D40-5959CE9C3CB1}" type="presParOf" srcId="{D1B2B96C-20AB-40B8-9C28-503435FF2E9B}" destId="{860B7308-FFA9-4153-B3DC-30C234E2AEF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A01669-312A-4CDF-A561-7A68E882A33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IE"/>
        </a:p>
      </dgm:t>
    </dgm:pt>
    <dgm:pt modelId="{12966114-A81F-42FC-BD42-4B2CDADE0BDF}">
      <dgm:prSet phldrT="[Text]" custT="1"/>
      <dgm:spPr/>
      <dgm:t>
        <a:bodyPr/>
        <a:lstStyle/>
        <a:p>
          <a:r>
            <a:rPr lang="en-IE" sz="1400" b="1" dirty="0" smtClean="0"/>
            <a:t>Pre-</a:t>
          </a:r>
        </a:p>
        <a:p>
          <a:r>
            <a:rPr lang="en-IE" sz="1400" b="1" dirty="0" smtClean="0"/>
            <a:t>contemplation</a:t>
          </a:r>
          <a:endParaRPr lang="en-IE" sz="1400" b="1" dirty="0"/>
        </a:p>
      </dgm:t>
    </dgm:pt>
    <dgm:pt modelId="{D979260F-D8C6-4AEC-AF77-A07ECEB844A2}" type="parTrans" cxnId="{E4006E6D-97FF-49D0-8B12-C16A102F26A6}">
      <dgm:prSet/>
      <dgm:spPr/>
      <dgm:t>
        <a:bodyPr/>
        <a:lstStyle/>
        <a:p>
          <a:endParaRPr lang="en-IE"/>
        </a:p>
      </dgm:t>
    </dgm:pt>
    <dgm:pt modelId="{C1208FD1-319B-41E1-B9F4-44805A6F9355}" type="sibTrans" cxnId="{E4006E6D-97FF-49D0-8B12-C16A102F26A6}">
      <dgm:prSet/>
      <dgm:spPr/>
      <dgm:t>
        <a:bodyPr/>
        <a:lstStyle/>
        <a:p>
          <a:endParaRPr lang="en-IE"/>
        </a:p>
      </dgm:t>
    </dgm:pt>
    <dgm:pt modelId="{5C934D2A-0E41-45A3-B5AE-64E48AF9F722}">
      <dgm:prSet phldrT="[Text]"/>
      <dgm:spPr/>
      <dgm:t>
        <a:bodyPr/>
        <a:lstStyle/>
        <a:p>
          <a:r>
            <a:rPr lang="en-IE" b="0" dirty="0" smtClean="0"/>
            <a:t>Contemplation</a:t>
          </a:r>
          <a:endParaRPr lang="en-IE" b="0" dirty="0"/>
        </a:p>
      </dgm:t>
    </dgm:pt>
    <dgm:pt modelId="{3CA9EB89-3EE4-4080-A310-3FA0193DD78B}" type="parTrans" cxnId="{F9A09435-E4E5-4177-B1D6-AEF2F0893DE0}">
      <dgm:prSet/>
      <dgm:spPr/>
      <dgm:t>
        <a:bodyPr/>
        <a:lstStyle/>
        <a:p>
          <a:endParaRPr lang="en-IE"/>
        </a:p>
      </dgm:t>
    </dgm:pt>
    <dgm:pt modelId="{7A6FD75A-F8A8-4643-B191-06D643FBAC2F}" type="sibTrans" cxnId="{F9A09435-E4E5-4177-B1D6-AEF2F0893DE0}">
      <dgm:prSet/>
      <dgm:spPr/>
      <dgm:t>
        <a:bodyPr/>
        <a:lstStyle/>
        <a:p>
          <a:endParaRPr lang="en-IE"/>
        </a:p>
      </dgm:t>
    </dgm:pt>
    <dgm:pt modelId="{212EEFB9-E143-4017-AF1E-BF594AD7629A}">
      <dgm:prSet phldrT="[Text]" custT="1"/>
      <dgm:spPr/>
      <dgm:t>
        <a:bodyPr/>
        <a:lstStyle/>
        <a:p>
          <a:r>
            <a:rPr lang="en-IE" sz="1600" b="1" dirty="0" smtClean="0"/>
            <a:t>Preparation</a:t>
          </a:r>
          <a:endParaRPr lang="en-IE" sz="1600" b="1" dirty="0"/>
        </a:p>
      </dgm:t>
    </dgm:pt>
    <dgm:pt modelId="{82671429-16A1-4D91-859D-7AA5D2991D83}" type="parTrans" cxnId="{187786DF-186E-4EFE-B1E4-49F222EF78DA}">
      <dgm:prSet/>
      <dgm:spPr/>
      <dgm:t>
        <a:bodyPr/>
        <a:lstStyle/>
        <a:p>
          <a:endParaRPr lang="en-IE"/>
        </a:p>
      </dgm:t>
    </dgm:pt>
    <dgm:pt modelId="{7081985A-21F5-4B75-BCC6-F8349A847ED2}" type="sibTrans" cxnId="{187786DF-186E-4EFE-B1E4-49F222EF78DA}">
      <dgm:prSet/>
      <dgm:spPr/>
      <dgm:t>
        <a:bodyPr/>
        <a:lstStyle/>
        <a:p>
          <a:endParaRPr lang="en-IE"/>
        </a:p>
      </dgm:t>
    </dgm:pt>
    <dgm:pt modelId="{73622CE2-4EC0-4EBE-8BAC-DB52424DEFE0}">
      <dgm:prSet phldrT="[Text]" custT="1"/>
      <dgm:spPr/>
      <dgm:t>
        <a:bodyPr/>
        <a:lstStyle/>
        <a:p>
          <a:r>
            <a:rPr lang="en-IE" sz="1600" b="1" dirty="0" smtClean="0"/>
            <a:t>Action</a:t>
          </a:r>
          <a:endParaRPr lang="en-IE" sz="1600" b="1" dirty="0"/>
        </a:p>
      </dgm:t>
    </dgm:pt>
    <dgm:pt modelId="{9227526A-D16E-4795-A30B-A34C9289FADD}" type="parTrans" cxnId="{CC281B59-5BC3-4D99-8A21-E042F6F3BE68}">
      <dgm:prSet/>
      <dgm:spPr/>
      <dgm:t>
        <a:bodyPr/>
        <a:lstStyle/>
        <a:p>
          <a:endParaRPr lang="en-IE"/>
        </a:p>
      </dgm:t>
    </dgm:pt>
    <dgm:pt modelId="{17850535-1A23-40B2-A86D-C4330EE987E1}" type="sibTrans" cxnId="{CC281B59-5BC3-4D99-8A21-E042F6F3BE68}">
      <dgm:prSet/>
      <dgm:spPr/>
      <dgm:t>
        <a:bodyPr/>
        <a:lstStyle/>
        <a:p>
          <a:endParaRPr lang="en-IE"/>
        </a:p>
      </dgm:t>
    </dgm:pt>
    <dgm:pt modelId="{62D550F5-7ADF-4E30-AA3C-BD719C47B167}">
      <dgm:prSet phldrT="[Text]" custT="1"/>
      <dgm:spPr/>
      <dgm:t>
        <a:bodyPr/>
        <a:lstStyle/>
        <a:p>
          <a:r>
            <a:rPr lang="en-IE" sz="1500" b="1" dirty="0" smtClean="0"/>
            <a:t>Maintenance</a:t>
          </a:r>
          <a:endParaRPr lang="en-IE" sz="1500" b="1" dirty="0"/>
        </a:p>
      </dgm:t>
    </dgm:pt>
    <dgm:pt modelId="{D517776D-C3A9-4EBC-BED1-98429CBF63F0}" type="parTrans" cxnId="{81F65F9E-6BC3-4BE1-A1CF-7920F61F18B1}">
      <dgm:prSet/>
      <dgm:spPr/>
      <dgm:t>
        <a:bodyPr/>
        <a:lstStyle/>
        <a:p>
          <a:endParaRPr lang="en-IE"/>
        </a:p>
      </dgm:t>
    </dgm:pt>
    <dgm:pt modelId="{4E315DDE-69BC-4D3F-B156-67D4CA5E8264}" type="sibTrans" cxnId="{81F65F9E-6BC3-4BE1-A1CF-7920F61F18B1}">
      <dgm:prSet/>
      <dgm:spPr/>
      <dgm:t>
        <a:bodyPr/>
        <a:lstStyle/>
        <a:p>
          <a:endParaRPr lang="en-IE"/>
        </a:p>
      </dgm:t>
    </dgm:pt>
    <dgm:pt modelId="{11E455DB-AC22-4F6C-B73A-689912B107F8}">
      <dgm:prSet phldrT="[Text]" custT="1"/>
      <dgm:spPr/>
      <dgm:t>
        <a:bodyPr/>
        <a:lstStyle/>
        <a:p>
          <a:r>
            <a:rPr lang="en-IE" sz="1600" b="1" dirty="0" smtClean="0"/>
            <a:t>Relapse</a:t>
          </a:r>
          <a:endParaRPr lang="en-IE" sz="1600" b="1" dirty="0"/>
        </a:p>
      </dgm:t>
    </dgm:pt>
    <dgm:pt modelId="{48F7FBB7-2CCB-481F-9EA1-79DBC7A1DEEA}" type="parTrans" cxnId="{43300AD7-F044-49A9-BFF7-D7CFC5E1E587}">
      <dgm:prSet/>
      <dgm:spPr/>
      <dgm:t>
        <a:bodyPr/>
        <a:lstStyle/>
        <a:p>
          <a:endParaRPr lang="en-IE"/>
        </a:p>
      </dgm:t>
    </dgm:pt>
    <dgm:pt modelId="{5119CBB3-8440-4BEF-BE1D-232692D82E7F}" type="sibTrans" cxnId="{43300AD7-F044-49A9-BFF7-D7CFC5E1E587}">
      <dgm:prSet/>
      <dgm:spPr/>
      <dgm:t>
        <a:bodyPr/>
        <a:lstStyle/>
        <a:p>
          <a:endParaRPr lang="en-IE"/>
        </a:p>
      </dgm:t>
    </dgm:pt>
    <dgm:pt modelId="{2D41FE2E-D599-4C19-8F87-9CB45C639322}" type="pres">
      <dgm:prSet presAssocID="{5EA01669-312A-4CDF-A561-7A68E882A334}" presName="cycle" presStyleCnt="0">
        <dgm:presLayoutVars>
          <dgm:dir/>
          <dgm:resizeHandles val="exact"/>
        </dgm:presLayoutVars>
      </dgm:prSet>
      <dgm:spPr/>
      <dgm:t>
        <a:bodyPr/>
        <a:lstStyle/>
        <a:p>
          <a:endParaRPr lang="en-US"/>
        </a:p>
      </dgm:t>
    </dgm:pt>
    <dgm:pt modelId="{396E4E57-F873-4E39-9F2A-4D4B946ADA58}" type="pres">
      <dgm:prSet presAssocID="{12966114-A81F-42FC-BD42-4B2CDADE0BDF}" presName="node" presStyleLbl="node1" presStyleIdx="0" presStyleCnt="6">
        <dgm:presLayoutVars>
          <dgm:bulletEnabled val="1"/>
        </dgm:presLayoutVars>
      </dgm:prSet>
      <dgm:spPr/>
      <dgm:t>
        <a:bodyPr/>
        <a:lstStyle/>
        <a:p>
          <a:endParaRPr lang="en-US"/>
        </a:p>
      </dgm:t>
    </dgm:pt>
    <dgm:pt modelId="{F9F92434-558D-416F-8F9A-132BA3104C0C}" type="pres">
      <dgm:prSet presAssocID="{C1208FD1-319B-41E1-B9F4-44805A6F9355}" presName="sibTrans" presStyleLbl="sibTrans2D1" presStyleIdx="0" presStyleCnt="6"/>
      <dgm:spPr/>
      <dgm:t>
        <a:bodyPr/>
        <a:lstStyle/>
        <a:p>
          <a:endParaRPr lang="en-US"/>
        </a:p>
      </dgm:t>
    </dgm:pt>
    <dgm:pt modelId="{70E3E432-8488-4C4B-801F-E5844EC8A87E}" type="pres">
      <dgm:prSet presAssocID="{C1208FD1-319B-41E1-B9F4-44805A6F9355}" presName="connectorText" presStyleLbl="sibTrans2D1" presStyleIdx="0" presStyleCnt="6"/>
      <dgm:spPr/>
      <dgm:t>
        <a:bodyPr/>
        <a:lstStyle/>
        <a:p>
          <a:endParaRPr lang="en-US"/>
        </a:p>
      </dgm:t>
    </dgm:pt>
    <dgm:pt modelId="{4E308B1A-D606-4113-9506-F7A49D2A7F23}" type="pres">
      <dgm:prSet presAssocID="{5C934D2A-0E41-45A3-B5AE-64E48AF9F722}" presName="node" presStyleLbl="node1" presStyleIdx="1" presStyleCnt="6">
        <dgm:presLayoutVars>
          <dgm:bulletEnabled val="1"/>
        </dgm:presLayoutVars>
      </dgm:prSet>
      <dgm:spPr/>
      <dgm:t>
        <a:bodyPr/>
        <a:lstStyle/>
        <a:p>
          <a:endParaRPr lang="en-US"/>
        </a:p>
      </dgm:t>
    </dgm:pt>
    <dgm:pt modelId="{E6713B25-CF34-4516-86F4-16E067B57037}" type="pres">
      <dgm:prSet presAssocID="{7A6FD75A-F8A8-4643-B191-06D643FBAC2F}" presName="sibTrans" presStyleLbl="sibTrans2D1" presStyleIdx="1" presStyleCnt="6"/>
      <dgm:spPr/>
      <dgm:t>
        <a:bodyPr/>
        <a:lstStyle/>
        <a:p>
          <a:endParaRPr lang="en-US"/>
        </a:p>
      </dgm:t>
    </dgm:pt>
    <dgm:pt modelId="{4DBEB800-01EB-4756-8E92-AE2EE0012B6B}" type="pres">
      <dgm:prSet presAssocID="{7A6FD75A-F8A8-4643-B191-06D643FBAC2F}" presName="connectorText" presStyleLbl="sibTrans2D1" presStyleIdx="1" presStyleCnt="6"/>
      <dgm:spPr/>
      <dgm:t>
        <a:bodyPr/>
        <a:lstStyle/>
        <a:p>
          <a:endParaRPr lang="en-US"/>
        </a:p>
      </dgm:t>
    </dgm:pt>
    <dgm:pt modelId="{835BF84C-E9A5-4861-A5A3-EBF636937A05}" type="pres">
      <dgm:prSet presAssocID="{212EEFB9-E143-4017-AF1E-BF594AD7629A}" presName="node" presStyleLbl="node1" presStyleIdx="2" presStyleCnt="6">
        <dgm:presLayoutVars>
          <dgm:bulletEnabled val="1"/>
        </dgm:presLayoutVars>
      </dgm:prSet>
      <dgm:spPr/>
      <dgm:t>
        <a:bodyPr/>
        <a:lstStyle/>
        <a:p>
          <a:endParaRPr lang="en-US"/>
        </a:p>
      </dgm:t>
    </dgm:pt>
    <dgm:pt modelId="{EDB10250-FC93-49AD-A22F-5734B57E6E87}" type="pres">
      <dgm:prSet presAssocID="{7081985A-21F5-4B75-BCC6-F8349A847ED2}" presName="sibTrans" presStyleLbl="sibTrans2D1" presStyleIdx="2" presStyleCnt="6"/>
      <dgm:spPr/>
      <dgm:t>
        <a:bodyPr/>
        <a:lstStyle/>
        <a:p>
          <a:endParaRPr lang="en-US"/>
        </a:p>
      </dgm:t>
    </dgm:pt>
    <dgm:pt modelId="{C4995766-D5EB-4188-9E89-B42E9AFDF8F0}" type="pres">
      <dgm:prSet presAssocID="{7081985A-21F5-4B75-BCC6-F8349A847ED2}" presName="connectorText" presStyleLbl="sibTrans2D1" presStyleIdx="2" presStyleCnt="6"/>
      <dgm:spPr/>
      <dgm:t>
        <a:bodyPr/>
        <a:lstStyle/>
        <a:p>
          <a:endParaRPr lang="en-US"/>
        </a:p>
      </dgm:t>
    </dgm:pt>
    <dgm:pt modelId="{A993CCD7-63C0-40EC-A412-B043E71708E0}" type="pres">
      <dgm:prSet presAssocID="{73622CE2-4EC0-4EBE-8BAC-DB52424DEFE0}" presName="node" presStyleLbl="node1" presStyleIdx="3" presStyleCnt="6">
        <dgm:presLayoutVars>
          <dgm:bulletEnabled val="1"/>
        </dgm:presLayoutVars>
      </dgm:prSet>
      <dgm:spPr/>
      <dgm:t>
        <a:bodyPr/>
        <a:lstStyle/>
        <a:p>
          <a:endParaRPr lang="en-IE"/>
        </a:p>
      </dgm:t>
    </dgm:pt>
    <dgm:pt modelId="{4B9DABF4-4F82-4D8C-A34C-AEB9CB187C76}" type="pres">
      <dgm:prSet presAssocID="{17850535-1A23-40B2-A86D-C4330EE987E1}" presName="sibTrans" presStyleLbl="sibTrans2D1" presStyleIdx="3" presStyleCnt="6"/>
      <dgm:spPr/>
      <dgm:t>
        <a:bodyPr/>
        <a:lstStyle/>
        <a:p>
          <a:endParaRPr lang="en-US"/>
        </a:p>
      </dgm:t>
    </dgm:pt>
    <dgm:pt modelId="{9FFDAF46-D628-447D-9FF8-83CDB08DA1BF}" type="pres">
      <dgm:prSet presAssocID="{17850535-1A23-40B2-A86D-C4330EE987E1}" presName="connectorText" presStyleLbl="sibTrans2D1" presStyleIdx="3" presStyleCnt="6"/>
      <dgm:spPr/>
      <dgm:t>
        <a:bodyPr/>
        <a:lstStyle/>
        <a:p>
          <a:endParaRPr lang="en-US"/>
        </a:p>
      </dgm:t>
    </dgm:pt>
    <dgm:pt modelId="{5FA7525D-E746-4ADF-850E-F8D6388D2D0A}" type="pres">
      <dgm:prSet presAssocID="{62D550F5-7ADF-4E30-AA3C-BD719C47B167}" presName="node" presStyleLbl="node1" presStyleIdx="4" presStyleCnt="6">
        <dgm:presLayoutVars>
          <dgm:bulletEnabled val="1"/>
        </dgm:presLayoutVars>
      </dgm:prSet>
      <dgm:spPr/>
      <dgm:t>
        <a:bodyPr/>
        <a:lstStyle/>
        <a:p>
          <a:endParaRPr lang="en-US"/>
        </a:p>
      </dgm:t>
    </dgm:pt>
    <dgm:pt modelId="{4D1B4D09-5794-4155-B9E3-716292CF6785}" type="pres">
      <dgm:prSet presAssocID="{4E315DDE-69BC-4D3F-B156-67D4CA5E8264}" presName="sibTrans" presStyleLbl="sibTrans2D1" presStyleIdx="4" presStyleCnt="6"/>
      <dgm:spPr/>
      <dgm:t>
        <a:bodyPr/>
        <a:lstStyle/>
        <a:p>
          <a:endParaRPr lang="en-US"/>
        </a:p>
      </dgm:t>
    </dgm:pt>
    <dgm:pt modelId="{97F1C604-54BD-461D-813F-1C494FB03C03}" type="pres">
      <dgm:prSet presAssocID="{4E315DDE-69BC-4D3F-B156-67D4CA5E8264}" presName="connectorText" presStyleLbl="sibTrans2D1" presStyleIdx="4" presStyleCnt="6"/>
      <dgm:spPr/>
      <dgm:t>
        <a:bodyPr/>
        <a:lstStyle/>
        <a:p>
          <a:endParaRPr lang="en-US"/>
        </a:p>
      </dgm:t>
    </dgm:pt>
    <dgm:pt modelId="{27B167D2-87FC-4322-A8CA-A44BA1B29930}" type="pres">
      <dgm:prSet presAssocID="{11E455DB-AC22-4F6C-B73A-689912B107F8}" presName="node" presStyleLbl="node1" presStyleIdx="5" presStyleCnt="6">
        <dgm:presLayoutVars>
          <dgm:bulletEnabled val="1"/>
        </dgm:presLayoutVars>
      </dgm:prSet>
      <dgm:spPr/>
      <dgm:t>
        <a:bodyPr/>
        <a:lstStyle/>
        <a:p>
          <a:endParaRPr lang="en-IE"/>
        </a:p>
      </dgm:t>
    </dgm:pt>
    <dgm:pt modelId="{AEF98A74-1BD6-4692-B460-8A985FF973A0}" type="pres">
      <dgm:prSet presAssocID="{5119CBB3-8440-4BEF-BE1D-232692D82E7F}" presName="sibTrans" presStyleLbl="sibTrans2D1" presStyleIdx="5" presStyleCnt="6"/>
      <dgm:spPr/>
      <dgm:t>
        <a:bodyPr/>
        <a:lstStyle/>
        <a:p>
          <a:endParaRPr lang="en-US"/>
        </a:p>
      </dgm:t>
    </dgm:pt>
    <dgm:pt modelId="{790DE8A6-1AB3-40A7-9556-630C20875DB1}" type="pres">
      <dgm:prSet presAssocID="{5119CBB3-8440-4BEF-BE1D-232692D82E7F}" presName="connectorText" presStyleLbl="sibTrans2D1" presStyleIdx="5" presStyleCnt="6"/>
      <dgm:spPr/>
      <dgm:t>
        <a:bodyPr/>
        <a:lstStyle/>
        <a:p>
          <a:endParaRPr lang="en-US"/>
        </a:p>
      </dgm:t>
    </dgm:pt>
  </dgm:ptLst>
  <dgm:cxnLst>
    <dgm:cxn modelId="{DE2E39E7-03BB-475F-AEF0-D554645CA996}" type="presOf" srcId="{C1208FD1-319B-41E1-B9F4-44805A6F9355}" destId="{F9F92434-558D-416F-8F9A-132BA3104C0C}" srcOrd="0" destOrd="0" presId="urn:microsoft.com/office/officeart/2005/8/layout/cycle2"/>
    <dgm:cxn modelId="{94ED8196-46EC-46FF-9E1F-2244556C834E}" type="presOf" srcId="{17850535-1A23-40B2-A86D-C4330EE987E1}" destId="{9FFDAF46-D628-447D-9FF8-83CDB08DA1BF}" srcOrd="1" destOrd="0" presId="urn:microsoft.com/office/officeart/2005/8/layout/cycle2"/>
    <dgm:cxn modelId="{4D6A2C09-7525-4577-9584-8B008197FE02}" type="presOf" srcId="{11E455DB-AC22-4F6C-B73A-689912B107F8}" destId="{27B167D2-87FC-4322-A8CA-A44BA1B29930}" srcOrd="0" destOrd="0" presId="urn:microsoft.com/office/officeart/2005/8/layout/cycle2"/>
    <dgm:cxn modelId="{F77C5725-2E47-450E-85B4-80DF46398922}" type="presOf" srcId="{5C934D2A-0E41-45A3-B5AE-64E48AF9F722}" destId="{4E308B1A-D606-4113-9506-F7A49D2A7F23}" srcOrd="0" destOrd="0" presId="urn:microsoft.com/office/officeart/2005/8/layout/cycle2"/>
    <dgm:cxn modelId="{F7FBD776-6772-4FE4-838B-3F85B10607FE}" type="presOf" srcId="{C1208FD1-319B-41E1-B9F4-44805A6F9355}" destId="{70E3E432-8488-4C4B-801F-E5844EC8A87E}" srcOrd="1" destOrd="0" presId="urn:microsoft.com/office/officeart/2005/8/layout/cycle2"/>
    <dgm:cxn modelId="{25295D8D-AB00-4618-B42C-5054AD1979CD}" type="presOf" srcId="{7A6FD75A-F8A8-4643-B191-06D643FBAC2F}" destId="{4DBEB800-01EB-4756-8E92-AE2EE0012B6B}" srcOrd="1" destOrd="0" presId="urn:microsoft.com/office/officeart/2005/8/layout/cycle2"/>
    <dgm:cxn modelId="{59ED842C-BD5A-4A4B-A3A6-7F6D55AEE34B}" type="presOf" srcId="{17850535-1A23-40B2-A86D-C4330EE987E1}" destId="{4B9DABF4-4F82-4D8C-A34C-AEB9CB187C76}" srcOrd="0" destOrd="0" presId="urn:microsoft.com/office/officeart/2005/8/layout/cycle2"/>
    <dgm:cxn modelId="{6EA8650D-88CF-426E-93E3-DA55F1757FA4}" type="presOf" srcId="{73622CE2-4EC0-4EBE-8BAC-DB52424DEFE0}" destId="{A993CCD7-63C0-40EC-A412-B043E71708E0}" srcOrd="0" destOrd="0" presId="urn:microsoft.com/office/officeart/2005/8/layout/cycle2"/>
    <dgm:cxn modelId="{765E256F-859C-4C40-A7FC-FA950D70A5A8}" type="presOf" srcId="{5119CBB3-8440-4BEF-BE1D-232692D82E7F}" destId="{790DE8A6-1AB3-40A7-9556-630C20875DB1}" srcOrd="1" destOrd="0" presId="urn:microsoft.com/office/officeart/2005/8/layout/cycle2"/>
    <dgm:cxn modelId="{069A660B-3EED-47BB-BD90-916400179420}" type="presOf" srcId="{5119CBB3-8440-4BEF-BE1D-232692D82E7F}" destId="{AEF98A74-1BD6-4692-B460-8A985FF973A0}" srcOrd="0" destOrd="0" presId="urn:microsoft.com/office/officeart/2005/8/layout/cycle2"/>
    <dgm:cxn modelId="{E4006E6D-97FF-49D0-8B12-C16A102F26A6}" srcId="{5EA01669-312A-4CDF-A561-7A68E882A334}" destId="{12966114-A81F-42FC-BD42-4B2CDADE0BDF}" srcOrd="0" destOrd="0" parTransId="{D979260F-D8C6-4AEC-AF77-A07ECEB844A2}" sibTransId="{C1208FD1-319B-41E1-B9F4-44805A6F9355}"/>
    <dgm:cxn modelId="{966E95D5-3946-4F05-8F79-2FDF411657F4}" type="presOf" srcId="{4E315DDE-69BC-4D3F-B156-67D4CA5E8264}" destId="{97F1C604-54BD-461D-813F-1C494FB03C03}" srcOrd="1" destOrd="0" presId="urn:microsoft.com/office/officeart/2005/8/layout/cycle2"/>
    <dgm:cxn modelId="{1C29D1A0-9627-49CD-8740-D299CA132692}" type="presOf" srcId="{5EA01669-312A-4CDF-A561-7A68E882A334}" destId="{2D41FE2E-D599-4C19-8F87-9CB45C639322}" srcOrd="0" destOrd="0" presId="urn:microsoft.com/office/officeart/2005/8/layout/cycle2"/>
    <dgm:cxn modelId="{3A53BDDD-EEA1-4049-A13D-A628DCAFDEF6}" type="presOf" srcId="{12966114-A81F-42FC-BD42-4B2CDADE0BDF}" destId="{396E4E57-F873-4E39-9F2A-4D4B946ADA58}" srcOrd="0" destOrd="0" presId="urn:microsoft.com/office/officeart/2005/8/layout/cycle2"/>
    <dgm:cxn modelId="{34676C9E-8A66-405D-AD3B-020574CFE370}" type="presOf" srcId="{7081985A-21F5-4B75-BCC6-F8349A847ED2}" destId="{C4995766-D5EB-4188-9E89-B42E9AFDF8F0}" srcOrd="1" destOrd="0" presId="urn:microsoft.com/office/officeart/2005/8/layout/cycle2"/>
    <dgm:cxn modelId="{81F65F9E-6BC3-4BE1-A1CF-7920F61F18B1}" srcId="{5EA01669-312A-4CDF-A561-7A68E882A334}" destId="{62D550F5-7ADF-4E30-AA3C-BD719C47B167}" srcOrd="4" destOrd="0" parTransId="{D517776D-C3A9-4EBC-BED1-98429CBF63F0}" sibTransId="{4E315DDE-69BC-4D3F-B156-67D4CA5E8264}"/>
    <dgm:cxn modelId="{F9A09435-E4E5-4177-B1D6-AEF2F0893DE0}" srcId="{5EA01669-312A-4CDF-A561-7A68E882A334}" destId="{5C934D2A-0E41-45A3-B5AE-64E48AF9F722}" srcOrd="1" destOrd="0" parTransId="{3CA9EB89-3EE4-4080-A310-3FA0193DD78B}" sibTransId="{7A6FD75A-F8A8-4643-B191-06D643FBAC2F}"/>
    <dgm:cxn modelId="{5C3E6415-55C7-41DB-9FFE-90CC1889045D}" type="presOf" srcId="{62D550F5-7ADF-4E30-AA3C-BD719C47B167}" destId="{5FA7525D-E746-4ADF-850E-F8D6388D2D0A}" srcOrd="0" destOrd="0" presId="urn:microsoft.com/office/officeart/2005/8/layout/cycle2"/>
    <dgm:cxn modelId="{E4BCF66B-97D5-4FC9-A5DB-EB7C8BB8A8F2}" type="presOf" srcId="{212EEFB9-E143-4017-AF1E-BF594AD7629A}" destId="{835BF84C-E9A5-4861-A5A3-EBF636937A05}" srcOrd="0" destOrd="0" presId="urn:microsoft.com/office/officeart/2005/8/layout/cycle2"/>
    <dgm:cxn modelId="{24D96590-D310-4E07-A56E-880BDA6751E8}" type="presOf" srcId="{7A6FD75A-F8A8-4643-B191-06D643FBAC2F}" destId="{E6713B25-CF34-4516-86F4-16E067B57037}" srcOrd="0" destOrd="0" presId="urn:microsoft.com/office/officeart/2005/8/layout/cycle2"/>
    <dgm:cxn modelId="{3FB8B589-CD76-4806-8C3F-982ED43409CD}" type="presOf" srcId="{7081985A-21F5-4B75-BCC6-F8349A847ED2}" destId="{EDB10250-FC93-49AD-A22F-5734B57E6E87}" srcOrd="0" destOrd="0" presId="urn:microsoft.com/office/officeart/2005/8/layout/cycle2"/>
    <dgm:cxn modelId="{43300AD7-F044-49A9-BFF7-D7CFC5E1E587}" srcId="{5EA01669-312A-4CDF-A561-7A68E882A334}" destId="{11E455DB-AC22-4F6C-B73A-689912B107F8}" srcOrd="5" destOrd="0" parTransId="{48F7FBB7-2CCB-481F-9EA1-79DBC7A1DEEA}" sibTransId="{5119CBB3-8440-4BEF-BE1D-232692D82E7F}"/>
    <dgm:cxn modelId="{187786DF-186E-4EFE-B1E4-49F222EF78DA}" srcId="{5EA01669-312A-4CDF-A561-7A68E882A334}" destId="{212EEFB9-E143-4017-AF1E-BF594AD7629A}" srcOrd="2" destOrd="0" parTransId="{82671429-16A1-4D91-859D-7AA5D2991D83}" sibTransId="{7081985A-21F5-4B75-BCC6-F8349A847ED2}"/>
    <dgm:cxn modelId="{CC281B59-5BC3-4D99-8A21-E042F6F3BE68}" srcId="{5EA01669-312A-4CDF-A561-7A68E882A334}" destId="{73622CE2-4EC0-4EBE-8BAC-DB52424DEFE0}" srcOrd="3" destOrd="0" parTransId="{9227526A-D16E-4795-A30B-A34C9289FADD}" sibTransId="{17850535-1A23-40B2-A86D-C4330EE987E1}"/>
    <dgm:cxn modelId="{77D6496A-AB7C-4576-89A8-84321012FFEC}" type="presOf" srcId="{4E315DDE-69BC-4D3F-B156-67D4CA5E8264}" destId="{4D1B4D09-5794-4155-B9E3-716292CF6785}" srcOrd="0" destOrd="0" presId="urn:microsoft.com/office/officeart/2005/8/layout/cycle2"/>
    <dgm:cxn modelId="{BF81E1FD-0B42-4761-BDF3-33D5F1E02C42}" type="presParOf" srcId="{2D41FE2E-D599-4C19-8F87-9CB45C639322}" destId="{396E4E57-F873-4E39-9F2A-4D4B946ADA58}" srcOrd="0" destOrd="0" presId="urn:microsoft.com/office/officeart/2005/8/layout/cycle2"/>
    <dgm:cxn modelId="{EB905E8A-187E-4369-9A54-6135CB11C547}" type="presParOf" srcId="{2D41FE2E-D599-4C19-8F87-9CB45C639322}" destId="{F9F92434-558D-416F-8F9A-132BA3104C0C}" srcOrd="1" destOrd="0" presId="urn:microsoft.com/office/officeart/2005/8/layout/cycle2"/>
    <dgm:cxn modelId="{1D0B431A-CDC2-4E43-8B39-55106F566CCB}" type="presParOf" srcId="{F9F92434-558D-416F-8F9A-132BA3104C0C}" destId="{70E3E432-8488-4C4B-801F-E5844EC8A87E}" srcOrd="0" destOrd="0" presId="urn:microsoft.com/office/officeart/2005/8/layout/cycle2"/>
    <dgm:cxn modelId="{913F9394-1C01-4C56-BC6F-D0EFFAC568EA}" type="presParOf" srcId="{2D41FE2E-D599-4C19-8F87-9CB45C639322}" destId="{4E308B1A-D606-4113-9506-F7A49D2A7F23}" srcOrd="2" destOrd="0" presId="urn:microsoft.com/office/officeart/2005/8/layout/cycle2"/>
    <dgm:cxn modelId="{D4913A5A-BDFA-4B2B-85BF-DDBE482673B6}" type="presParOf" srcId="{2D41FE2E-D599-4C19-8F87-9CB45C639322}" destId="{E6713B25-CF34-4516-86F4-16E067B57037}" srcOrd="3" destOrd="0" presId="urn:microsoft.com/office/officeart/2005/8/layout/cycle2"/>
    <dgm:cxn modelId="{B6549DD1-BC3F-41B5-AF0A-9913EF26E298}" type="presParOf" srcId="{E6713B25-CF34-4516-86F4-16E067B57037}" destId="{4DBEB800-01EB-4756-8E92-AE2EE0012B6B}" srcOrd="0" destOrd="0" presId="urn:microsoft.com/office/officeart/2005/8/layout/cycle2"/>
    <dgm:cxn modelId="{A92424DA-1841-4390-9E78-634CE3FEA72F}" type="presParOf" srcId="{2D41FE2E-D599-4C19-8F87-9CB45C639322}" destId="{835BF84C-E9A5-4861-A5A3-EBF636937A05}" srcOrd="4" destOrd="0" presId="urn:microsoft.com/office/officeart/2005/8/layout/cycle2"/>
    <dgm:cxn modelId="{46248BA6-8BF1-48D4-9C0A-14513A85063E}" type="presParOf" srcId="{2D41FE2E-D599-4C19-8F87-9CB45C639322}" destId="{EDB10250-FC93-49AD-A22F-5734B57E6E87}" srcOrd="5" destOrd="0" presId="urn:microsoft.com/office/officeart/2005/8/layout/cycle2"/>
    <dgm:cxn modelId="{FEAF0C9E-C9F4-4CE9-B811-ADE93F421EAF}" type="presParOf" srcId="{EDB10250-FC93-49AD-A22F-5734B57E6E87}" destId="{C4995766-D5EB-4188-9E89-B42E9AFDF8F0}" srcOrd="0" destOrd="0" presId="urn:microsoft.com/office/officeart/2005/8/layout/cycle2"/>
    <dgm:cxn modelId="{8F29C7B5-89D8-43AF-9423-2D604A10101D}" type="presParOf" srcId="{2D41FE2E-D599-4C19-8F87-9CB45C639322}" destId="{A993CCD7-63C0-40EC-A412-B043E71708E0}" srcOrd="6" destOrd="0" presId="urn:microsoft.com/office/officeart/2005/8/layout/cycle2"/>
    <dgm:cxn modelId="{DDD68F12-D434-4D5A-9789-2BF5AEA38C21}" type="presParOf" srcId="{2D41FE2E-D599-4C19-8F87-9CB45C639322}" destId="{4B9DABF4-4F82-4D8C-A34C-AEB9CB187C76}" srcOrd="7" destOrd="0" presId="urn:microsoft.com/office/officeart/2005/8/layout/cycle2"/>
    <dgm:cxn modelId="{4B74DB29-AB8B-4AF9-A1D2-066AAF31D37B}" type="presParOf" srcId="{4B9DABF4-4F82-4D8C-A34C-AEB9CB187C76}" destId="{9FFDAF46-D628-447D-9FF8-83CDB08DA1BF}" srcOrd="0" destOrd="0" presId="urn:microsoft.com/office/officeart/2005/8/layout/cycle2"/>
    <dgm:cxn modelId="{4EF03CC7-A8F6-4D12-8E29-081EBC35AFD5}" type="presParOf" srcId="{2D41FE2E-D599-4C19-8F87-9CB45C639322}" destId="{5FA7525D-E746-4ADF-850E-F8D6388D2D0A}" srcOrd="8" destOrd="0" presId="urn:microsoft.com/office/officeart/2005/8/layout/cycle2"/>
    <dgm:cxn modelId="{D1F949E0-C802-4BD0-BE31-1FD9E1AFF56B}" type="presParOf" srcId="{2D41FE2E-D599-4C19-8F87-9CB45C639322}" destId="{4D1B4D09-5794-4155-B9E3-716292CF6785}" srcOrd="9" destOrd="0" presId="urn:microsoft.com/office/officeart/2005/8/layout/cycle2"/>
    <dgm:cxn modelId="{E8B0EC49-9AFE-4317-B992-A20A8C38ED9C}" type="presParOf" srcId="{4D1B4D09-5794-4155-B9E3-716292CF6785}" destId="{97F1C604-54BD-461D-813F-1C494FB03C03}" srcOrd="0" destOrd="0" presId="urn:microsoft.com/office/officeart/2005/8/layout/cycle2"/>
    <dgm:cxn modelId="{06FC5037-CF02-4148-A9DE-11891C0549E4}" type="presParOf" srcId="{2D41FE2E-D599-4C19-8F87-9CB45C639322}" destId="{27B167D2-87FC-4322-A8CA-A44BA1B29930}" srcOrd="10" destOrd="0" presId="urn:microsoft.com/office/officeart/2005/8/layout/cycle2"/>
    <dgm:cxn modelId="{F4D56557-A2FA-407B-9622-019811640C1A}" type="presParOf" srcId="{2D41FE2E-D599-4C19-8F87-9CB45C639322}" destId="{AEF98A74-1BD6-4692-B460-8A985FF973A0}" srcOrd="11" destOrd="0" presId="urn:microsoft.com/office/officeart/2005/8/layout/cycle2"/>
    <dgm:cxn modelId="{6F4D88B9-F4A2-49CB-8CF6-9EF12B4E799B}" type="presParOf" srcId="{AEF98A74-1BD6-4692-B460-8A985FF973A0}" destId="{790DE8A6-1AB3-40A7-9556-630C20875DB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A01669-312A-4CDF-A561-7A68E882A33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IE"/>
        </a:p>
      </dgm:t>
    </dgm:pt>
    <dgm:pt modelId="{12966114-A81F-42FC-BD42-4B2CDADE0BDF}">
      <dgm:prSet phldrT="[Text]" custT="1"/>
      <dgm:spPr/>
      <dgm:t>
        <a:bodyPr/>
        <a:lstStyle/>
        <a:p>
          <a:r>
            <a:rPr lang="en-IE" sz="1400" b="1" dirty="0" smtClean="0"/>
            <a:t>Pre-</a:t>
          </a:r>
        </a:p>
        <a:p>
          <a:r>
            <a:rPr lang="en-IE" sz="1400" b="1" dirty="0" smtClean="0"/>
            <a:t>contemplation</a:t>
          </a:r>
          <a:endParaRPr lang="en-IE" sz="1400" b="1" dirty="0"/>
        </a:p>
      </dgm:t>
    </dgm:pt>
    <dgm:pt modelId="{D979260F-D8C6-4AEC-AF77-A07ECEB844A2}" type="parTrans" cxnId="{E4006E6D-97FF-49D0-8B12-C16A102F26A6}">
      <dgm:prSet/>
      <dgm:spPr/>
      <dgm:t>
        <a:bodyPr/>
        <a:lstStyle/>
        <a:p>
          <a:endParaRPr lang="en-IE"/>
        </a:p>
      </dgm:t>
    </dgm:pt>
    <dgm:pt modelId="{C1208FD1-319B-41E1-B9F4-44805A6F9355}" type="sibTrans" cxnId="{E4006E6D-97FF-49D0-8B12-C16A102F26A6}">
      <dgm:prSet/>
      <dgm:spPr/>
      <dgm:t>
        <a:bodyPr/>
        <a:lstStyle/>
        <a:p>
          <a:endParaRPr lang="en-IE"/>
        </a:p>
      </dgm:t>
    </dgm:pt>
    <dgm:pt modelId="{5C934D2A-0E41-45A3-B5AE-64E48AF9F722}">
      <dgm:prSet phldrT="[Text]"/>
      <dgm:spPr/>
      <dgm:t>
        <a:bodyPr/>
        <a:lstStyle/>
        <a:p>
          <a:r>
            <a:rPr lang="en-IE" b="0" dirty="0" smtClean="0"/>
            <a:t>Contemplation</a:t>
          </a:r>
          <a:endParaRPr lang="en-IE" b="0" dirty="0"/>
        </a:p>
      </dgm:t>
    </dgm:pt>
    <dgm:pt modelId="{3CA9EB89-3EE4-4080-A310-3FA0193DD78B}" type="parTrans" cxnId="{F9A09435-E4E5-4177-B1D6-AEF2F0893DE0}">
      <dgm:prSet/>
      <dgm:spPr/>
      <dgm:t>
        <a:bodyPr/>
        <a:lstStyle/>
        <a:p>
          <a:endParaRPr lang="en-IE"/>
        </a:p>
      </dgm:t>
    </dgm:pt>
    <dgm:pt modelId="{7A6FD75A-F8A8-4643-B191-06D643FBAC2F}" type="sibTrans" cxnId="{F9A09435-E4E5-4177-B1D6-AEF2F0893DE0}">
      <dgm:prSet/>
      <dgm:spPr/>
      <dgm:t>
        <a:bodyPr/>
        <a:lstStyle/>
        <a:p>
          <a:endParaRPr lang="en-IE"/>
        </a:p>
      </dgm:t>
    </dgm:pt>
    <dgm:pt modelId="{212EEFB9-E143-4017-AF1E-BF594AD7629A}">
      <dgm:prSet phldrT="[Text]" custT="1"/>
      <dgm:spPr/>
      <dgm:t>
        <a:bodyPr/>
        <a:lstStyle/>
        <a:p>
          <a:r>
            <a:rPr lang="en-IE" sz="1600" b="1" dirty="0" smtClean="0"/>
            <a:t>Preparation</a:t>
          </a:r>
          <a:endParaRPr lang="en-IE" sz="1600" b="1" dirty="0"/>
        </a:p>
      </dgm:t>
    </dgm:pt>
    <dgm:pt modelId="{82671429-16A1-4D91-859D-7AA5D2991D83}" type="parTrans" cxnId="{187786DF-186E-4EFE-B1E4-49F222EF78DA}">
      <dgm:prSet/>
      <dgm:spPr/>
      <dgm:t>
        <a:bodyPr/>
        <a:lstStyle/>
        <a:p>
          <a:endParaRPr lang="en-IE"/>
        </a:p>
      </dgm:t>
    </dgm:pt>
    <dgm:pt modelId="{7081985A-21F5-4B75-BCC6-F8349A847ED2}" type="sibTrans" cxnId="{187786DF-186E-4EFE-B1E4-49F222EF78DA}">
      <dgm:prSet/>
      <dgm:spPr/>
      <dgm:t>
        <a:bodyPr/>
        <a:lstStyle/>
        <a:p>
          <a:endParaRPr lang="en-IE"/>
        </a:p>
      </dgm:t>
    </dgm:pt>
    <dgm:pt modelId="{73622CE2-4EC0-4EBE-8BAC-DB52424DEFE0}">
      <dgm:prSet phldrT="[Text]" custT="1"/>
      <dgm:spPr/>
      <dgm:t>
        <a:bodyPr/>
        <a:lstStyle/>
        <a:p>
          <a:r>
            <a:rPr lang="en-IE" sz="1600" b="1" dirty="0" smtClean="0"/>
            <a:t>Action</a:t>
          </a:r>
          <a:endParaRPr lang="en-IE" sz="1600" b="1" dirty="0"/>
        </a:p>
      </dgm:t>
    </dgm:pt>
    <dgm:pt modelId="{9227526A-D16E-4795-A30B-A34C9289FADD}" type="parTrans" cxnId="{CC281B59-5BC3-4D99-8A21-E042F6F3BE68}">
      <dgm:prSet/>
      <dgm:spPr/>
      <dgm:t>
        <a:bodyPr/>
        <a:lstStyle/>
        <a:p>
          <a:endParaRPr lang="en-IE"/>
        </a:p>
      </dgm:t>
    </dgm:pt>
    <dgm:pt modelId="{17850535-1A23-40B2-A86D-C4330EE987E1}" type="sibTrans" cxnId="{CC281B59-5BC3-4D99-8A21-E042F6F3BE68}">
      <dgm:prSet/>
      <dgm:spPr/>
      <dgm:t>
        <a:bodyPr/>
        <a:lstStyle/>
        <a:p>
          <a:endParaRPr lang="en-IE"/>
        </a:p>
      </dgm:t>
    </dgm:pt>
    <dgm:pt modelId="{62D550F5-7ADF-4E30-AA3C-BD719C47B167}">
      <dgm:prSet phldrT="[Text]" custT="1"/>
      <dgm:spPr/>
      <dgm:t>
        <a:bodyPr/>
        <a:lstStyle/>
        <a:p>
          <a:r>
            <a:rPr lang="en-IE" sz="1500" b="1" dirty="0" smtClean="0"/>
            <a:t>Maintenance</a:t>
          </a:r>
          <a:endParaRPr lang="en-IE" sz="1500" b="1" dirty="0"/>
        </a:p>
      </dgm:t>
    </dgm:pt>
    <dgm:pt modelId="{D517776D-C3A9-4EBC-BED1-98429CBF63F0}" type="parTrans" cxnId="{81F65F9E-6BC3-4BE1-A1CF-7920F61F18B1}">
      <dgm:prSet/>
      <dgm:spPr/>
      <dgm:t>
        <a:bodyPr/>
        <a:lstStyle/>
        <a:p>
          <a:endParaRPr lang="en-IE"/>
        </a:p>
      </dgm:t>
    </dgm:pt>
    <dgm:pt modelId="{4E315DDE-69BC-4D3F-B156-67D4CA5E8264}" type="sibTrans" cxnId="{81F65F9E-6BC3-4BE1-A1CF-7920F61F18B1}">
      <dgm:prSet/>
      <dgm:spPr/>
      <dgm:t>
        <a:bodyPr/>
        <a:lstStyle/>
        <a:p>
          <a:endParaRPr lang="en-IE"/>
        </a:p>
      </dgm:t>
    </dgm:pt>
    <dgm:pt modelId="{11E455DB-AC22-4F6C-B73A-689912B107F8}">
      <dgm:prSet phldrT="[Text]" custT="1"/>
      <dgm:spPr/>
      <dgm:t>
        <a:bodyPr/>
        <a:lstStyle/>
        <a:p>
          <a:r>
            <a:rPr lang="en-IE" sz="1600" b="1" dirty="0" smtClean="0"/>
            <a:t>Relapse</a:t>
          </a:r>
          <a:endParaRPr lang="en-IE" sz="1600" b="1" dirty="0"/>
        </a:p>
      </dgm:t>
    </dgm:pt>
    <dgm:pt modelId="{48F7FBB7-2CCB-481F-9EA1-79DBC7A1DEEA}" type="parTrans" cxnId="{43300AD7-F044-49A9-BFF7-D7CFC5E1E587}">
      <dgm:prSet/>
      <dgm:spPr/>
      <dgm:t>
        <a:bodyPr/>
        <a:lstStyle/>
        <a:p>
          <a:endParaRPr lang="en-IE"/>
        </a:p>
      </dgm:t>
    </dgm:pt>
    <dgm:pt modelId="{5119CBB3-8440-4BEF-BE1D-232692D82E7F}" type="sibTrans" cxnId="{43300AD7-F044-49A9-BFF7-D7CFC5E1E587}">
      <dgm:prSet/>
      <dgm:spPr/>
      <dgm:t>
        <a:bodyPr/>
        <a:lstStyle/>
        <a:p>
          <a:endParaRPr lang="en-IE"/>
        </a:p>
      </dgm:t>
    </dgm:pt>
    <dgm:pt modelId="{2D41FE2E-D599-4C19-8F87-9CB45C639322}" type="pres">
      <dgm:prSet presAssocID="{5EA01669-312A-4CDF-A561-7A68E882A334}" presName="cycle" presStyleCnt="0">
        <dgm:presLayoutVars>
          <dgm:dir/>
          <dgm:resizeHandles val="exact"/>
        </dgm:presLayoutVars>
      </dgm:prSet>
      <dgm:spPr/>
      <dgm:t>
        <a:bodyPr/>
        <a:lstStyle/>
        <a:p>
          <a:endParaRPr lang="en-US"/>
        </a:p>
      </dgm:t>
    </dgm:pt>
    <dgm:pt modelId="{396E4E57-F873-4E39-9F2A-4D4B946ADA58}" type="pres">
      <dgm:prSet presAssocID="{12966114-A81F-42FC-BD42-4B2CDADE0BDF}" presName="node" presStyleLbl="node1" presStyleIdx="0" presStyleCnt="6">
        <dgm:presLayoutVars>
          <dgm:bulletEnabled val="1"/>
        </dgm:presLayoutVars>
      </dgm:prSet>
      <dgm:spPr/>
      <dgm:t>
        <a:bodyPr/>
        <a:lstStyle/>
        <a:p>
          <a:endParaRPr lang="en-US"/>
        </a:p>
      </dgm:t>
    </dgm:pt>
    <dgm:pt modelId="{F9F92434-558D-416F-8F9A-132BA3104C0C}" type="pres">
      <dgm:prSet presAssocID="{C1208FD1-319B-41E1-B9F4-44805A6F9355}" presName="sibTrans" presStyleLbl="sibTrans2D1" presStyleIdx="0" presStyleCnt="6"/>
      <dgm:spPr/>
      <dgm:t>
        <a:bodyPr/>
        <a:lstStyle/>
        <a:p>
          <a:endParaRPr lang="en-US"/>
        </a:p>
      </dgm:t>
    </dgm:pt>
    <dgm:pt modelId="{70E3E432-8488-4C4B-801F-E5844EC8A87E}" type="pres">
      <dgm:prSet presAssocID="{C1208FD1-319B-41E1-B9F4-44805A6F9355}" presName="connectorText" presStyleLbl="sibTrans2D1" presStyleIdx="0" presStyleCnt="6"/>
      <dgm:spPr/>
      <dgm:t>
        <a:bodyPr/>
        <a:lstStyle/>
        <a:p>
          <a:endParaRPr lang="en-US"/>
        </a:p>
      </dgm:t>
    </dgm:pt>
    <dgm:pt modelId="{4E308B1A-D606-4113-9506-F7A49D2A7F23}" type="pres">
      <dgm:prSet presAssocID="{5C934D2A-0E41-45A3-B5AE-64E48AF9F722}" presName="node" presStyleLbl="node1" presStyleIdx="1" presStyleCnt="6">
        <dgm:presLayoutVars>
          <dgm:bulletEnabled val="1"/>
        </dgm:presLayoutVars>
      </dgm:prSet>
      <dgm:spPr/>
      <dgm:t>
        <a:bodyPr/>
        <a:lstStyle/>
        <a:p>
          <a:endParaRPr lang="en-US"/>
        </a:p>
      </dgm:t>
    </dgm:pt>
    <dgm:pt modelId="{E6713B25-CF34-4516-86F4-16E067B57037}" type="pres">
      <dgm:prSet presAssocID="{7A6FD75A-F8A8-4643-B191-06D643FBAC2F}" presName="sibTrans" presStyleLbl="sibTrans2D1" presStyleIdx="1" presStyleCnt="6"/>
      <dgm:spPr/>
      <dgm:t>
        <a:bodyPr/>
        <a:lstStyle/>
        <a:p>
          <a:endParaRPr lang="en-US"/>
        </a:p>
      </dgm:t>
    </dgm:pt>
    <dgm:pt modelId="{4DBEB800-01EB-4756-8E92-AE2EE0012B6B}" type="pres">
      <dgm:prSet presAssocID="{7A6FD75A-F8A8-4643-B191-06D643FBAC2F}" presName="connectorText" presStyleLbl="sibTrans2D1" presStyleIdx="1" presStyleCnt="6"/>
      <dgm:spPr/>
      <dgm:t>
        <a:bodyPr/>
        <a:lstStyle/>
        <a:p>
          <a:endParaRPr lang="en-US"/>
        </a:p>
      </dgm:t>
    </dgm:pt>
    <dgm:pt modelId="{835BF84C-E9A5-4861-A5A3-EBF636937A05}" type="pres">
      <dgm:prSet presAssocID="{212EEFB9-E143-4017-AF1E-BF594AD7629A}" presName="node" presStyleLbl="node1" presStyleIdx="2" presStyleCnt="6">
        <dgm:presLayoutVars>
          <dgm:bulletEnabled val="1"/>
        </dgm:presLayoutVars>
      </dgm:prSet>
      <dgm:spPr/>
      <dgm:t>
        <a:bodyPr/>
        <a:lstStyle/>
        <a:p>
          <a:endParaRPr lang="en-US"/>
        </a:p>
      </dgm:t>
    </dgm:pt>
    <dgm:pt modelId="{EDB10250-FC93-49AD-A22F-5734B57E6E87}" type="pres">
      <dgm:prSet presAssocID="{7081985A-21F5-4B75-BCC6-F8349A847ED2}" presName="sibTrans" presStyleLbl="sibTrans2D1" presStyleIdx="2" presStyleCnt="6"/>
      <dgm:spPr/>
      <dgm:t>
        <a:bodyPr/>
        <a:lstStyle/>
        <a:p>
          <a:endParaRPr lang="en-US"/>
        </a:p>
      </dgm:t>
    </dgm:pt>
    <dgm:pt modelId="{C4995766-D5EB-4188-9E89-B42E9AFDF8F0}" type="pres">
      <dgm:prSet presAssocID="{7081985A-21F5-4B75-BCC6-F8349A847ED2}" presName="connectorText" presStyleLbl="sibTrans2D1" presStyleIdx="2" presStyleCnt="6"/>
      <dgm:spPr/>
      <dgm:t>
        <a:bodyPr/>
        <a:lstStyle/>
        <a:p>
          <a:endParaRPr lang="en-US"/>
        </a:p>
      </dgm:t>
    </dgm:pt>
    <dgm:pt modelId="{A993CCD7-63C0-40EC-A412-B043E71708E0}" type="pres">
      <dgm:prSet presAssocID="{73622CE2-4EC0-4EBE-8BAC-DB52424DEFE0}" presName="node" presStyleLbl="node1" presStyleIdx="3" presStyleCnt="6">
        <dgm:presLayoutVars>
          <dgm:bulletEnabled val="1"/>
        </dgm:presLayoutVars>
      </dgm:prSet>
      <dgm:spPr/>
      <dgm:t>
        <a:bodyPr/>
        <a:lstStyle/>
        <a:p>
          <a:endParaRPr lang="en-IE"/>
        </a:p>
      </dgm:t>
    </dgm:pt>
    <dgm:pt modelId="{4B9DABF4-4F82-4D8C-A34C-AEB9CB187C76}" type="pres">
      <dgm:prSet presAssocID="{17850535-1A23-40B2-A86D-C4330EE987E1}" presName="sibTrans" presStyleLbl="sibTrans2D1" presStyleIdx="3" presStyleCnt="6"/>
      <dgm:spPr/>
      <dgm:t>
        <a:bodyPr/>
        <a:lstStyle/>
        <a:p>
          <a:endParaRPr lang="en-US"/>
        </a:p>
      </dgm:t>
    </dgm:pt>
    <dgm:pt modelId="{9FFDAF46-D628-447D-9FF8-83CDB08DA1BF}" type="pres">
      <dgm:prSet presAssocID="{17850535-1A23-40B2-A86D-C4330EE987E1}" presName="connectorText" presStyleLbl="sibTrans2D1" presStyleIdx="3" presStyleCnt="6"/>
      <dgm:spPr/>
      <dgm:t>
        <a:bodyPr/>
        <a:lstStyle/>
        <a:p>
          <a:endParaRPr lang="en-US"/>
        </a:p>
      </dgm:t>
    </dgm:pt>
    <dgm:pt modelId="{5FA7525D-E746-4ADF-850E-F8D6388D2D0A}" type="pres">
      <dgm:prSet presAssocID="{62D550F5-7ADF-4E30-AA3C-BD719C47B167}" presName="node" presStyleLbl="node1" presStyleIdx="4" presStyleCnt="6">
        <dgm:presLayoutVars>
          <dgm:bulletEnabled val="1"/>
        </dgm:presLayoutVars>
      </dgm:prSet>
      <dgm:spPr/>
      <dgm:t>
        <a:bodyPr/>
        <a:lstStyle/>
        <a:p>
          <a:endParaRPr lang="en-US"/>
        </a:p>
      </dgm:t>
    </dgm:pt>
    <dgm:pt modelId="{4D1B4D09-5794-4155-B9E3-716292CF6785}" type="pres">
      <dgm:prSet presAssocID="{4E315DDE-69BC-4D3F-B156-67D4CA5E8264}" presName="sibTrans" presStyleLbl="sibTrans2D1" presStyleIdx="4" presStyleCnt="6"/>
      <dgm:spPr/>
      <dgm:t>
        <a:bodyPr/>
        <a:lstStyle/>
        <a:p>
          <a:endParaRPr lang="en-US"/>
        </a:p>
      </dgm:t>
    </dgm:pt>
    <dgm:pt modelId="{97F1C604-54BD-461D-813F-1C494FB03C03}" type="pres">
      <dgm:prSet presAssocID="{4E315DDE-69BC-4D3F-B156-67D4CA5E8264}" presName="connectorText" presStyleLbl="sibTrans2D1" presStyleIdx="4" presStyleCnt="6"/>
      <dgm:spPr/>
      <dgm:t>
        <a:bodyPr/>
        <a:lstStyle/>
        <a:p>
          <a:endParaRPr lang="en-US"/>
        </a:p>
      </dgm:t>
    </dgm:pt>
    <dgm:pt modelId="{27B167D2-87FC-4322-A8CA-A44BA1B29930}" type="pres">
      <dgm:prSet presAssocID="{11E455DB-AC22-4F6C-B73A-689912B107F8}" presName="node" presStyleLbl="node1" presStyleIdx="5" presStyleCnt="6">
        <dgm:presLayoutVars>
          <dgm:bulletEnabled val="1"/>
        </dgm:presLayoutVars>
      </dgm:prSet>
      <dgm:spPr/>
      <dgm:t>
        <a:bodyPr/>
        <a:lstStyle/>
        <a:p>
          <a:endParaRPr lang="en-IE"/>
        </a:p>
      </dgm:t>
    </dgm:pt>
    <dgm:pt modelId="{AEF98A74-1BD6-4692-B460-8A985FF973A0}" type="pres">
      <dgm:prSet presAssocID="{5119CBB3-8440-4BEF-BE1D-232692D82E7F}" presName="sibTrans" presStyleLbl="sibTrans2D1" presStyleIdx="5" presStyleCnt="6"/>
      <dgm:spPr/>
      <dgm:t>
        <a:bodyPr/>
        <a:lstStyle/>
        <a:p>
          <a:endParaRPr lang="en-US"/>
        </a:p>
      </dgm:t>
    </dgm:pt>
    <dgm:pt modelId="{790DE8A6-1AB3-40A7-9556-630C20875DB1}" type="pres">
      <dgm:prSet presAssocID="{5119CBB3-8440-4BEF-BE1D-232692D82E7F}" presName="connectorText" presStyleLbl="sibTrans2D1" presStyleIdx="5" presStyleCnt="6"/>
      <dgm:spPr/>
      <dgm:t>
        <a:bodyPr/>
        <a:lstStyle/>
        <a:p>
          <a:endParaRPr lang="en-US"/>
        </a:p>
      </dgm:t>
    </dgm:pt>
  </dgm:ptLst>
  <dgm:cxnLst>
    <dgm:cxn modelId="{E4006E6D-97FF-49D0-8B12-C16A102F26A6}" srcId="{5EA01669-312A-4CDF-A561-7A68E882A334}" destId="{12966114-A81F-42FC-BD42-4B2CDADE0BDF}" srcOrd="0" destOrd="0" parTransId="{D979260F-D8C6-4AEC-AF77-A07ECEB844A2}" sibTransId="{C1208FD1-319B-41E1-B9F4-44805A6F9355}"/>
    <dgm:cxn modelId="{0F459D73-D79B-46A8-91A5-C554BD85D64C}" type="presOf" srcId="{11E455DB-AC22-4F6C-B73A-689912B107F8}" destId="{27B167D2-87FC-4322-A8CA-A44BA1B29930}" srcOrd="0" destOrd="0" presId="urn:microsoft.com/office/officeart/2005/8/layout/cycle2"/>
    <dgm:cxn modelId="{DCC39980-0677-4463-835E-6FFBB4F5C409}" type="presOf" srcId="{C1208FD1-319B-41E1-B9F4-44805A6F9355}" destId="{70E3E432-8488-4C4B-801F-E5844EC8A87E}" srcOrd="1" destOrd="0" presId="urn:microsoft.com/office/officeart/2005/8/layout/cycle2"/>
    <dgm:cxn modelId="{7DBF4BDA-6091-4676-B63C-331EE80ECB4A}" type="presOf" srcId="{5119CBB3-8440-4BEF-BE1D-232692D82E7F}" destId="{790DE8A6-1AB3-40A7-9556-630C20875DB1}" srcOrd="1" destOrd="0" presId="urn:microsoft.com/office/officeart/2005/8/layout/cycle2"/>
    <dgm:cxn modelId="{8A7AB754-3356-4937-B7EB-8AFD23433D4C}" type="presOf" srcId="{5119CBB3-8440-4BEF-BE1D-232692D82E7F}" destId="{AEF98A74-1BD6-4692-B460-8A985FF973A0}" srcOrd="0" destOrd="0" presId="urn:microsoft.com/office/officeart/2005/8/layout/cycle2"/>
    <dgm:cxn modelId="{81F65F9E-6BC3-4BE1-A1CF-7920F61F18B1}" srcId="{5EA01669-312A-4CDF-A561-7A68E882A334}" destId="{62D550F5-7ADF-4E30-AA3C-BD719C47B167}" srcOrd="4" destOrd="0" parTransId="{D517776D-C3A9-4EBC-BED1-98429CBF63F0}" sibTransId="{4E315DDE-69BC-4D3F-B156-67D4CA5E8264}"/>
    <dgm:cxn modelId="{237D8891-CECB-4EEF-8436-087EB1083C00}" type="presOf" srcId="{7A6FD75A-F8A8-4643-B191-06D643FBAC2F}" destId="{4DBEB800-01EB-4756-8E92-AE2EE0012B6B}" srcOrd="1" destOrd="0" presId="urn:microsoft.com/office/officeart/2005/8/layout/cycle2"/>
    <dgm:cxn modelId="{0DE3D999-E090-46D5-985C-E89FDCD5C92D}" type="presOf" srcId="{5C934D2A-0E41-45A3-B5AE-64E48AF9F722}" destId="{4E308B1A-D606-4113-9506-F7A49D2A7F23}" srcOrd="0" destOrd="0" presId="urn:microsoft.com/office/officeart/2005/8/layout/cycle2"/>
    <dgm:cxn modelId="{59102C0F-21DF-4CA5-BB65-5DC9A46CB055}" type="presOf" srcId="{212EEFB9-E143-4017-AF1E-BF594AD7629A}" destId="{835BF84C-E9A5-4861-A5A3-EBF636937A05}" srcOrd="0" destOrd="0" presId="urn:microsoft.com/office/officeart/2005/8/layout/cycle2"/>
    <dgm:cxn modelId="{45F98054-4239-4950-97A1-3F32B17B906B}" type="presOf" srcId="{7A6FD75A-F8A8-4643-B191-06D643FBAC2F}" destId="{E6713B25-CF34-4516-86F4-16E067B57037}" srcOrd="0" destOrd="0" presId="urn:microsoft.com/office/officeart/2005/8/layout/cycle2"/>
    <dgm:cxn modelId="{CBADDBDF-FB51-44D5-B280-A07E83680A8F}" type="presOf" srcId="{4E315DDE-69BC-4D3F-B156-67D4CA5E8264}" destId="{4D1B4D09-5794-4155-B9E3-716292CF6785}" srcOrd="0" destOrd="0" presId="urn:microsoft.com/office/officeart/2005/8/layout/cycle2"/>
    <dgm:cxn modelId="{62A48B22-830D-49F6-B1FA-59011CA9F568}" type="presOf" srcId="{17850535-1A23-40B2-A86D-C4330EE987E1}" destId="{9FFDAF46-D628-447D-9FF8-83CDB08DA1BF}" srcOrd="1" destOrd="0" presId="urn:microsoft.com/office/officeart/2005/8/layout/cycle2"/>
    <dgm:cxn modelId="{1003F7CA-872C-4D98-8DFC-9E6EC666138E}" type="presOf" srcId="{12966114-A81F-42FC-BD42-4B2CDADE0BDF}" destId="{396E4E57-F873-4E39-9F2A-4D4B946ADA58}" srcOrd="0" destOrd="0" presId="urn:microsoft.com/office/officeart/2005/8/layout/cycle2"/>
    <dgm:cxn modelId="{43300AD7-F044-49A9-BFF7-D7CFC5E1E587}" srcId="{5EA01669-312A-4CDF-A561-7A68E882A334}" destId="{11E455DB-AC22-4F6C-B73A-689912B107F8}" srcOrd="5" destOrd="0" parTransId="{48F7FBB7-2CCB-481F-9EA1-79DBC7A1DEEA}" sibTransId="{5119CBB3-8440-4BEF-BE1D-232692D82E7F}"/>
    <dgm:cxn modelId="{187786DF-186E-4EFE-B1E4-49F222EF78DA}" srcId="{5EA01669-312A-4CDF-A561-7A68E882A334}" destId="{212EEFB9-E143-4017-AF1E-BF594AD7629A}" srcOrd="2" destOrd="0" parTransId="{82671429-16A1-4D91-859D-7AA5D2991D83}" sibTransId="{7081985A-21F5-4B75-BCC6-F8349A847ED2}"/>
    <dgm:cxn modelId="{CC281B59-5BC3-4D99-8A21-E042F6F3BE68}" srcId="{5EA01669-312A-4CDF-A561-7A68E882A334}" destId="{73622CE2-4EC0-4EBE-8BAC-DB52424DEFE0}" srcOrd="3" destOrd="0" parTransId="{9227526A-D16E-4795-A30B-A34C9289FADD}" sibTransId="{17850535-1A23-40B2-A86D-C4330EE987E1}"/>
    <dgm:cxn modelId="{286FEEA3-2637-4644-B7F9-9E0B1C93EF29}" type="presOf" srcId="{62D550F5-7ADF-4E30-AA3C-BD719C47B167}" destId="{5FA7525D-E746-4ADF-850E-F8D6388D2D0A}" srcOrd="0" destOrd="0" presId="urn:microsoft.com/office/officeart/2005/8/layout/cycle2"/>
    <dgm:cxn modelId="{2A2190B2-824B-4B8E-A4C3-68207C1ECC47}" type="presOf" srcId="{C1208FD1-319B-41E1-B9F4-44805A6F9355}" destId="{F9F92434-558D-416F-8F9A-132BA3104C0C}" srcOrd="0" destOrd="0" presId="urn:microsoft.com/office/officeart/2005/8/layout/cycle2"/>
    <dgm:cxn modelId="{0B124712-541C-4004-8811-00E348825BDD}" type="presOf" srcId="{5EA01669-312A-4CDF-A561-7A68E882A334}" destId="{2D41FE2E-D599-4C19-8F87-9CB45C639322}" srcOrd="0" destOrd="0" presId="urn:microsoft.com/office/officeart/2005/8/layout/cycle2"/>
    <dgm:cxn modelId="{FF5F7B87-7037-4AB1-90DF-4AAD02E2A633}" type="presOf" srcId="{17850535-1A23-40B2-A86D-C4330EE987E1}" destId="{4B9DABF4-4F82-4D8C-A34C-AEB9CB187C76}" srcOrd="0" destOrd="0" presId="urn:microsoft.com/office/officeart/2005/8/layout/cycle2"/>
    <dgm:cxn modelId="{B846EB42-172E-4972-A84E-2870A0B91D1D}" type="presOf" srcId="{4E315DDE-69BC-4D3F-B156-67D4CA5E8264}" destId="{97F1C604-54BD-461D-813F-1C494FB03C03}" srcOrd="1" destOrd="0" presId="urn:microsoft.com/office/officeart/2005/8/layout/cycle2"/>
    <dgm:cxn modelId="{F9A09435-E4E5-4177-B1D6-AEF2F0893DE0}" srcId="{5EA01669-312A-4CDF-A561-7A68E882A334}" destId="{5C934D2A-0E41-45A3-B5AE-64E48AF9F722}" srcOrd="1" destOrd="0" parTransId="{3CA9EB89-3EE4-4080-A310-3FA0193DD78B}" sibTransId="{7A6FD75A-F8A8-4643-B191-06D643FBAC2F}"/>
    <dgm:cxn modelId="{7A87BE52-F9AA-455A-8546-3AADA928D6D4}" type="presOf" srcId="{73622CE2-4EC0-4EBE-8BAC-DB52424DEFE0}" destId="{A993CCD7-63C0-40EC-A412-B043E71708E0}" srcOrd="0" destOrd="0" presId="urn:microsoft.com/office/officeart/2005/8/layout/cycle2"/>
    <dgm:cxn modelId="{2CB0CAB4-ACB5-43AD-A43E-60E44558ADD0}" type="presOf" srcId="{7081985A-21F5-4B75-BCC6-F8349A847ED2}" destId="{EDB10250-FC93-49AD-A22F-5734B57E6E87}" srcOrd="0" destOrd="0" presId="urn:microsoft.com/office/officeart/2005/8/layout/cycle2"/>
    <dgm:cxn modelId="{1DB99458-AAFE-426A-B2FD-CAE2E57165F3}" type="presOf" srcId="{7081985A-21F5-4B75-BCC6-F8349A847ED2}" destId="{C4995766-D5EB-4188-9E89-B42E9AFDF8F0}" srcOrd="1" destOrd="0" presId="urn:microsoft.com/office/officeart/2005/8/layout/cycle2"/>
    <dgm:cxn modelId="{4DF50615-8E7F-4369-A84F-C34F32011BA3}" type="presParOf" srcId="{2D41FE2E-D599-4C19-8F87-9CB45C639322}" destId="{396E4E57-F873-4E39-9F2A-4D4B946ADA58}" srcOrd="0" destOrd="0" presId="urn:microsoft.com/office/officeart/2005/8/layout/cycle2"/>
    <dgm:cxn modelId="{FD1F39EA-29D2-4697-A75C-953B2D1011E2}" type="presParOf" srcId="{2D41FE2E-D599-4C19-8F87-9CB45C639322}" destId="{F9F92434-558D-416F-8F9A-132BA3104C0C}" srcOrd="1" destOrd="0" presId="urn:microsoft.com/office/officeart/2005/8/layout/cycle2"/>
    <dgm:cxn modelId="{5CA6AA6B-BF8F-4F1F-B041-CCF7B985DB75}" type="presParOf" srcId="{F9F92434-558D-416F-8F9A-132BA3104C0C}" destId="{70E3E432-8488-4C4B-801F-E5844EC8A87E}" srcOrd="0" destOrd="0" presId="urn:microsoft.com/office/officeart/2005/8/layout/cycle2"/>
    <dgm:cxn modelId="{2E83F081-D640-43C5-A30E-D984E1A1E592}" type="presParOf" srcId="{2D41FE2E-D599-4C19-8F87-9CB45C639322}" destId="{4E308B1A-D606-4113-9506-F7A49D2A7F23}" srcOrd="2" destOrd="0" presId="urn:microsoft.com/office/officeart/2005/8/layout/cycle2"/>
    <dgm:cxn modelId="{3174EA0A-2193-4C95-AD09-D197FA13E0F0}" type="presParOf" srcId="{2D41FE2E-D599-4C19-8F87-9CB45C639322}" destId="{E6713B25-CF34-4516-86F4-16E067B57037}" srcOrd="3" destOrd="0" presId="urn:microsoft.com/office/officeart/2005/8/layout/cycle2"/>
    <dgm:cxn modelId="{4FC11E2A-0715-472F-AED3-71444E8C5EC5}" type="presParOf" srcId="{E6713B25-CF34-4516-86F4-16E067B57037}" destId="{4DBEB800-01EB-4756-8E92-AE2EE0012B6B}" srcOrd="0" destOrd="0" presId="urn:microsoft.com/office/officeart/2005/8/layout/cycle2"/>
    <dgm:cxn modelId="{3E3B16F3-C429-4164-AC9D-19FD56F15DF4}" type="presParOf" srcId="{2D41FE2E-D599-4C19-8F87-9CB45C639322}" destId="{835BF84C-E9A5-4861-A5A3-EBF636937A05}" srcOrd="4" destOrd="0" presId="urn:microsoft.com/office/officeart/2005/8/layout/cycle2"/>
    <dgm:cxn modelId="{D11AEA08-2724-4270-86F5-4058C4802BE5}" type="presParOf" srcId="{2D41FE2E-D599-4C19-8F87-9CB45C639322}" destId="{EDB10250-FC93-49AD-A22F-5734B57E6E87}" srcOrd="5" destOrd="0" presId="urn:microsoft.com/office/officeart/2005/8/layout/cycle2"/>
    <dgm:cxn modelId="{C222E8F1-5C45-4180-B98D-6F1B8818E361}" type="presParOf" srcId="{EDB10250-FC93-49AD-A22F-5734B57E6E87}" destId="{C4995766-D5EB-4188-9E89-B42E9AFDF8F0}" srcOrd="0" destOrd="0" presId="urn:microsoft.com/office/officeart/2005/8/layout/cycle2"/>
    <dgm:cxn modelId="{FC68E9E8-D1C9-40CA-8057-76D46FF14858}" type="presParOf" srcId="{2D41FE2E-D599-4C19-8F87-9CB45C639322}" destId="{A993CCD7-63C0-40EC-A412-B043E71708E0}" srcOrd="6" destOrd="0" presId="urn:microsoft.com/office/officeart/2005/8/layout/cycle2"/>
    <dgm:cxn modelId="{D8974B69-414F-4FA6-92E9-8DBAC93E4537}" type="presParOf" srcId="{2D41FE2E-D599-4C19-8F87-9CB45C639322}" destId="{4B9DABF4-4F82-4D8C-A34C-AEB9CB187C76}" srcOrd="7" destOrd="0" presId="urn:microsoft.com/office/officeart/2005/8/layout/cycle2"/>
    <dgm:cxn modelId="{D22CC61C-608E-4952-87B5-A9DF5C64A064}" type="presParOf" srcId="{4B9DABF4-4F82-4D8C-A34C-AEB9CB187C76}" destId="{9FFDAF46-D628-447D-9FF8-83CDB08DA1BF}" srcOrd="0" destOrd="0" presId="urn:microsoft.com/office/officeart/2005/8/layout/cycle2"/>
    <dgm:cxn modelId="{9DC6FBBF-3564-448D-A03D-BC4407202501}" type="presParOf" srcId="{2D41FE2E-D599-4C19-8F87-9CB45C639322}" destId="{5FA7525D-E746-4ADF-850E-F8D6388D2D0A}" srcOrd="8" destOrd="0" presId="urn:microsoft.com/office/officeart/2005/8/layout/cycle2"/>
    <dgm:cxn modelId="{6BE8487C-DB8E-4830-8DB3-B9033E72BB14}" type="presParOf" srcId="{2D41FE2E-D599-4C19-8F87-9CB45C639322}" destId="{4D1B4D09-5794-4155-B9E3-716292CF6785}" srcOrd="9" destOrd="0" presId="urn:microsoft.com/office/officeart/2005/8/layout/cycle2"/>
    <dgm:cxn modelId="{FCD8692D-9CFD-4CE7-86AA-366BEA71435B}" type="presParOf" srcId="{4D1B4D09-5794-4155-B9E3-716292CF6785}" destId="{97F1C604-54BD-461D-813F-1C494FB03C03}" srcOrd="0" destOrd="0" presId="urn:microsoft.com/office/officeart/2005/8/layout/cycle2"/>
    <dgm:cxn modelId="{2420BF30-D91C-40CF-8BFB-D942483BC02B}" type="presParOf" srcId="{2D41FE2E-D599-4C19-8F87-9CB45C639322}" destId="{27B167D2-87FC-4322-A8CA-A44BA1B29930}" srcOrd="10" destOrd="0" presId="urn:microsoft.com/office/officeart/2005/8/layout/cycle2"/>
    <dgm:cxn modelId="{F09D5EC9-1A7E-42F7-8C0F-D6EF1CBE6E47}" type="presParOf" srcId="{2D41FE2E-D599-4C19-8F87-9CB45C639322}" destId="{AEF98A74-1BD6-4692-B460-8A985FF973A0}" srcOrd="11" destOrd="0" presId="urn:microsoft.com/office/officeart/2005/8/layout/cycle2"/>
    <dgm:cxn modelId="{E3164326-2AA9-455D-80F5-F5A5C544FA89}" type="presParOf" srcId="{AEF98A74-1BD6-4692-B460-8A985FF973A0}" destId="{790DE8A6-1AB3-40A7-9556-630C20875DB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9EF07E-BEC7-4829-9265-EC1F85F4EF48}"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55D30E53-A97E-4639-92C4-758066B6803F}">
      <dgm:prSet/>
      <dgm:spPr/>
      <dgm:t>
        <a:bodyPr/>
        <a:lstStyle/>
        <a:p>
          <a:endParaRPr lang="en-US"/>
        </a:p>
      </dgm:t>
    </dgm:pt>
    <dgm:pt modelId="{A9EA97B8-9F8A-4B2E-976E-BD6AD5087DD1}" type="parTrans" cxnId="{2DCEC7FC-AF87-4462-B3D6-31B0509CB5EE}">
      <dgm:prSet/>
      <dgm:spPr/>
      <dgm:t>
        <a:bodyPr/>
        <a:lstStyle/>
        <a:p>
          <a:endParaRPr lang="en-US"/>
        </a:p>
      </dgm:t>
    </dgm:pt>
    <dgm:pt modelId="{2DE97CE0-97F3-465D-9E56-33E0B26CC482}" type="sibTrans" cxnId="{2DCEC7FC-AF87-4462-B3D6-31B0509CB5EE}">
      <dgm:prSet/>
      <dgm:spPr/>
      <dgm:t>
        <a:bodyPr/>
        <a:lstStyle/>
        <a:p>
          <a:endParaRPr lang="en-US"/>
        </a:p>
      </dgm:t>
    </dgm:pt>
    <dgm:pt modelId="{E1CDE4A9-A071-486B-87BE-63F7E268E54C}">
      <dgm:prSet phldrT="[Text]" phldr="1"/>
      <dgm:spPr/>
      <dgm:t>
        <a:bodyPr/>
        <a:lstStyle/>
        <a:p>
          <a:endParaRPr lang="en-US"/>
        </a:p>
      </dgm:t>
    </dgm:pt>
    <dgm:pt modelId="{EA32152F-0AF9-4771-9248-0EAB400AEA84}" type="parTrans" cxnId="{C86CE3DE-B659-4F17-998A-F22A012452D6}">
      <dgm:prSet/>
      <dgm:spPr/>
      <dgm:t>
        <a:bodyPr/>
        <a:lstStyle/>
        <a:p>
          <a:endParaRPr lang="en-US"/>
        </a:p>
      </dgm:t>
    </dgm:pt>
    <dgm:pt modelId="{18402E43-1617-49B8-88A4-27B6D0F33D6B}" type="sibTrans" cxnId="{C86CE3DE-B659-4F17-998A-F22A012452D6}">
      <dgm:prSet/>
      <dgm:spPr/>
      <dgm:t>
        <a:bodyPr/>
        <a:lstStyle/>
        <a:p>
          <a:endParaRPr lang="en-US"/>
        </a:p>
      </dgm:t>
    </dgm:pt>
    <dgm:pt modelId="{D1820BEA-6FB8-4721-98A5-BB9B18535D1E}">
      <dgm:prSet phldrT="[Text]" phldr="1"/>
      <dgm:spPr/>
      <dgm:t>
        <a:bodyPr/>
        <a:lstStyle/>
        <a:p>
          <a:endParaRPr lang="en-US"/>
        </a:p>
      </dgm:t>
    </dgm:pt>
    <dgm:pt modelId="{59C71A82-C140-435F-AD25-AF42C010011C}" type="parTrans" cxnId="{C7FB5D81-1FBF-4F14-8954-63A8534C416B}">
      <dgm:prSet/>
      <dgm:spPr/>
      <dgm:t>
        <a:bodyPr/>
        <a:lstStyle/>
        <a:p>
          <a:endParaRPr lang="en-US"/>
        </a:p>
      </dgm:t>
    </dgm:pt>
    <dgm:pt modelId="{BD1CD33C-2490-4FA0-934C-37662427556E}" type="sibTrans" cxnId="{C7FB5D81-1FBF-4F14-8954-63A8534C416B}">
      <dgm:prSet/>
      <dgm:spPr/>
      <dgm:t>
        <a:bodyPr/>
        <a:lstStyle/>
        <a:p>
          <a:endParaRPr lang="en-US"/>
        </a:p>
      </dgm:t>
    </dgm:pt>
    <dgm:pt modelId="{338A72B6-261C-4BF1-B1EC-1D3A807DEA58}">
      <dgm:prSet phldrT="[Text]" phldr="1"/>
      <dgm:spPr/>
      <dgm:t>
        <a:bodyPr/>
        <a:lstStyle/>
        <a:p>
          <a:endParaRPr lang="en-US"/>
        </a:p>
      </dgm:t>
    </dgm:pt>
    <dgm:pt modelId="{ECD59683-E094-4D04-B03C-5153CE66B2CA}" type="parTrans" cxnId="{92A6F339-5F89-402E-B7F8-603DF775B62B}">
      <dgm:prSet/>
      <dgm:spPr/>
      <dgm:t>
        <a:bodyPr/>
        <a:lstStyle/>
        <a:p>
          <a:endParaRPr lang="en-US"/>
        </a:p>
      </dgm:t>
    </dgm:pt>
    <dgm:pt modelId="{53BDD18A-976F-4E38-87B8-8D349555AC7E}" type="sibTrans" cxnId="{92A6F339-5F89-402E-B7F8-603DF775B62B}">
      <dgm:prSet/>
      <dgm:spPr/>
      <dgm:t>
        <a:bodyPr/>
        <a:lstStyle/>
        <a:p>
          <a:endParaRPr lang="en-US"/>
        </a:p>
      </dgm:t>
    </dgm:pt>
    <dgm:pt modelId="{3CCB7861-5A80-4959-B1D5-6B3AC61A67D5}" type="pres">
      <dgm:prSet presAssocID="{2E9EF07E-BEC7-4829-9265-EC1F85F4EF48}" presName="Name0" presStyleCnt="0">
        <dgm:presLayoutVars>
          <dgm:chMax val="7"/>
          <dgm:chPref val="7"/>
          <dgm:dir/>
        </dgm:presLayoutVars>
      </dgm:prSet>
      <dgm:spPr/>
      <dgm:t>
        <a:bodyPr/>
        <a:lstStyle/>
        <a:p>
          <a:endParaRPr lang="en-US"/>
        </a:p>
      </dgm:t>
    </dgm:pt>
    <dgm:pt modelId="{4873ACEA-0428-46CA-B384-76B6186C6856}" type="pres">
      <dgm:prSet presAssocID="{2E9EF07E-BEC7-4829-9265-EC1F85F4EF48}" presName="Name1" presStyleCnt="0"/>
      <dgm:spPr/>
    </dgm:pt>
    <dgm:pt modelId="{D68DE396-D3A1-48A2-B4AA-F82E83669CB2}" type="pres">
      <dgm:prSet presAssocID="{2DE97CE0-97F3-465D-9E56-33E0B26CC482}" presName="picture_1" presStyleCnt="0"/>
      <dgm:spPr/>
    </dgm:pt>
    <dgm:pt modelId="{3F434FF2-D054-4CBA-8589-0F78CA9DF790}" type="pres">
      <dgm:prSet presAssocID="{2DE97CE0-97F3-465D-9E56-33E0B26CC482}" presName="pictureRepeatNode" presStyleLbl="alignImgPlace1" presStyleIdx="0" presStyleCnt="4"/>
      <dgm:spPr/>
      <dgm:t>
        <a:bodyPr/>
        <a:lstStyle/>
        <a:p>
          <a:endParaRPr lang="en-US"/>
        </a:p>
      </dgm:t>
    </dgm:pt>
    <dgm:pt modelId="{95A2D309-9C1D-478E-8670-60919BEAB408}" type="pres">
      <dgm:prSet presAssocID="{55D30E53-A97E-4639-92C4-758066B6803F}" presName="text_1" presStyleLbl="node1" presStyleIdx="0" presStyleCnt="0" custScaleY="148351">
        <dgm:presLayoutVars>
          <dgm:bulletEnabled val="1"/>
        </dgm:presLayoutVars>
      </dgm:prSet>
      <dgm:spPr/>
      <dgm:t>
        <a:bodyPr/>
        <a:lstStyle/>
        <a:p>
          <a:endParaRPr lang="en-US"/>
        </a:p>
      </dgm:t>
    </dgm:pt>
    <dgm:pt modelId="{28A4A78C-BEF0-4171-A7E3-842066F0AF87}" type="pres">
      <dgm:prSet presAssocID="{18402E43-1617-49B8-88A4-27B6D0F33D6B}" presName="picture_2" presStyleCnt="0"/>
      <dgm:spPr/>
    </dgm:pt>
    <dgm:pt modelId="{1840DB70-48C1-42DE-A14F-828498010E7E}" type="pres">
      <dgm:prSet presAssocID="{18402E43-1617-49B8-88A4-27B6D0F33D6B}" presName="pictureRepeatNode" presStyleLbl="alignImgPlace1" presStyleIdx="1" presStyleCnt="4"/>
      <dgm:spPr/>
      <dgm:t>
        <a:bodyPr/>
        <a:lstStyle/>
        <a:p>
          <a:endParaRPr lang="en-US"/>
        </a:p>
      </dgm:t>
    </dgm:pt>
    <dgm:pt modelId="{BA409EA8-5D55-49AA-95D2-3240858D8484}" type="pres">
      <dgm:prSet presAssocID="{E1CDE4A9-A071-486B-87BE-63F7E268E54C}" presName="line_2" presStyleLbl="parChTrans1D1" presStyleIdx="0" presStyleCnt="3"/>
      <dgm:spPr/>
    </dgm:pt>
    <dgm:pt modelId="{05D8026C-3CF7-4EC2-BD79-29F0EC581EA4}" type="pres">
      <dgm:prSet presAssocID="{E1CDE4A9-A071-486B-87BE-63F7E268E54C}" presName="textparent_2" presStyleLbl="node1" presStyleIdx="0" presStyleCnt="0"/>
      <dgm:spPr/>
    </dgm:pt>
    <dgm:pt modelId="{614EE84B-00ED-465A-B7B5-52DE58537E82}" type="pres">
      <dgm:prSet presAssocID="{E1CDE4A9-A071-486B-87BE-63F7E268E54C}" presName="text_2" presStyleLbl="revTx" presStyleIdx="0" presStyleCnt="3">
        <dgm:presLayoutVars>
          <dgm:bulletEnabled val="1"/>
        </dgm:presLayoutVars>
      </dgm:prSet>
      <dgm:spPr/>
      <dgm:t>
        <a:bodyPr/>
        <a:lstStyle/>
        <a:p>
          <a:endParaRPr lang="en-US"/>
        </a:p>
      </dgm:t>
    </dgm:pt>
    <dgm:pt modelId="{5AF0354E-9F26-4E7B-B7F1-E9AEC551E2FE}" type="pres">
      <dgm:prSet presAssocID="{BD1CD33C-2490-4FA0-934C-37662427556E}" presName="picture_3" presStyleCnt="0"/>
      <dgm:spPr/>
    </dgm:pt>
    <dgm:pt modelId="{C1FD61F8-3FE8-4798-BDD1-26F0388BB77E}" type="pres">
      <dgm:prSet presAssocID="{BD1CD33C-2490-4FA0-934C-37662427556E}" presName="pictureRepeatNode" presStyleLbl="alignImgPlace1" presStyleIdx="2" presStyleCnt="4"/>
      <dgm:spPr/>
      <dgm:t>
        <a:bodyPr/>
        <a:lstStyle/>
        <a:p>
          <a:endParaRPr lang="en-US"/>
        </a:p>
      </dgm:t>
    </dgm:pt>
    <dgm:pt modelId="{32E46F86-6EB6-435A-9844-70CDBC71D446}" type="pres">
      <dgm:prSet presAssocID="{D1820BEA-6FB8-4721-98A5-BB9B18535D1E}" presName="line_3" presStyleLbl="parChTrans1D1" presStyleIdx="1" presStyleCnt="3"/>
      <dgm:spPr/>
    </dgm:pt>
    <dgm:pt modelId="{FF3EDB30-9E78-486B-B0B4-55214B6CAC7F}" type="pres">
      <dgm:prSet presAssocID="{D1820BEA-6FB8-4721-98A5-BB9B18535D1E}" presName="textparent_3" presStyleLbl="node1" presStyleIdx="0" presStyleCnt="0"/>
      <dgm:spPr/>
    </dgm:pt>
    <dgm:pt modelId="{65C0133F-29FC-47F6-A216-D87FCD21A1D5}" type="pres">
      <dgm:prSet presAssocID="{D1820BEA-6FB8-4721-98A5-BB9B18535D1E}" presName="text_3" presStyleLbl="revTx" presStyleIdx="1" presStyleCnt="3">
        <dgm:presLayoutVars>
          <dgm:bulletEnabled val="1"/>
        </dgm:presLayoutVars>
      </dgm:prSet>
      <dgm:spPr/>
      <dgm:t>
        <a:bodyPr/>
        <a:lstStyle/>
        <a:p>
          <a:endParaRPr lang="en-US"/>
        </a:p>
      </dgm:t>
    </dgm:pt>
    <dgm:pt modelId="{4042711F-102C-4E94-9072-26B673541BE6}" type="pres">
      <dgm:prSet presAssocID="{53BDD18A-976F-4E38-87B8-8D349555AC7E}" presName="picture_4" presStyleCnt="0"/>
      <dgm:spPr/>
    </dgm:pt>
    <dgm:pt modelId="{A21165C5-B665-45BC-91AC-4CA8F9410772}" type="pres">
      <dgm:prSet presAssocID="{53BDD18A-976F-4E38-87B8-8D349555AC7E}" presName="pictureRepeatNode" presStyleLbl="alignImgPlace1" presStyleIdx="3" presStyleCnt="4"/>
      <dgm:spPr/>
      <dgm:t>
        <a:bodyPr/>
        <a:lstStyle/>
        <a:p>
          <a:endParaRPr lang="en-US"/>
        </a:p>
      </dgm:t>
    </dgm:pt>
    <dgm:pt modelId="{2B731947-D95E-4CA5-A256-332361633D9F}" type="pres">
      <dgm:prSet presAssocID="{338A72B6-261C-4BF1-B1EC-1D3A807DEA58}" presName="line_4" presStyleLbl="parChTrans1D1" presStyleIdx="2" presStyleCnt="3"/>
      <dgm:spPr/>
    </dgm:pt>
    <dgm:pt modelId="{475356DC-B783-4253-A910-F2C0C719F185}" type="pres">
      <dgm:prSet presAssocID="{338A72B6-261C-4BF1-B1EC-1D3A807DEA58}" presName="textparent_4" presStyleLbl="node1" presStyleIdx="0" presStyleCnt="0"/>
      <dgm:spPr/>
    </dgm:pt>
    <dgm:pt modelId="{BB96E17D-B6B3-409B-8563-BFA7292F7BF2}" type="pres">
      <dgm:prSet presAssocID="{338A72B6-261C-4BF1-B1EC-1D3A807DEA58}" presName="text_4" presStyleLbl="revTx" presStyleIdx="2" presStyleCnt="3">
        <dgm:presLayoutVars>
          <dgm:bulletEnabled val="1"/>
        </dgm:presLayoutVars>
      </dgm:prSet>
      <dgm:spPr/>
      <dgm:t>
        <a:bodyPr/>
        <a:lstStyle/>
        <a:p>
          <a:endParaRPr lang="en-US"/>
        </a:p>
      </dgm:t>
    </dgm:pt>
  </dgm:ptLst>
  <dgm:cxnLst>
    <dgm:cxn modelId="{C7FB5D81-1FBF-4F14-8954-63A8534C416B}" srcId="{2E9EF07E-BEC7-4829-9265-EC1F85F4EF48}" destId="{D1820BEA-6FB8-4721-98A5-BB9B18535D1E}" srcOrd="2" destOrd="0" parTransId="{59C71A82-C140-435F-AD25-AF42C010011C}" sibTransId="{BD1CD33C-2490-4FA0-934C-37662427556E}"/>
    <dgm:cxn modelId="{5BE9D284-E649-47DF-ABD5-6E2424EFD74A}" type="presOf" srcId="{18402E43-1617-49B8-88A4-27B6D0F33D6B}" destId="{1840DB70-48C1-42DE-A14F-828498010E7E}" srcOrd="0" destOrd="0" presId="urn:microsoft.com/office/officeart/2008/layout/CircularPictureCallout"/>
    <dgm:cxn modelId="{25A7EF6D-9B79-46B4-912F-7DD23E72B90C}" type="presOf" srcId="{2DE97CE0-97F3-465D-9E56-33E0B26CC482}" destId="{3F434FF2-D054-4CBA-8589-0F78CA9DF790}" srcOrd="0" destOrd="0" presId="urn:microsoft.com/office/officeart/2008/layout/CircularPictureCallout"/>
    <dgm:cxn modelId="{127A8D9C-E7E0-43EA-ADE7-21C479B2E693}" type="presOf" srcId="{53BDD18A-976F-4E38-87B8-8D349555AC7E}" destId="{A21165C5-B665-45BC-91AC-4CA8F9410772}" srcOrd="0" destOrd="0" presId="urn:microsoft.com/office/officeart/2008/layout/CircularPictureCallout"/>
    <dgm:cxn modelId="{39024CDB-63E3-416C-82AB-23ACDF8BB4FB}" type="presOf" srcId="{D1820BEA-6FB8-4721-98A5-BB9B18535D1E}" destId="{65C0133F-29FC-47F6-A216-D87FCD21A1D5}" srcOrd="0" destOrd="0" presId="urn:microsoft.com/office/officeart/2008/layout/CircularPictureCallout"/>
    <dgm:cxn modelId="{A2A8368D-EF53-4C3D-85CC-6274B4FA09F5}" type="presOf" srcId="{2E9EF07E-BEC7-4829-9265-EC1F85F4EF48}" destId="{3CCB7861-5A80-4959-B1D5-6B3AC61A67D5}" srcOrd="0" destOrd="0" presId="urn:microsoft.com/office/officeart/2008/layout/CircularPictureCallout"/>
    <dgm:cxn modelId="{92A6F339-5F89-402E-B7F8-603DF775B62B}" srcId="{2E9EF07E-BEC7-4829-9265-EC1F85F4EF48}" destId="{338A72B6-261C-4BF1-B1EC-1D3A807DEA58}" srcOrd="3" destOrd="0" parTransId="{ECD59683-E094-4D04-B03C-5153CE66B2CA}" sibTransId="{53BDD18A-976F-4E38-87B8-8D349555AC7E}"/>
    <dgm:cxn modelId="{6FC1F615-A5C1-4243-A132-E78F13CC370A}" type="presOf" srcId="{55D30E53-A97E-4639-92C4-758066B6803F}" destId="{95A2D309-9C1D-478E-8670-60919BEAB408}" srcOrd="0" destOrd="0" presId="urn:microsoft.com/office/officeart/2008/layout/CircularPictureCallout"/>
    <dgm:cxn modelId="{5F3411AB-3802-410C-95AA-0BDE2B7C568F}" type="presOf" srcId="{338A72B6-261C-4BF1-B1EC-1D3A807DEA58}" destId="{BB96E17D-B6B3-409B-8563-BFA7292F7BF2}" srcOrd="0" destOrd="0" presId="urn:microsoft.com/office/officeart/2008/layout/CircularPictureCallout"/>
    <dgm:cxn modelId="{2DCEC7FC-AF87-4462-B3D6-31B0509CB5EE}" srcId="{2E9EF07E-BEC7-4829-9265-EC1F85F4EF48}" destId="{55D30E53-A97E-4639-92C4-758066B6803F}" srcOrd="0" destOrd="0" parTransId="{A9EA97B8-9F8A-4B2E-976E-BD6AD5087DD1}" sibTransId="{2DE97CE0-97F3-465D-9E56-33E0B26CC482}"/>
    <dgm:cxn modelId="{C86CE3DE-B659-4F17-998A-F22A012452D6}" srcId="{2E9EF07E-BEC7-4829-9265-EC1F85F4EF48}" destId="{E1CDE4A9-A071-486B-87BE-63F7E268E54C}" srcOrd="1" destOrd="0" parTransId="{EA32152F-0AF9-4771-9248-0EAB400AEA84}" sibTransId="{18402E43-1617-49B8-88A4-27B6D0F33D6B}"/>
    <dgm:cxn modelId="{E0194BCC-E258-46AE-AFBB-4E75D868D7AE}" type="presOf" srcId="{E1CDE4A9-A071-486B-87BE-63F7E268E54C}" destId="{614EE84B-00ED-465A-B7B5-52DE58537E82}" srcOrd="0" destOrd="0" presId="urn:microsoft.com/office/officeart/2008/layout/CircularPictureCallout"/>
    <dgm:cxn modelId="{3EEC1617-B6D9-40C6-BD3B-76AC2790B8B7}" type="presOf" srcId="{BD1CD33C-2490-4FA0-934C-37662427556E}" destId="{C1FD61F8-3FE8-4798-BDD1-26F0388BB77E}" srcOrd="0" destOrd="0" presId="urn:microsoft.com/office/officeart/2008/layout/CircularPictureCallout"/>
    <dgm:cxn modelId="{2C66F719-5AFB-4BFE-B4DA-73D3B33029CE}" type="presParOf" srcId="{3CCB7861-5A80-4959-B1D5-6B3AC61A67D5}" destId="{4873ACEA-0428-46CA-B384-76B6186C6856}" srcOrd="0" destOrd="0" presId="urn:microsoft.com/office/officeart/2008/layout/CircularPictureCallout"/>
    <dgm:cxn modelId="{A657AE65-36D2-4EB5-A4AE-DF0A1E153E53}" type="presParOf" srcId="{4873ACEA-0428-46CA-B384-76B6186C6856}" destId="{D68DE396-D3A1-48A2-B4AA-F82E83669CB2}" srcOrd="0" destOrd="0" presId="urn:microsoft.com/office/officeart/2008/layout/CircularPictureCallout"/>
    <dgm:cxn modelId="{7776BC72-4607-4031-83B3-6202554779BC}" type="presParOf" srcId="{D68DE396-D3A1-48A2-B4AA-F82E83669CB2}" destId="{3F434FF2-D054-4CBA-8589-0F78CA9DF790}" srcOrd="0" destOrd="0" presId="urn:microsoft.com/office/officeart/2008/layout/CircularPictureCallout"/>
    <dgm:cxn modelId="{43C7664E-CA59-4709-ACE7-3CF15BADD736}" type="presParOf" srcId="{4873ACEA-0428-46CA-B384-76B6186C6856}" destId="{95A2D309-9C1D-478E-8670-60919BEAB408}" srcOrd="1" destOrd="0" presId="urn:microsoft.com/office/officeart/2008/layout/CircularPictureCallout"/>
    <dgm:cxn modelId="{916AC8B3-B7CB-418C-89AA-589ABD3ADCDC}" type="presParOf" srcId="{4873ACEA-0428-46CA-B384-76B6186C6856}" destId="{28A4A78C-BEF0-4171-A7E3-842066F0AF87}" srcOrd="2" destOrd="0" presId="urn:microsoft.com/office/officeart/2008/layout/CircularPictureCallout"/>
    <dgm:cxn modelId="{1D18C1A8-230E-4507-AFE7-7D436149524A}" type="presParOf" srcId="{28A4A78C-BEF0-4171-A7E3-842066F0AF87}" destId="{1840DB70-48C1-42DE-A14F-828498010E7E}" srcOrd="0" destOrd="0" presId="urn:microsoft.com/office/officeart/2008/layout/CircularPictureCallout"/>
    <dgm:cxn modelId="{A81F0C86-94DF-411E-A844-E679B4BA850A}" type="presParOf" srcId="{4873ACEA-0428-46CA-B384-76B6186C6856}" destId="{BA409EA8-5D55-49AA-95D2-3240858D8484}" srcOrd="3" destOrd="0" presId="urn:microsoft.com/office/officeart/2008/layout/CircularPictureCallout"/>
    <dgm:cxn modelId="{536F6EA3-A530-479A-AF12-1A017B3A95BB}" type="presParOf" srcId="{4873ACEA-0428-46CA-B384-76B6186C6856}" destId="{05D8026C-3CF7-4EC2-BD79-29F0EC581EA4}" srcOrd="4" destOrd="0" presId="urn:microsoft.com/office/officeart/2008/layout/CircularPictureCallout"/>
    <dgm:cxn modelId="{320C9ABF-DF91-4523-8DE1-AC3BCF7DDC61}" type="presParOf" srcId="{05D8026C-3CF7-4EC2-BD79-29F0EC581EA4}" destId="{614EE84B-00ED-465A-B7B5-52DE58537E82}" srcOrd="0" destOrd="0" presId="urn:microsoft.com/office/officeart/2008/layout/CircularPictureCallout"/>
    <dgm:cxn modelId="{A5E08702-84CB-4166-9F3A-601468398D23}" type="presParOf" srcId="{4873ACEA-0428-46CA-B384-76B6186C6856}" destId="{5AF0354E-9F26-4E7B-B7F1-E9AEC551E2FE}" srcOrd="5" destOrd="0" presId="urn:microsoft.com/office/officeart/2008/layout/CircularPictureCallout"/>
    <dgm:cxn modelId="{1F6B6F3A-9F6E-4354-AD1B-A105CFF36166}" type="presParOf" srcId="{5AF0354E-9F26-4E7B-B7F1-E9AEC551E2FE}" destId="{C1FD61F8-3FE8-4798-BDD1-26F0388BB77E}" srcOrd="0" destOrd="0" presId="urn:microsoft.com/office/officeart/2008/layout/CircularPictureCallout"/>
    <dgm:cxn modelId="{2C3DEDF4-5C10-45F8-B3FA-17B8594E9BBF}" type="presParOf" srcId="{4873ACEA-0428-46CA-B384-76B6186C6856}" destId="{32E46F86-6EB6-435A-9844-70CDBC71D446}" srcOrd="6" destOrd="0" presId="urn:microsoft.com/office/officeart/2008/layout/CircularPictureCallout"/>
    <dgm:cxn modelId="{D6BA8EE1-2815-4CBF-B6B5-D4DE9A19D9F8}" type="presParOf" srcId="{4873ACEA-0428-46CA-B384-76B6186C6856}" destId="{FF3EDB30-9E78-486B-B0B4-55214B6CAC7F}" srcOrd="7" destOrd="0" presId="urn:microsoft.com/office/officeart/2008/layout/CircularPictureCallout"/>
    <dgm:cxn modelId="{2463DFA2-B64A-4E75-815E-7A24F8DCED24}" type="presParOf" srcId="{FF3EDB30-9E78-486B-B0B4-55214B6CAC7F}" destId="{65C0133F-29FC-47F6-A216-D87FCD21A1D5}" srcOrd="0" destOrd="0" presId="urn:microsoft.com/office/officeart/2008/layout/CircularPictureCallout"/>
    <dgm:cxn modelId="{031A6088-B08C-444E-8A24-64C8FC77115D}" type="presParOf" srcId="{4873ACEA-0428-46CA-B384-76B6186C6856}" destId="{4042711F-102C-4E94-9072-26B673541BE6}" srcOrd="8" destOrd="0" presId="urn:microsoft.com/office/officeart/2008/layout/CircularPictureCallout"/>
    <dgm:cxn modelId="{AB520799-E389-425E-83ED-A69CCAAD35E3}" type="presParOf" srcId="{4042711F-102C-4E94-9072-26B673541BE6}" destId="{A21165C5-B665-45BC-91AC-4CA8F9410772}" srcOrd="0" destOrd="0" presId="urn:microsoft.com/office/officeart/2008/layout/CircularPictureCallout"/>
    <dgm:cxn modelId="{96C42435-C9FC-48E4-A7FA-E78E48BB0D37}" type="presParOf" srcId="{4873ACEA-0428-46CA-B384-76B6186C6856}" destId="{2B731947-D95E-4CA5-A256-332361633D9F}" srcOrd="9" destOrd="0" presId="urn:microsoft.com/office/officeart/2008/layout/CircularPictureCallout"/>
    <dgm:cxn modelId="{16298539-4B92-4A2D-9F04-790E58C80380}" type="presParOf" srcId="{4873ACEA-0428-46CA-B384-76B6186C6856}" destId="{475356DC-B783-4253-A910-F2C0C719F185}" srcOrd="10" destOrd="0" presId="urn:microsoft.com/office/officeart/2008/layout/CircularPictureCallout"/>
    <dgm:cxn modelId="{FEA95F1C-FB5A-43F0-9E0E-755E83A3440D}" type="presParOf" srcId="{475356DC-B783-4253-A910-F2C0C719F185}" destId="{BB96E17D-B6B3-409B-8563-BFA7292F7BF2}"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78DF4D-B4E2-6146-A303-1A2F8EAB933B}" type="doc">
      <dgm:prSet loTypeId="urn:microsoft.com/office/officeart/2005/8/layout/vList6" loCatId="process" qsTypeId="urn:microsoft.com/office/officeart/2005/8/quickstyle/simple2" qsCatId="simple" csTypeId="urn:microsoft.com/office/officeart/2005/8/colors/accent1_2#3" csCatId="accent1" phldr="1"/>
      <dgm:spPr/>
      <dgm:t>
        <a:bodyPr/>
        <a:lstStyle/>
        <a:p>
          <a:endParaRPr lang="en-US"/>
        </a:p>
      </dgm:t>
    </dgm:pt>
    <dgm:pt modelId="{A2CD6165-C0BE-7440-BD22-E562E683BD05}">
      <dgm:prSet phldrT="[Text]" custT="1"/>
      <dgm:spPr/>
      <dgm:t>
        <a:bodyPr/>
        <a:lstStyle/>
        <a:p>
          <a:r>
            <a:rPr lang="en-US" sz="2400" dirty="0" smtClean="0">
              <a:latin typeface="Constantia"/>
              <a:cs typeface="Constantia"/>
            </a:rPr>
            <a:t>Housing Domain</a:t>
          </a:r>
          <a:endParaRPr lang="en-US" sz="2400" dirty="0">
            <a:latin typeface="Constantia"/>
            <a:cs typeface="Constantia"/>
          </a:endParaRPr>
        </a:p>
      </dgm:t>
    </dgm:pt>
    <dgm:pt modelId="{8053DBD7-BC58-ED42-8612-1EC2B1349FAA}" type="parTrans" cxnId="{BA77A0CB-F39C-D940-B088-BC4ED2450B0E}">
      <dgm:prSet/>
      <dgm:spPr/>
      <dgm:t>
        <a:bodyPr/>
        <a:lstStyle/>
        <a:p>
          <a:endParaRPr lang="en-US"/>
        </a:p>
      </dgm:t>
    </dgm:pt>
    <dgm:pt modelId="{1E5909E6-124B-CB44-B401-134529EF6ADA}" type="sibTrans" cxnId="{BA77A0CB-F39C-D940-B088-BC4ED2450B0E}">
      <dgm:prSet/>
      <dgm:spPr/>
      <dgm:t>
        <a:bodyPr/>
        <a:lstStyle/>
        <a:p>
          <a:endParaRPr lang="en-US"/>
        </a:p>
      </dgm:t>
    </dgm:pt>
    <dgm:pt modelId="{E61A97CE-BC51-C847-BC72-603DB22B2A95}">
      <dgm:prSet phldrT="[Text]" custT="1"/>
      <dgm:spPr/>
      <dgm:t>
        <a:bodyPr/>
        <a:lstStyle/>
        <a:p>
          <a:r>
            <a:rPr lang="en-US" sz="2400" dirty="0" smtClean="0">
              <a:latin typeface="Constantia"/>
              <a:cs typeface="Constantia"/>
            </a:rPr>
            <a:t>Services Domain</a:t>
          </a:r>
          <a:endParaRPr lang="en-US" sz="2400" dirty="0">
            <a:latin typeface="Constantia"/>
            <a:cs typeface="Constantia"/>
          </a:endParaRPr>
        </a:p>
      </dgm:t>
    </dgm:pt>
    <dgm:pt modelId="{08E0BE45-964F-0848-B6FA-8FA1BCC2D480}" type="parTrans" cxnId="{98CE57AD-2113-E44D-B0E8-6E9C4BDBEF15}">
      <dgm:prSet/>
      <dgm:spPr/>
      <dgm:t>
        <a:bodyPr/>
        <a:lstStyle/>
        <a:p>
          <a:endParaRPr lang="en-US"/>
        </a:p>
      </dgm:t>
    </dgm:pt>
    <dgm:pt modelId="{60BA77FC-72C8-F447-B5DB-3547C36F8333}" type="sibTrans" cxnId="{98CE57AD-2113-E44D-B0E8-6E9C4BDBEF15}">
      <dgm:prSet/>
      <dgm:spPr/>
      <dgm:t>
        <a:bodyPr/>
        <a:lstStyle/>
        <a:p>
          <a:endParaRPr lang="en-US"/>
        </a:p>
      </dgm:t>
    </dgm:pt>
    <dgm:pt modelId="{7BEBEBAD-E4F2-5846-A778-1A756C992B31}">
      <dgm:prSet phldrT="[Text]" custT="1"/>
      <dgm:spPr/>
      <dgm:t>
        <a:bodyPr/>
        <a:lstStyle/>
        <a:p>
          <a:r>
            <a:rPr lang="en-US" sz="2000" dirty="0" smtClean="0">
              <a:latin typeface="Constantia"/>
              <a:cs typeface="Constantia"/>
            </a:rPr>
            <a:t>Clinical services and case management Benefits/entitlements/case management</a:t>
          </a:r>
          <a:endParaRPr lang="en-US" sz="2000" dirty="0">
            <a:latin typeface="Constantia"/>
            <a:cs typeface="Constantia"/>
          </a:endParaRPr>
        </a:p>
      </dgm:t>
    </dgm:pt>
    <dgm:pt modelId="{3E98064D-AE93-2848-BA85-A572E9A76951}" type="parTrans" cxnId="{8E000B92-C07E-3544-8D18-9D7B72057AB2}">
      <dgm:prSet/>
      <dgm:spPr/>
      <dgm:t>
        <a:bodyPr/>
        <a:lstStyle/>
        <a:p>
          <a:endParaRPr lang="en-US"/>
        </a:p>
      </dgm:t>
    </dgm:pt>
    <dgm:pt modelId="{87818D3C-CE67-F348-A4A2-47B9C4A7B11A}" type="sibTrans" cxnId="{8E000B92-C07E-3544-8D18-9D7B72057AB2}">
      <dgm:prSet/>
      <dgm:spPr/>
      <dgm:t>
        <a:bodyPr/>
        <a:lstStyle/>
        <a:p>
          <a:endParaRPr lang="en-US"/>
        </a:p>
      </dgm:t>
    </dgm:pt>
    <dgm:pt modelId="{8C9007D9-BF20-8F4E-A67E-94ADE1C1B23F}">
      <dgm:prSet phldrT="[Text]" custT="1"/>
      <dgm:spPr/>
      <dgm:t>
        <a:bodyPr/>
        <a:lstStyle/>
        <a:p>
          <a:r>
            <a:rPr lang="en-US" sz="2000" dirty="0" smtClean="0">
              <a:latin typeface="Constantia"/>
              <a:cs typeface="Constantia"/>
            </a:rPr>
            <a:t>Recovery goals; family reconnection, social, educational, employment</a:t>
          </a:r>
          <a:endParaRPr lang="en-US" sz="2000" dirty="0">
            <a:latin typeface="Constantia"/>
            <a:cs typeface="Constantia"/>
          </a:endParaRPr>
        </a:p>
      </dgm:t>
    </dgm:pt>
    <dgm:pt modelId="{A6446C78-56BD-5346-815D-7BBE1A89F440}" type="parTrans" cxnId="{BCF66BDE-4194-B040-BCD7-282787A2A92B}">
      <dgm:prSet/>
      <dgm:spPr/>
      <dgm:t>
        <a:bodyPr/>
        <a:lstStyle/>
        <a:p>
          <a:endParaRPr lang="en-US"/>
        </a:p>
      </dgm:t>
    </dgm:pt>
    <dgm:pt modelId="{B2926A76-9B14-124F-8B5C-FFA706DDDF1E}" type="sibTrans" cxnId="{BCF66BDE-4194-B040-BCD7-282787A2A92B}">
      <dgm:prSet/>
      <dgm:spPr/>
      <dgm:t>
        <a:bodyPr/>
        <a:lstStyle/>
        <a:p>
          <a:endParaRPr lang="en-US"/>
        </a:p>
      </dgm:t>
    </dgm:pt>
    <dgm:pt modelId="{0DA3CF9F-BBFE-4142-AF0D-0E6DF3F58DC8}">
      <dgm:prSet phldrT="[Text]" custT="1"/>
      <dgm:spPr/>
      <dgm:t>
        <a:bodyPr/>
        <a:lstStyle/>
        <a:p>
          <a:r>
            <a:rPr lang="en-US" sz="2000" dirty="0" smtClean="0">
              <a:latin typeface="Constantia"/>
              <a:cs typeface="Constantia"/>
            </a:rPr>
            <a:t>Apartment  selection, set up</a:t>
          </a:r>
          <a:endParaRPr lang="en-US" sz="2000" dirty="0">
            <a:latin typeface="Constantia"/>
            <a:cs typeface="Constantia"/>
          </a:endParaRPr>
        </a:p>
      </dgm:t>
    </dgm:pt>
    <dgm:pt modelId="{0666DD64-804C-484E-BA0A-6F214E4D8FDA}" type="sibTrans" cxnId="{2275B41B-9464-CB4F-A0CE-3F2EA9F95391}">
      <dgm:prSet/>
      <dgm:spPr/>
      <dgm:t>
        <a:bodyPr/>
        <a:lstStyle/>
        <a:p>
          <a:endParaRPr lang="en-US"/>
        </a:p>
      </dgm:t>
    </dgm:pt>
    <dgm:pt modelId="{42A1C32F-9979-3D4D-A28A-0497A96E23BA}" type="parTrans" cxnId="{2275B41B-9464-CB4F-A0CE-3F2EA9F95391}">
      <dgm:prSet/>
      <dgm:spPr/>
      <dgm:t>
        <a:bodyPr/>
        <a:lstStyle/>
        <a:p>
          <a:endParaRPr lang="en-US"/>
        </a:p>
      </dgm:t>
    </dgm:pt>
    <dgm:pt modelId="{3439FC90-C19D-4631-9EBA-6D2CD9B44923}">
      <dgm:prSet phldrT="[Text]" custT="1"/>
      <dgm:spPr/>
      <dgm:t>
        <a:bodyPr/>
        <a:lstStyle/>
        <a:p>
          <a:r>
            <a:rPr lang="en-US" sz="2000" dirty="0" smtClean="0">
              <a:latin typeface="Constantia"/>
              <a:cs typeface="Constantia"/>
            </a:rPr>
            <a:t>Agree to terms of standard lease </a:t>
          </a:r>
          <a:endParaRPr lang="en-US" sz="2000" dirty="0">
            <a:latin typeface="Constantia"/>
            <a:cs typeface="Constantia"/>
          </a:endParaRPr>
        </a:p>
      </dgm:t>
    </dgm:pt>
    <dgm:pt modelId="{05C493F7-9D0D-4A65-BFAA-FF765B6D9525}" type="parTrans" cxnId="{70541901-64F4-4BDD-83A3-5E296D2CC6A3}">
      <dgm:prSet/>
      <dgm:spPr/>
      <dgm:t>
        <a:bodyPr/>
        <a:lstStyle/>
        <a:p>
          <a:endParaRPr lang="en-US"/>
        </a:p>
      </dgm:t>
    </dgm:pt>
    <dgm:pt modelId="{DF7E64A9-5BE5-4EE6-A440-FCC717B3CDAD}" type="sibTrans" cxnId="{70541901-64F4-4BDD-83A3-5E296D2CC6A3}">
      <dgm:prSet/>
      <dgm:spPr/>
      <dgm:t>
        <a:bodyPr/>
        <a:lstStyle/>
        <a:p>
          <a:endParaRPr lang="en-US"/>
        </a:p>
      </dgm:t>
    </dgm:pt>
    <dgm:pt modelId="{28C4398C-EE22-4503-8184-B20CFA32690B}">
      <dgm:prSet phldrT="[Text]" custT="1"/>
      <dgm:spPr/>
      <dgm:t>
        <a:bodyPr/>
        <a:lstStyle/>
        <a:p>
          <a:r>
            <a:rPr lang="en-US" sz="2000" dirty="0" smtClean="0">
              <a:latin typeface="Constantia"/>
              <a:cs typeface="Constantia"/>
            </a:rPr>
            <a:t>Lease signing, security, furnishing</a:t>
          </a:r>
          <a:endParaRPr lang="en-US" sz="2000" dirty="0">
            <a:latin typeface="Constantia"/>
            <a:cs typeface="Constantia"/>
          </a:endParaRPr>
        </a:p>
      </dgm:t>
    </dgm:pt>
    <dgm:pt modelId="{ADFF17BB-47E2-4D44-8027-91EB482DE557}" type="parTrans" cxnId="{4DDE35E5-34AD-4573-A9C0-9FD71DBBA950}">
      <dgm:prSet/>
      <dgm:spPr/>
      <dgm:t>
        <a:bodyPr/>
        <a:lstStyle/>
        <a:p>
          <a:endParaRPr lang="en-US"/>
        </a:p>
      </dgm:t>
    </dgm:pt>
    <dgm:pt modelId="{B2296618-0E14-4641-8405-138FC5E83291}" type="sibTrans" cxnId="{4DDE35E5-34AD-4573-A9C0-9FD71DBBA950}">
      <dgm:prSet/>
      <dgm:spPr/>
      <dgm:t>
        <a:bodyPr/>
        <a:lstStyle/>
        <a:p>
          <a:endParaRPr lang="en-US"/>
        </a:p>
      </dgm:t>
    </dgm:pt>
    <dgm:pt modelId="{14FE6B4C-1308-4997-B95F-6BFA9CA8591B}">
      <dgm:prSet phldrT="[Text]" custT="1"/>
      <dgm:spPr/>
      <dgm:t>
        <a:bodyPr/>
        <a:lstStyle/>
        <a:p>
          <a:r>
            <a:rPr lang="en-US" sz="2000" dirty="0" smtClean="0">
              <a:latin typeface="Constantia"/>
              <a:cs typeface="Constantia"/>
            </a:rPr>
            <a:t>Rent payments and managing the apartment and the tenancy </a:t>
          </a:r>
          <a:endParaRPr lang="en-US" sz="2000" dirty="0">
            <a:latin typeface="Constantia"/>
            <a:cs typeface="Constantia"/>
          </a:endParaRPr>
        </a:p>
      </dgm:t>
    </dgm:pt>
    <dgm:pt modelId="{136DE0DB-B454-4830-ABAF-B369744B0C9A}" type="parTrans" cxnId="{B7C97909-2FC2-4A32-AFA3-9BE8CE358542}">
      <dgm:prSet/>
      <dgm:spPr/>
      <dgm:t>
        <a:bodyPr/>
        <a:lstStyle/>
        <a:p>
          <a:endParaRPr lang="en-US"/>
        </a:p>
      </dgm:t>
    </dgm:pt>
    <dgm:pt modelId="{F8600057-012B-4113-9A64-B674CE78096F}" type="sibTrans" cxnId="{B7C97909-2FC2-4A32-AFA3-9BE8CE358542}">
      <dgm:prSet/>
      <dgm:spPr/>
      <dgm:t>
        <a:bodyPr/>
        <a:lstStyle/>
        <a:p>
          <a:endParaRPr lang="en-US"/>
        </a:p>
      </dgm:t>
    </dgm:pt>
    <dgm:pt modelId="{F5159C63-73AB-4617-9883-8C3EB4C27246}">
      <dgm:prSet phldrT="[Text]" custT="1"/>
      <dgm:spPr/>
      <dgm:t>
        <a:bodyPr/>
        <a:lstStyle/>
        <a:p>
          <a:endParaRPr lang="en-US" sz="2000" dirty="0">
            <a:latin typeface="Constantia"/>
            <a:cs typeface="Constantia"/>
          </a:endParaRPr>
        </a:p>
      </dgm:t>
    </dgm:pt>
    <dgm:pt modelId="{24AC79CB-118C-416B-9F95-B516B4C83C7E}" type="parTrans" cxnId="{BAD973F5-44A6-4389-A676-E6A42B8B4E52}">
      <dgm:prSet/>
      <dgm:spPr/>
      <dgm:t>
        <a:bodyPr/>
        <a:lstStyle/>
        <a:p>
          <a:endParaRPr lang="en-US"/>
        </a:p>
      </dgm:t>
    </dgm:pt>
    <dgm:pt modelId="{A72E4A7F-7799-4D41-9D3E-8F18A6FE0FB8}" type="sibTrans" cxnId="{BAD973F5-44A6-4389-A676-E6A42B8B4E52}">
      <dgm:prSet/>
      <dgm:spPr/>
      <dgm:t>
        <a:bodyPr/>
        <a:lstStyle/>
        <a:p>
          <a:endParaRPr lang="en-US"/>
        </a:p>
      </dgm:t>
    </dgm:pt>
    <dgm:pt modelId="{9C598722-CC15-4013-867F-33C3A70A9E98}">
      <dgm:prSet phldrT="[Text]" custT="1"/>
      <dgm:spPr/>
      <dgm:t>
        <a:bodyPr/>
        <a:lstStyle/>
        <a:p>
          <a:r>
            <a:rPr lang="en-US" sz="2000" dirty="0" smtClean="0">
              <a:latin typeface="Constantia"/>
              <a:cs typeface="Constantia"/>
            </a:rPr>
            <a:t>Treatment goals: mental and physical health; addiction  </a:t>
          </a:r>
          <a:endParaRPr lang="en-US" sz="2000" dirty="0">
            <a:latin typeface="Constantia"/>
            <a:cs typeface="Constantia"/>
          </a:endParaRPr>
        </a:p>
      </dgm:t>
    </dgm:pt>
    <dgm:pt modelId="{0259E8EC-5752-4064-8B29-2EE57058FD89}" type="parTrans" cxnId="{7917663F-0452-4FEB-B7E2-8B211756290E}">
      <dgm:prSet/>
      <dgm:spPr/>
      <dgm:t>
        <a:bodyPr/>
        <a:lstStyle/>
        <a:p>
          <a:endParaRPr lang="en-US"/>
        </a:p>
      </dgm:t>
    </dgm:pt>
    <dgm:pt modelId="{12D301DE-0229-4F02-8350-94D8C1F8DD85}" type="sibTrans" cxnId="{7917663F-0452-4FEB-B7E2-8B211756290E}">
      <dgm:prSet/>
      <dgm:spPr/>
      <dgm:t>
        <a:bodyPr/>
        <a:lstStyle/>
        <a:p>
          <a:endParaRPr lang="en-US"/>
        </a:p>
      </dgm:t>
    </dgm:pt>
    <dgm:pt modelId="{1A976021-53CF-8547-8D54-CB2650EE16E9}" type="pres">
      <dgm:prSet presAssocID="{BC78DF4D-B4E2-6146-A303-1A2F8EAB933B}" presName="Name0" presStyleCnt="0">
        <dgm:presLayoutVars>
          <dgm:dir/>
          <dgm:animLvl val="lvl"/>
          <dgm:resizeHandles/>
        </dgm:presLayoutVars>
      </dgm:prSet>
      <dgm:spPr/>
      <dgm:t>
        <a:bodyPr/>
        <a:lstStyle/>
        <a:p>
          <a:endParaRPr lang="en-US"/>
        </a:p>
      </dgm:t>
    </dgm:pt>
    <dgm:pt modelId="{D49C953E-F3CF-3541-94BB-7DF84EBB7EDE}" type="pres">
      <dgm:prSet presAssocID="{A2CD6165-C0BE-7440-BD22-E562E683BD05}" presName="linNode" presStyleCnt="0"/>
      <dgm:spPr/>
      <dgm:t>
        <a:bodyPr/>
        <a:lstStyle/>
        <a:p>
          <a:endParaRPr lang="en-US"/>
        </a:p>
      </dgm:t>
    </dgm:pt>
    <dgm:pt modelId="{90202AAE-D312-A840-8097-037560E77932}" type="pres">
      <dgm:prSet presAssocID="{A2CD6165-C0BE-7440-BD22-E562E683BD05}" presName="parentShp" presStyleLbl="node1" presStyleIdx="0" presStyleCnt="2" custScaleX="48276" custScaleY="56681" custLinFactNeighborX="0" custLinFactNeighborY="5048">
        <dgm:presLayoutVars>
          <dgm:bulletEnabled val="1"/>
        </dgm:presLayoutVars>
      </dgm:prSet>
      <dgm:spPr/>
      <dgm:t>
        <a:bodyPr/>
        <a:lstStyle/>
        <a:p>
          <a:endParaRPr lang="en-US"/>
        </a:p>
      </dgm:t>
    </dgm:pt>
    <dgm:pt modelId="{515059DD-2CA4-1F4D-8D0B-B6163A6A4B5A}" type="pres">
      <dgm:prSet presAssocID="{A2CD6165-C0BE-7440-BD22-E562E683BD05}" presName="childShp" presStyleLbl="bgAccFollowNode1" presStyleIdx="0" presStyleCnt="2" custScaleX="115467" custScaleY="66361" custLinFactNeighborX="216" custLinFactNeighborY="5000">
        <dgm:presLayoutVars>
          <dgm:bulletEnabled val="1"/>
        </dgm:presLayoutVars>
      </dgm:prSet>
      <dgm:spPr/>
      <dgm:t>
        <a:bodyPr/>
        <a:lstStyle/>
        <a:p>
          <a:endParaRPr lang="en-US"/>
        </a:p>
      </dgm:t>
    </dgm:pt>
    <dgm:pt modelId="{8963C48F-B41B-DC45-AE70-EC01DC9FF2AD}" type="pres">
      <dgm:prSet presAssocID="{1E5909E6-124B-CB44-B401-134529EF6ADA}" presName="spacing" presStyleCnt="0"/>
      <dgm:spPr/>
      <dgm:t>
        <a:bodyPr/>
        <a:lstStyle/>
        <a:p>
          <a:endParaRPr lang="en-US"/>
        </a:p>
      </dgm:t>
    </dgm:pt>
    <dgm:pt modelId="{869C4C38-099D-7349-BDBA-D56C16447331}" type="pres">
      <dgm:prSet presAssocID="{E61A97CE-BC51-C847-BC72-603DB22B2A95}" presName="linNode" presStyleCnt="0"/>
      <dgm:spPr/>
      <dgm:t>
        <a:bodyPr/>
        <a:lstStyle/>
        <a:p>
          <a:endParaRPr lang="en-US"/>
        </a:p>
      </dgm:t>
    </dgm:pt>
    <dgm:pt modelId="{E133A471-59B6-7240-B0BF-9D86318C4346}" type="pres">
      <dgm:prSet presAssocID="{E61A97CE-BC51-C847-BC72-603DB22B2A95}" presName="parentShp" presStyleLbl="node1" presStyleIdx="1" presStyleCnt="2" custScaleX="48276" custScaleY="51527">
        <dgm:presLayoutVars>
          <dgm:bulletEnabled val="1"/>
        </dgm:presLayoutVars>
      </dgm:prSet>
      <dgm:spPr/>
      <dgm:t>
        <a:bodyPr/>
        <a:lstStyle/>
        <a:p>
          <a:endParaRPr lang="en-US"/>
        </a:p>
      </dgm:t>
    </dgm:pt>
    <dgm:pt modelId="{DDFBC1A6-13D6-8B42-A95A-D598D1F25C0F}" type="pres">
      <dgm:prSet presAssocID="{E61A97CE-BC51-C847-BC72-603DB22B2A95}" presName="childShp" presStyleLbl="bgAccFollowNode1" presStyleIdx="1" presStyleCnt="2" custScaleX="117172" custScaleY="66361">
        <dgm:presLayoutVars>
          <dgm:bulletEnabled val="1"/>
        </dgm:presLayoutVars>
      </dgm:prSet>
      <dgm:spPr/>
      <dgm:t>
        <a:bodyPr/>
        <a:lstStyle/>
        <a:p>
          <a:endParaRPr lang="en-US"/>
        </a:p>
      </dgm:t>
    </dgm:pt>
  </dgm:ptLst>
  <dgm:cxnLst>
    <dgm:cxn modelId="{BCF66BDE-4194-B040-BCD7-282787A2A92B}" srcId="{E61A97CE-BC51-C847-BC72-603DB22B2A95}" destId="{8C9007D9-BF20-8F4E-A67E-94ADE1C1B23F}" srcOrd="1" destOrd="0" parTransId="{A6446C78-56BD-5346-815D-7BBE1A89F440}" sibTransId="{B2926A76-9B14-124F-8B5C-FFA706DDDF1E}"/>
    <dgm:cxn modelId="{4DDE35E5-34AD-4573-A9C0-9FD71DBBA950}" srcId="{A2CD6165-C0BE-7440-BD22-E562E683BD05}" destId="{28C4398C-EE22-4503-8184-B20CFA32690B}" srcOrd="2" destOrd="0" parTransId="{ADFF17BB-47E2-4D44-8027-91EB482DE557}" sibTransId="{B2296618-0E14-4641-8405-138FC5E83291}"/>
    <dgm:cxn modelId="{A5B52476-3073-4111-A4FA-7A15FB2E8F70}" type="presOf" srcId="{E61A97CE-BC51-C847-BC72-603DB22B2A95}" destId="{E133A471-59B6-7240-B0BF-9D86318C4346}" srcOrd="0" destOrd="0" presId="urn:microsoft.com/office/officeart/2005/8/layout/vList6"/>
    <dgm:cxn modelId="{B7C97909-2FC2-4A32-AFA3-9BE8CE358542}" srcId="{A2CD6165-C0BE-7440-BD22-E562E683BD05}" destId="{14FE6B4C-1308-4997-B95F-6BFA9CA8591B}" srcOrd="3" destOrd="0" parTransId="{136DE0DB-B454-4830-ABAF-B369744B0C9A}" sibTransId="{F8600057-012B-4113-9A64-B674CE78096F}"/>
    <dgm:cxn modelId="{7917663F-0452-4FEB-B7E2-8B211756290E}" srcId="{E61A97CE-BC51-C847-BC72-603DB22B2A95}" destId="{9C598722-CC15-4013-867F-33C3A70A9E98}" srcOrd="2" destOrd="0" parTransId="{0259E8EC-5752-4064-8B29-2EE57058FD89}" sibTransId="{12D301DE-0229-4F02-8350-94D8C1F8DD85}"/>
    <dgm:cxn modelId="{CCEB645C-6FB9-49B7-8313-A2D40227BFD9}" type="presOf" srcId="{7BEBEBAD-E4F2-5846-A778-1A756C992B31}" destId="{DDFBC1A6-13D6-8B42-A95A-D598D1F25C0F}" srcOrd="0" destOrd="0" presId="urn:microsoft.com/office/officeart/2005/8/layout/vList6"/>
    <dgm:cxn modelId="{02E3C44C-22F2-44E2-BAF0-7CCE8B355385}" type="presOf" srcId="{14FE6B4C-1308-4997-B95F-6BFA9CA8591B}" destId="{515059DD-2CA4-1F4D-8D0B-B6163A6A4B5A}" srcOrd="0" destOrd="3" presId="urn:microsoft.com/office/officeart/2005/8/layout/vList6"/>
    <dgm:cxn modelId="{8E000B92-C07E-3544-8D18-9D7B72057AB2}" srcId="{E61A97CE-BC51-C847-BC72-603DB22B2A95}" destId="{7BEBEBAD-E4F2-5846-A778-1A756C992B31}" srcOrd="0" destOrd="0" parTransId="{3E98064D-AE93-2848-BA85-A572E9A76951}" sibTransId="{87818D3C-CE67-F348-A4A2-47B9C4A7B11A}"/>
    <dgm:cxn modelId="{972ECE26-A3AB-4B82-B8E5-6C81A3ED9933}" type="presOf" srcId="{8C9007D9-BF20-8F4E-A67E-94ADE1C1B23F}" destId="{DDFBC1A6-13D6-8B42-A95A-D598D1F25C0F}" srcOrd="0" destOrd="1" presId="urn:microsoft.com/office/officeart/2005/8/layout/vList6"/>
    <dgm:cxn modelId="{2354DC94-E0D7-46D9-827E-12F322CB94C0}" type="presOf" srcId="{F5159C63-73AB-4617-9883-8C3EB4C27246}" destId="{515059DD-2CA4-1F4D-8D0B-B6163A6A4B5A}" srcOrd="0" destOrd="4" presId="urn:microsoft.com/office/officeart/2005/8/layout/vList6"/>
    <dgm:cxn modelId="{F9F3A226-415A-4F55-BBE5-8E37F7923A10}" type="presOf" srcId="{BC78DF4D-B4E2-6146-A303-1A2F8EAB933B}" destId="{1A976021-53CF-8547-8D54-CB2650EE16E9}" srcOrd="0" destOrd="0" presId="urn:microsoft.com/office/officeart/2005/8/layout/vList6"/>
    <dgm:cxn modelId="{BA77A0CB-F39C-D940-B088-BC4ED2450B0E}" srcId="{BC78DF4D-B4E2-6146-A303-1A2F8EAB933B}" destId="{A2CD6165-C0BE-7440-BD22-E562E683BD05}" srcOrd="0" destOrd="0" parTransId="{8053DBD7-BC58-ED42-8612-1EC2B1349FAA}" sibTransId="{1E5909E6-124B-CB44-B401-134529EF6ADA}"/>
    <dgm:cxn modelId="{333C653B-E878-410F-9C8D-2090C8F4D327}" type="presOf" srcId="{0DA3CF9F-BBFE-4142-AF0D-0E6DF3F58DC8}" destId="{515059DD-2CA4-1F4D-8D0B-B6163A6A4B5A}" srcOrd="0" destOrd="1" presId="urn:microsoft.com/office/officeart/2005/8/layout/vList6"/>
    <dgm:cxn modelId="{4B0631EB-E7F3-4740-B3C0-8252C652B16E}" type="presOf" srcId="{A2CD6165-C0BE-7440-BD22-E562E683BD05}" destId="{90202AAE-D312-A840-8097-037560E77932}" srcOrd="0" destOrd="0" presId="urn:microsoft.com/office/officeart/2005/8/layout/vList6"/>
    <dgm:cxn modelId="{2275B41B-9464-CB4F-A0CE-3F2EA9F95391}" srcId="{A2CD6165-C0BE-7440-BD22-E562E683BD05}" destId="{0DA3CF9F-BBFE-4142-AF0D-0E6DF3F58DC8}" srcOrd="1" destOrd="0" parTransId="{42A1C32F-9979-3D4D-A28A-0497A96E23BA}" sibTransId="{0666DD64-804C-484E-BA0A-6F214E4D8FDA}"/>
    <dgm:cxn modelId="{70541901-64F4-4BDD-83A3-5E296D2CC6A3}" srcId="{A2CD6165-C0BE-7440-BD22-E562E683BD05}" destId="{3439FC90-C19D-4631-9EBA-6D2CD9B44923}" srcOrd="0" destOrd="0" parTransId="{05C493F7-9D0D-4A65-BFAA-FF765B6D9525}" sibTransId="{DF7E64A9-5BE5-4EE6-A440-FCC717B3CDAD}"/>
    <dgm:cxn modelId="{272DD4A2-00E4-48C9-8E78-925B121059C8}" type="presOf" srcId="{28C4398C-EE22-4503-8184-B20CFA32690B}" destId="{515059DD-2CA4-1F4D-8D0B-B6163A6A4B5A}" srcOrd="0" destOrd="2" presId="urn:microsoft.com/office/officeart/2005/8/layout/vList6"/>
    <dgm:cxn modelId="{98CE57AD-2113-E44D-B0E8-6E9C4BDBEF15}" srcId="{BC78DF4D-B4E2-6146-A303-1A2F8EAB933B}" destId="{E61A97CE-BC51-C847-BC72-603DB22B2A95}" srcOrd="1" destOrd="0" parTransId="{08E0BE45-964F-0848-B6FA-8FA1BCC2D480}" sibTransId="{60BA77FC-72C8-F447-B5DB-3547C36F8333}"/>
    <dgm:cxn modelId="{063DCEFE-E1DF-4FF7-9B39-C70F7D8F8D84}" type="presOf" srcId="{9C598722-CC15-4013-867F-33C3A70A9E98}" destId="{DDFBC1A6-13D6-8B42-A95A-D598D1F25C0F}" srcOrd="0" destOrd="2" presId="urn:microsoft.com/office/officeart/2005/8/layout/vList6"/>
    <dgm:cxn modelId="{BAD973F5-44A6-4389-A676-E6A42B8B4E52}" srcId="{A2CD6165-C0BE-7440-BD22-E562E683BD05}" destId="{F5159C63-73AB-4617-9883-8C3EB4C27246}" srcOrd="4" destOrd="0" parTransId="{24AC79CB-118C-416B-9F95-B516B4C83C7E}" sibTransId="{A72E4A7F-7799-4D41-9D3E-8F18A6FE0FB8}"/>
    <dgm:cxn modelId="{97D1AF4B-96C7-4BB8-8FE1-F805F41BE38A}" type="presOf" srcId="{3439FC90-C19D-4631-9EBA-6D2CD9B44923}" destId="{515059DD-2CA4-1F4D-8D0B-B6163A6A4B5A}" srcOrd="0" destOrd="0" presId="urn:microsoft.com/office/officeart/2005/8/layout/vList6"/>
    <dgm:cxn modelId="{AAE5C72D-6F5E-482E-8D0F-42E89F9B0EF1}" type="presParOf" srcId="{1A976021-53CF-8547-8D54-CB2650EE16E9}" destId="{D49C953E-F3CF-3541-94BB-7DF84EBB7EDE}" srcOrd="0" destOrd="0" presId="urn:microsoft.com/office/officeart/2005/8/layout/vList6"/>
    <dgm:cxn modelId="{E48B5038-BD80-4E80-BF96-129DD688F1CA}" type="presParOf" srcId="{D49C953E-F3CF-3541-94BB-7DF84EBB7EDE}" destId="{90202AAE-D312-A840-8097-037560E77932}" srcOrd="0" destOrd="0" presId="urn:microsoft.com/office/officeart/2005/8/layout/vList6"/>
    <dgm:cxn modelId="{D2AC2A9F-0230-4ACE-9B7D-44DB0F337839}" type="presParOf" srcId="{D49C953E-F3CF-3541-94BB-7DF84EBB7EDE}" destId="{515059DD-2CA4-1F4D-8D0B-B6163A6A4B5A}" srcOrd="1" destOrd="0" presId="urn:microsoft.com/office/officeart/2005/8/layout/vList6"/>
    <dgm:cxn modelId="{5DC3B595-5C49-4211-8DFE-9D142F9C204E}" type="presParOf" srcId="{1A976021-53CF-8547-8D54-CB2650EE16E9}" destId="{8963C48F-B41B-DC45-AE70-EC01DC9FF2AD}" srcOrd="1" destOrd="0" presId="urn:microsoft.com/office/officeart/2005/8/layout/vList6"/>
    <dgm:cxn modelId="{BA42A077-08DD-4F52-8995-3E629EEEB0D0}" type="presParOf" srcId="{1A976021-53CF-8547-8D54-CB2650EE16E9}" destId="{869C4C38-099D-7349-BDBA-D56C16447331}" srcOrd="2" destOrd="0" presId="urn:microsoft.com/office/officeart/2005/8/layout/vList6"/>
    <dgm:cxn modelId="{6CCD883C-60F9-4336-BFDC-ED308D6A308B}" type="presParOf" srcId="{869C4C38-099D-7349-BDBA-D56C16447331}" destId="{E133A471-59B6-7240-B0BF-9D86318C4346}" srcOrd="0" destOrd="0" presId="urn:microsoft.com/office/officeart/2005/8/layout/vList6"/>
    <dgm:cxn modelId="{196A38B7-E409-4B20-9AA2-10429B901C03}" type="presParOf" srcId="{869C4C38-099D-7349-BDBA-D56C16447331}" destId="{DDFBC1A6-13D6-8B42-A95A-D598D1F25C0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89E090-49FC-9B46-9B71-689D80AA9424}" type="doc">
      <dgm:prSet loTypeId="urn:microsoft.com/office/officeart/2005/8/layout/vList5" loCatId="list" qsTypeId="urn:microsoft.com/office/officeart/2005/8/quickstyle/simple4" qsCatId="simple" csTypeId="urn:microsoft.com/office/officeart/2005/8/colors/accent2_5" csCatId="accent2" phldr="1"/>
      <dgm:spPr/>
      <dgm:t>
        <a:bodyPr/>
        <a:lstStyle/>
        <a:p>
          <a:endParaRPr lang="en-US"/>
        </a:p>
      </dgm:t>
    </dgm:pt>
    <dgm:pt modelId="{AAB415BB-9B04-1142-80A9-A4E7A65D5D3C}">
      <dgm:prSet phldrT="[Text]" custT="1"/>
      <dgm:spPr/>
      <dgm:t>
        <a:bodyPr/>
        <a:lstStyle/>
        <a:p>
          <a:r>
            <a:rPr lang="en-US" sz="2000" dirty="0" smtClean="0">
              <a:latin typeface="Urdu Typesetting" panose="03020402040406030203" pitchFamily="66" charset="-78"/>
              <a:cs typeface="Urdu Typesetting" panose="03020402040406030203" pitchFamily="66" charset="-78"/>
            </a:rPr>
            <a:t>Demand/mandate reduction</a:t>
          </a:r>
          <a:endParaRPr lang="en-US" sz="2000" dirty="0">
            <a:latin typeface="Urdu Typesetting" panose="03020402040406030203" pitchFamily="66" charset="-78"/>
            <a:cs typeface="Urdu Typesetting" panose="03020402040406030203" pitchFamily="66" charset="-78"/>
          </a:endParaRPr>
        </a:p>
      </dgm:t>
    </dgm:pt>
    <dgm:pt modelId="{A2D35953-D7C8-664D-A135-B9CFE88DFDD5}" type="parTrans" cxnId="{CBED009F-2C7D-B14D-9B40-A2CF9567BD07}">
      <dgm:prSet/>
      <dgm:spPr/>
      <dgm:t>
        <a:bodyPr/>
        <a:lstStyle/>
        <a:p>
          <a:endParaRPr lang="en-US"/>
        </a:p>
      </dgm:t>
    </dgm:pt>
    <dgm:pt modelId="{50952303-CA5E-C945-AD1A-3DE48A24B636}" type="sibTrans" cxnId="{CBED009F-2C7D-B14D-9B40-A2CF9567BD07}">
      <dgm:prSet/>
      <dgm:spPr/>
      <dgm:t>
        <a:bodyPr/>
        <a:lstStyle/>
        <a:p>
          <a:endParaRPr lang="en-US"/>
        </a:p>
      </dgm:t>
    </dgm:pt>
    <dgm:pt modelId="{7E20365D-D4ED-A143-A902-1100281B9333}">
      <dgm:prSet phldrT="[Text]" custT="1"/>
      <dgm:spPr>
        <a:solidFill>
          <a:srgbClr val="BD1734">
            <a:alpha val="82000"/>
          </a:srgbClr>
        </a:solidFill>
      </dgm:spPr>
      <dgm:t>
        <a:bodyPr/>
        <a:lstStyle/>
        <a:p>
          <a:r>
            <a:rPr lang="en-US" sz="2200" dirty="0" smtClean="0">
              <a:latin typeface="Urdu Typesetting" panose="03020402040406030203" pitchFamily="66" charset="-78"/>
              <a:cs typeface="Urdu Typesetting" panose="03020402040406030203" pitchFamily="66" charset="-78"/>
            </a:rPr>
            <a:t>Locating the problem in the </a:t>
          </a:r>
          <a:r>
            <a:rPr lang="en-US" sz="2200" b="1" dirty="0" smtClean="0">
              <a:solidFill>
                <a:srgbClr val="FFB61D"/>
              </a:solidFill>
              <a:latin typeface="Urdu Typesetting" panose="03020402040406030203" pitchFamily="66" charset="-78"/>
              <a:cs typeface="Urdu Typesetting" panose="03020402040406030203" pitchFamily="66" charset="-78"/>
            </a:rPr>
            <a:t>substance</a:t>
          </a:r>
          <a:r>
            <a:rPr lang="en-US" sz="2200" dirty="0" smtClean="0">
              <a:latin typeface="Urdu Typesetting" panose="03020402040406030203" pitchFamily="66" charset="-78"/>
              <a:cs typeface="Urdu Typesetting" panose="03020402040406030203" pitchFamily="66" charset="-78"/>
            </a:rPr>
            <a:t>, </a:t>
          </a:r>
        </a:p>
        <a:p>
          <a:r>
            <a:rPr lang="en-US" sz="2200" dirty="0" smtClean="0">
              <a:latin typeface="Urdu Typesetting" panose="03020402040406030203" pitchFamily="66" charset="-78"/>
              <a:cs typeface="Urdu Typesetting" panose="03020402040406030203" pitchFamily="66" charset="-78"/>
            </a:rPr>
            <a:t>not the person</a:t>
          </a:r>
          <a:endParaRPr lang="en-US" sz="2200" dirty="0">
            <a:latin typeface="Urdu Typesetting" panose="03020402040406030203" pitchFamily="66" charset="-78"/>
            <a:cs typeface="Urdu Typesetting" panose="03020402040406030203" pitchFamily="66" charset="-78"/>
          </a:endParaRPr>
        </a:p>
      </dgm:t>
    </dgm:pt>
    <dgm:pt modelId="{42443F37-74CF-A14B-994D-BBFDFAF96F90}" type="parTrans" cxnId="{2528CB5C-C5E8-4C43-9836-F84BF5C8E0F7}">
      <dgm:prSet/>
      <dgm:spPr/>
      <dgm:t>
        <a:bodyPr/>
        <a:lstStyle/>
        <a:p>
          <a:endParaRPr lang="en-US"/>
        </a:p>
      </dgm:t>
    </dgm:pt>
    <dgm:pt modelId="{A454FFCD-6FE3-684B-91FC-444C9683A73F}" type="sibTrans" cxnId="{2528CB5C-C5E8-4C43-9836-F84BF5C8E0F7}">
      <dgm:prSet/>
      <dgm:spPr/>
      <dgm:t>
        <a:bodyPr/>
        <a:lstStyle/>
        <a:p>
          <a:endParaRPr lang="en-US"/>
        </a:p>
      </dgm:t>
    </dgm:pt>
    <dgm:pt modelId="{9863CFFF-698F-5741-9EB0-11EEF1DF8B51}">
      <dgm:prSet phldrT="[Text]" custT="1"/>
      <dgm:spPr/>
      <dgm:t>
        <a:bodyPr/>
        <a:lstStyle/>
        <a:p>
          <a:r>
            <a:rPr lang="en-US" sz="2000" dirty="0" smtClean="0">
              <a:latin typeface="Urdu Typesetting" panose="03020402040406030203" pitchFamily="66" charset="-78"/>
              <a:cs typeface="Urdu Typesetting" panose="03020402040406030203" pitchFamily="66" charset="-78"/>
            </a:rPr>
            <a:t>Moral theory/fellowship</a:t>
          </a:r>
          <a:endParaRPr lang="en-US" sz="2000" dirty="0">
            <a:latin typeface="Urdu Typesetting" panose="03020402040406030203" pitchFamily="66" charset="-78"/>
            <a:cs typeface="Urdu Typesetting" panose="03020402040406030203" pitchFamily="66" charset="-78"/>
          </a:endParaRPr>
        </a:p>
      </dgm:t>
    </dgm:pt>
    <dgm:pt modelId="{354974E3-2E3D-0E46-91F7-001A8F17C11F}" type="sibTrans" cxnId="{059DC99E-A6E3-D648-B3C8-0194B929DFF0}">
      <dgm:prSet/>
      <dgm:spPr/>
      <dgm:t>
        <a:bodyPr/>
        <a:lstStyle/>
        <a:p>
          <a:endParaRPr lang="en-US"/>
        </a:p>
      </dgm:t>
    </dgm:pt>
    <dgm:pt modelId="{D0405CE4-4EF9-2346-AE4B-B2B21655B62C}" type="parTrans" cxnId="{059DC99E-A6E3-D648-B3C8-0194B929DFF0}">
      <dgm:prSet/>
      <dgm:spPr/>
      <dgm:t>
        <a:bodyPr/>
        <a:lstStyle/>
        <a:p>
          <a:endParaRPr lang="en-US"/>
        </a:p>
      </dgm:t>
    </dgm:pt>
    <dgm:pt modelId="{44A651C7-64DA-5E49-940D-401F3084239D}">
      <dgm:prSet phldrT="[Text]" custT="1"/>
      <dgm:spPr>
        <a:solidFill>
          <a:srgbClr val="BD1734">
            <a:alpha val="82000"/>
          </a:srgbClr>
        </a:solidFill>
      </dgm:spPr>
      <dgm:t>
        <a:bodyPr/>
        <a:lstStyle/>
        <a:p>
          <a:pPr algn="ctr"/>
          <a:r>
            <a:rPr lang="en-US" sz="2200" dirty="0" smtClean="0">
              <a:latin typeface="Urdu Typesetting" panose="03020402040406030203" pitchFamily="66" charset="-78"/>
              <a:cs typeface="Urdu Typesetting" panose="03020402040406030203" pitchFamily="66" charset="-78"/>
            </a:rPr>
            <a:t>Locating the problem in the </a:t>
          </a:r>
          <a:r>
            <a:rPr lang="en-US" sz="2200" b="1" dirty="0" smtClean="0">
              <a:solidFill>
                <a:srgbClr val="FFB61D"/>
              </a:solidFill>
              <a:latin typeface="Urdu Typesetting" panose="03020402040406030203" pitchFamily="66" charset="-78"/>
              <a:cs typeface="Urdu Typesetting" panose="03020402040406030203" pitchFamily="66" charset="-78"/>
            </a:rPr>
            <a:t>person</a:t>
          </a:r>
          <a:r>
            <a:rPr lang="en-US" sz="2200" dirty="0" smtClean="0">
              <a:latin typeface="Urdu Typesetting" panose="03020402040406030203" pitchFamily="66" charset="-78"/>
              <a:cs typeface="Urdu Typesetting" panose="03020402040406030203" pitchFamily="66" charset="-78"/>
            </a:rPr>
            <a:t>, </a:t>
          </a:r>
        </a:p>
        <a:p>
          <a:pPr algn="l"/>
          <a:r>
            <a:rPr lang="en-US" sz="2200" dirty="0" smtClean="0">
              <a:latin typeface="Urdu Typesetting" panose="03020402040406030203" pitchFamily="66" charset="-78"/>
              <a:cs typeface="Urdu Typesetting" panose="03020402040406030203" pitchFamily="66" charset="-78"/>
            </a:rPr>
            <a:t>      not the substance</a:t>
          </a:r>
          <a:endParaRPr lang="en-US" sz="2200" dirty="0">
            <a:latin typeface="Urdu Typesetting" panose="03020402040406030203" pitchFamily="66" charset="-78"/>
            <a:cs typeface="Urdu Typesetting" panose="03020402040406030203" pitchFamily="66" charset="-78"/>
          </a:endParaRPr>
        </a:p>
      </dgm:t>
    </dgm:pt>
    <dgm:pt modelId="{9117B76D-AA2F-9C4A-9661-679EDD34C891}" type="sibTrans" cxnId="{F7CB211A-2F14-1145-8D3B-E9061C569538}">
      <dgm:prSet/>
      <dgm:spPr/>
      <dgm:t>
        <a:bodyPr/>
        <a:lstStyle/>
        <a:p>
          <a:endParaRPr lang="en-US"/>
        </a:p>
      </dgm:t>
    </dgm:pt>
    <dgm:pt modelId="{8761F129-ECDE-C548-9162-FDCFAFA24BC5}" type="parTrans" cxnId="{F7CB211A-2F14-1145-8D3B-E9061C569538}">
      <dgm:prSet/>
      <dgm:spPr/>
      <dgm:t>
        <a:bodyPr/>
        <a:lstStyle/>
        <a:p>
          <a:endParaRPr lang="en-US"/>
        </a:p>
      </dgm:t>
    </dgm:pt>
    <dgm:pt modelId="{CD0A175A-4D32-4B4C-B325-DB093CDD7B3F}">
      <dgm:prSet phldrT="[Text]" custT="1"/>
      <dgm:spPr/>
      <dgm:t>
        <a:bodyPr/>
        <a:lstStyle/>
        <a:p>
          <a:pPr>
            <a:lnSpc>
              <a:spcPct val="110000"/>
            </a:lnSpc>
          </a:pPr>
          <a:r>
            <a:rPr lang="en-US" sz="1800" kern="1600" baseline="0" dirty="0" smtClean="0">
              <a:latin typeface="Urdu Typesetting" panose="03020402040406030203" pitchFamily="66" charset="-78"/>
              <a:cs typeface="Urdu Typesetting" panose="03020402040406030203" pitchFamily="66" charset="-78"/>
            </a:rPr>
            <a:t>War on Drugs became the war on drug users </a:t>
          </a:r>
          <a:endParaRPr lang="en-US" sz="1800" kern="1600" baseline="0" dirty="0">
            <a:latin typeface="Urdu Typesetting" panose="03020402040406030203" pitchFamily="66" charset="-78"/>
            <a:cs typeface="Urdu Typesetting" panose="03020402040406030203" pitchFamily="66" charset="-78"/>
          </a:endParaRPr>
        </a:p>
      </dgm:t>
    </dgm:pt>
    <dgm:pt modelId="{889DB740-53AB-4F45-8809-87C9C90F21F0}" type="sibTrans" cxnId="{15BDC78B-6EC8-4152-8985-9D7ADF2F8ED4}">
      <dgm:prSet/>
      <dgm:spPr/>
      <dgm:t>
        <a:bodyPr/>
        <a:lstStyle/>
        <a:p>
          <a:endParaRPr lang="en-US"/>
        </a:p>
      </dgm:t>
    </dgm:pt>
    <dgm:pt modelId="{C75A4F4D-BD11-4A22-8755-077D8FBCAB0D}" type="parTrans" cxnId="{15BDC78B-6EC8-4152-8985-9D7ADF2F8ED4}">
      <dgm:prSet/>
      <dgm:spPr/>
      <dgm:t>
        <a:bodyPr/>
        <a:lstStyle/>
        <a:p>
          <a:endParaRPr lang="en-US"/>
        </a:p>
      </dgm:t>
    </dgm:pt>
    <dgm:pt modelId="{FF9BE76C-67F9-CA42-BA28-74B91054022C}">
      <dgm:prSet phldrT="[Text]" custT="1"/>
      <dgm:spPr/>
      <dgm:t>
        <a:bodyPr/>
        <a:lstStyle/>
        <a:p>
          <a:pPr>
            <a:lnSpc>
              <a:spcPct val="110000"/>
            </a:lnSpc>
          </a:pPr>
          <a:r>
            <a:rPr lang="en-US" sz="1800" kern="1600" baseline="0" dirty="0" smtClean="0">
              <a:latin typeface="Urdu Typesetting" panose="03020402040406030203" pitchFamily="66" charset="-78"/>
              <a:cs typeface="Urdu Typesetting" panose="03020402040406030203" pitchFamily="66" charset="-78"/>
            </a:rPr>
            <a:t>Criminal justice model</a:t>
          </a:r>
          <a:endParaRPr lang="en-US" sz="1800" kern="1600" baseline="0" dirty="0">
            <a:latin typeface="Urdu Typesetting" panose="03020402040406030203" pitchFamily="66" charset="-78"/>
            <a:cs typeface="Urdu Typesetting" panose="03020402040406030203" pitchFamily="66" charset="-78"/>
          </a:endParaRPr>
        </a:p>
      </dgm:t>
    </dgm:pt>
    <dgm:pt modelId="{899C96FB-8695-6942-BFFB-029CF8421336}" type="sibTrans" cxnId="{42E02EAA-DB30-4446-B1DD-5C469F01E5E9}">
      <dgm:prSet/>
      <dgm:spPr/>
      <dgm:t>
        <a:bodyPr/>
        <a:lstStyle/>
        <a:p>
          <a:endParaRPr lang="en-US"/>
        </a:p>
      </dgm:t>
    </dgm:pt>
    <dgm:pt modelId="{29F76F58-92E3-9E4D-8A5B-2221216FD110}" type="parTrans" cxnId="{42E02EAA-DB30-4446-B1DD-5C469F01E5E9}">
      <dgm:prSet/>
      <dgm:spPr/>
      <dgm:t>
        <a:bodyPr/>
        <a:lstStyle/>
        <a:p>
          <a:endParaRPr lang="en-US"/>
        </a:p>
      </dgm:t>
    </dgm:pt>
    <dgm:pt modelId="{DA0F575C-B88C-3C42-BE27-3D7A21EF8BD9}">
      <dgm:prSet phldrT="[Text]" custT="1"/>
      <dgm:spPr/>
      <dgm:t>
        <a:bodyPr/>
        <a:lstStyle/>
        <a:p>
          <a:pPr>
            <a:lnSpc>
              <a:spcPct val="110000"/>
            </a:lnSpc>
          </a:pPr>
          <a:r>
            <a:rPr lang="en-US" sz="1800" kern="1600" baseline="0" dirty="0" smtClean="0">
              <a:latin typeface="Urdu Typesetting" panose="03020402040406030203" pitchFamily="66" charset="-78"/>
              <a:cs typeface="Urdu Typesetting" panose="03020402040406030203" pitchFamily="66" charset="-78"/>
            </a:rPr>
            <a:t>Reduce supply/prohibition</a:t>
          </a:r>
          <a:endParaRPr lang="en-US" sz="1800" kern="1600" baseline="0" dirty="0">
            <a:latin typeface="Urdu Typesetting" panose="03020402040406030203" pitchFamily="66" charset="-78"/>
            <a:cs typeface="Urdu Typesetting" panose="03020402040406030203" pitchFamily="66" charset="-78"/>
          </a:endParaRPr>
        </a:p>
      </dgm:t>
    </dgm:pt>
    <dgm:pt modelId="{DA0CC0C5-2BE8-AD43-AD07-424F7139B084}" type="sibTrans" cxnId="{AA7826EE-7B63-0143-B0C0-8D0F2FAB0D76}">
      <dgm:prSet/>
      <dgm:spPr/>
      <dgm:t>
        <a:bodyPr/>
        <a:lstStyle/>
        <a:p>
          <a:endParaRPr lang="en-US"/>
        </a:p>
      </dgm:t>
    </dgm:pt>
    <dgm:pt modelId="{210B5BF6-2718-6C4D-8C2F-6F2FCB6DE1BD}" type="parTrans" cxnId="{AA7826EE-7B63-0143-B0C0-8D0F2FAB0D76}">
      <dgm:prSet/>
      <dgm:spPr/>
      <dgm:t>
        <a:bodyPr/>
        <a:lstStyle/>
        <a:p>
          <a:endParaRPr lang="en-US"/>
        </a:p>
      </dgm:t>
    </dgm:pt>
    <dgm:pt modelId="{CEEEF995-ABB8-7944-9D4C-0B7A1F027BB3}" type="pres">
      <dgm:prSet presAssocID="{4689E090-49FC-9B46-9B71-689D80AA9424}" presName="Name0" presStyleCnt="0">
        <dgm:presLayoutVars>
          <dgm:dir/>
          <dgm:animLvl val="lvl"/>
          <dgm:resizeHandles val="exact"/>
        </dgm:presLayoutVars>
      </dgm:prSet>
      <dgm:spPr/>
      <dgm:t>
        <a:bodyPr/>
        <a:lstStyle/>
        <a:p>
          <a:endParaRPr lang="en-US"/>
        </a:p>
      </dgm:t>
    </dgm:pt>
    <dgm:pt modelId="{2F656BCD-F2D8-4848-AFC5-6562C5056D85}" type="pres">
      <dgm:prSet presAssocID="{44A651C7-64DA-5E49-940D-401F3084239D}" presName="linNode" presStyleCnt="0"/>
      <dgm:spPr/>
      <dgm:t>
        <a:bodyPr/>
        <a:lstStyle/>
        <a:p>
          <a:endParaRPr lang="en-US"/>
        </a:p>
      </dgm:t>
    </dgm:pt>
    <dgm:pt modelId="{D46E09BE-4739-6A44-9340-1E87A66F99E8}" type="pres">
      <dgm:prSet presAssocID="{44A651C7-64DA-5E49-940D-401F3084239D}" presName="parentText" presStyleLbl="node1" presStyleIdx="0" presStyleCnt="2" custScaleX="117557" custScaleY="69498">
        <dgm:presLayoutVars>
          <dgm:chMax val="1"/>
          <dgm:bulletEnabled val="1"/>
        </dgm:presLayoutVars>
      </dgm:prSet>
      <dgm:spPr/>
      <dgm:t>
        <a:bodyPr/>
        <a:lstStyle/>
        <a:p>
          <a:endParaRPr lang="en-US"/>
        </a:p>
      </dgm:t>
    </dgm:pt>
    <dgm:pt modelId="{3FA033E8-9606-6E4B-9F27-94806267EAC5}" type="pres">
      <dgm:prSet presAssocID="{44A651C7-64DA-5E49-940D-401F3084239D}" presName="descendantText" presStyleLbl="alignAccFollowNode1" presStyleIdx="0" presStyleCnt="2" custScaleX="75789" custScaleY="72832" custLinFactNeighborX="12742" custLinFactNeighborY="-453">
        <dgm:presLayoutVars>
          <dgm:bulletEnabled val="1"/>
        </dgm:presLayoutVars>
      </dgm:prSet>
      <dgm:spPr/>
      <dgm:t>
        <a:bodyPr/>
        <a:lstStyle/>
        <a:p>
          <a:endParaRPr lang="en-US"/>
        </a:p>
      </dgm:t>
    </dgm:pt>
    <dgm:pt modelId="{65E0E58E-2D2E-AE48-93FE-6C774A2CDB86}" type="pres">
      <dgm:prSet presAssocID="{9117B76D-AA2F-9C4A-9661-679EDD34C891}" presName="sp" presStyleCnt="0"/>
      <dgm:spPr/>
      <dgm:t>
        <a:bodyPr/>
        <a:lstStyle/>
        <a:p>
          <a:endParaRPr lang="en-US"/>
        </a:p>
      </dgm:t>
    </dgm:pt>
    <dgm:pt modelId="{38B1727E-82CB-F44B-9BEE-A63118D201EC}" type="pres">
      <dgm:prSet presAssocID="{7E20365D-D4ED-A143-A902-1100281B9333}" presName="linNode" presStyleCnt="0"/>
      <dgm:spPr/>
      <dgm:t>
        <a:bodyPr/>
        <a:lstStyle/>
        <a:p>
          <a:endParaRPr lang="en-US"/>
        </a:p>
      </dgm:t>
    </dgm:pt>
    <dgm:pt modelId="{1C65FFEF-9042-2A44-B311-4BC5137596DC}" type="pres">
      <dgm:prSet presAssocID="{7E20365D-D4ED-A143-A902-1100281B9333}" presName="parentText" presStyleLbl="node1" presStyleIdx="1" presStyleCnt="2" custScaleX="117360" custScaleY="76742">
        <dgm:presLayoutVars>
          <dgm:chMax val="1"/>
          <dgm:bulletEnabled val="1"/>
        </dgm:presLayoutVars>
      </dgm:prSet>
      <dgm:spPr/>
      <dgm:t>
        <a:bodyPr/>
        <a:lstStyle/>
        <a:p>
          <a:endParaRPr lang="en-US"/>
        </a:p>
      </dgm:t>
    </dgm:pt>
    <dgm:pt modelId="{3E9DCA52-78F2-EA45-9938-B5383FCCB146}" type="pres">
      <dgm:prSet presAssocID="{7E20365D-D4ED-A143-A902-1100281B9333}" presName="descendantText" presStyleLbl="alignAccFollowNode1" presStyleIdx="1" presStyleCnt="2" custScaleX="75468" custScaleY="95890" custLinFactNeighborX="31893" custLinFactNeighborY="-3753">
        <dgm:presLayoutVars>
          <dgm:bulletEnabled val="1"/>
        </dgm:presLayoutVars>
      </dgm:prSet>
      <dgm:spPr/>
      <dgm:t>
        <a:bodyPr/>
        <a:lstStyle/>
        <a:p>
          <a:endParaRPr lang="en-US"/>
        </a:p>
      </dgm:t>
    </dgm:pt>
  </dgm:ptLst>
  <dgm:cxnLst>
    <dgm:cxn modelId="{F7CB211A-2F14-1145-8D3B-E9061C569538}" srcId="{4689E090-49FC-9B46-9B71-689D80AA9424}" destId="{44A651C7-64DA-5E49-940D-401F3084239D}" srcOrd="0" destOrd="0" parTransId="{8761F129-ECDE-C548-9162-FDCFAFA24BC5}" sibTransId="{9117B76D-AA2F-9C4A-9661-679EDD34C891}"/>
    <dgm:cxn modelId="{059DC99E-A6E3-D648-B3C8-0194B929DFF0}" srcId="{44A651C7-64DA-5E49-940D-401F3084239D}" destId="{9863CFFF-698F-5741-9EB0-11EEF1DF8B51}" srcOrd="1" destOrd="0" parTransId="{D0405CE4-4EF9-2346-AE4B-B2B21655B62C}" sibTransId="{354974E3-2E3D-0E46-91F7-001A8F17C11F}"/>
    <dgm:cxn modelId="{F6DB849E-9213-4E57-AE0C-4D808044F309}" type="presOf" srcId="{4689E090-49FC-9B46-9B71-689D80AA9424}" destId="{CEEEF995-ABB8-7944-9D4C-0B7A1F027BB3}" srcOrd="0" destOrd="0" presId="urn:microsoft.com/office/officeart/2005/8/layout/vList5"/>
    <dgm:cxn modelId="{8DAA57C8-A51A-4287-B0A0-3E10AE391ADE}" type="presOf" srcId="{FF9BE76C-67F9-CA42-BA28-74B91054022C}" destId="{3E9DCA52-78F2-EA45-9938-B5383FCCB146}" srcOrd="0" destOrd="1" presId="urn:microsoft.com/office/officeart/2005/8/layout/vList5"/>
    <dgm:cxn modelId="{5EBAE8B4-A03B-4E44-8F1F-1ADF980FEAE3}" type="presOf" srcId="{AAB415BB-9B04-1142-80A9-A4E7A65D5D3C}" destId="{3FA033E8-9606-6E4B-9F27-94806267EAC5}" srcOrd="0" destOrd="0" presId="urn:microsoft.com/office/officeart/2005/8/layout/vList5"/>
    <dgm:cxn modelId="{AA7826EE-7B63-0143-B0C0-8D0F2FAB0D76}" srcId="{7E20365D-D4ED-A143-A902-1100281B9333}" destId="{DA0F575C-B88C-3C42-BE27-3D7A21EF8BD9}" srcOrd="0" destOrd="0" parTransId="{210B5BF6-2718-6C4D-8C2F-6F2FCB6DE1BD}" sibTransId="{DA0CC0C5-2BE8-AD43-AD07-424F7139B084}"/>
    <dgm:cxn modelId="{42E02EAA-DB30-4446-B1DD-5C469F01E5E9}" srcId="{7E20365D-D4ED-A143-A902-1100281B9333}" destId="{FF9BE76C-67F9-CA42-BA28-74B91054022C}" srcOrd="1" destOrd="0" parTransId="{29F76F58-92E3-9E4D-8A5B-2221216FD110}" sibTransId="{899C96FB-8695-6942-BFFB-029CF8421336}"/>
    <dgm:cxn modelId="{D07492DD-1BF1-47F2-99BE-81C4AA0698BC}" type="presOf" srcId="{7E20365D-D4ED-A143-A902-1100281B9333}" destId="{1C65FFEF-9042-2A44-B311-4BC5137596DC}" srcOrd="0" destOrd="0" presId="urn:microsoft.com/office/officeart/2005/8/layout/vList5"/>
    <dgm:cxn modelId="{B560EE0B-CCCD-4271-879B-5C5D5570055B}" type="presOf" srcId="{DA0F575C-B88C-3C42-BE27-3D7A21EF8BD9}" destId="{3E9DCA52-78F2-EA45-9938-B5383FCCB146}" srcOrd="0" destOrd="0" presId="urn:microsoft.com/office/officeart/2005/8/layout/vList5"/>
    <dgm:cxn modelId="{2528CB5C-C5E8-4C43-9836-F84BF5C8E0F7}" srcId="{4689E090-49FC-9B46-9B71-689D80AA9424}" destId="{7E20365D-D4ED-A143-A902-1100281B9333}" srcOrd="1" destOrd="0" parTransId="{42443F37-74CF-A14B-994D-BBFDFAF96F90}" sibTransId="{A454FFCD-6FE3-684B-91FC-444C9683A73F}"/>
    <dgm:cxn modelId="{EB669141-C9E0-453F-94CE-F734E5CEC5F1}" type="presOf" srcId="{CD0A175A-4D32-4B4C-B325-DB093CDD7B3F}" destId="{3E9DCA52-78F2-EA45-9938-B5383FCCB146}" srcOrd="0" destOrd="2" presId="urn:microsoft.com/office/officeart/2005/8/layout/vList5"/>
    <dgm:cxn modelId="{15BDC78B-6EC8-4152-8985-9D7ADF2F8ED4}" srcId="{7E20365D-D4ED-A143-A902-1100281B9333}" destId="{CD0A175A-4D32-4B4C-B325-DB093CDD7B3F}" srcOrd="2" destOrd="0" parTransId="{C75A4F4D-BD11-4A22-8755-077D8FBCAB0D}" sibTransId="{889DB740-53AB-4F45-8809-87C9C90F21F0}"/>
    <dgm:cxn modelId="{E1C2F75E-DC14-4FB0-B590-EB5B9F7E2F0C}" type="presOf" srcId="{9863CFFF-698F-5741-9EB0-11EEF1DF8B51}" destId="{3FA033E8-9606-6E4B-9F27-94806267EAC5}" srcOrd="0" destOrd="1" presId="urn:microsoft.com/office/officeart/2005/8/layout/vList5"/>
    <dgm:cxn modelId="{6C26250B-869E-4A70-83BE-5F3AF0459915}" type="presOf" srcId="{44A651C7-64DA-5E49-940D-401F3084239D}" destId="{D46E09BE-4739-6A44-9340-1E87A66F99E8}" srcOrd="0" destOrd="0" presId="urn:microsoft.com/office/officeart/2005/8/layout/vList5"/>
    <dgm:cxn modelId="{CBED009F-2C7D-B14D-9B40-A2CF9567BD07}" srcId="{44A651C7-64DA-5E49-940D-401F3084239D}" destId="{AAB415BB-9B04-1142-80A9-A4E7A65D5D3C}" srcOrd="0" destOrd="0" parTransId="{A2D35953-D7C8-664D-A135-B9CFE88DFDD5}" sibTransId="{50952303-CA5E-C945-AD1A-3DE48A24B636}"/>
    <dgm:cxn modelId="{04FD4E05-3A27-401E-B755-E1192D53B929}" type="presParOf" srcId="{CEEEF995-ABB8-7944-9D4C-0B7A1F027BB3}" destId="{2F656BCD-F2D8-4848-AFC5-6562C5056D85}" srcOrd="0" destOrd="0" presId="urn:microsoft.com/office/officeart/2005/8/layout/vList5"/>
    <dgm:cxn modelId="{775048CD-20D1-4101-B146-870BA5FFE06E}" type="presParOf" srcId="{2F656BCD-F2D8-4848-AFC5-6562C5056D85}" destId="{D46E09BE-4739-6A44-9340-1E87A66F99E8}" srcOrd="0" destOrd="0" presId="urn:microsoft.com/office/officeart/2005/8/layout/vList5"/>
    <dgm:cxn modelId="{50222B85-2550-4842-99DC-254567127D33}" type="presParOf" srcId="{2F656BCD-F2D8-4848-AFC5-6562C5056D85}" destId="{3FA033E8-9606-6E4B-9F27-94806267EAC5}" srcOrd="1" destOrd="0" presId="urn:microsoft.com/office/officeart/2005/8/layout/vList5"/>
    <dgm:cxn modelId="{D8DE5FC5-0CF4-4F69-A4FB-CC70141ECDD7}" type="presParOf" srcId="{CEEEF995-ABB8-7944-9D4C-0B7A1F027BB3}" destId="{65E0E58E-2D2E-AE48-93FE-6C774A2CDB86}" srcOrd="1" destOrd="0" presId="urn:microsoft.com/office/officeart/2005/8/layout/vList5"/>
    <dgm:cxn modelId="{6FA241D9-5DEE-4AB4-9CB3-26D69945449D}" type="presParOf" srcId="{CEEEF995-ABB8-7944-9D4C-0B7A1F027BB3}" destId="{38B1727E-82CB-F44B-9BEE-A63118D201EC}" srcOrd="2" destOrd="0" presId="urn:microsoft.com/office/officeart/2005/8/layout/vList5"/>
    <dgm:cxn modelId="{8A559664-BA38-4451-AA28-16270540B4CF}" type="presParOf" srcId="{38B1727E-82CB-F44B-9BEE-A63118D201EC}" destId="{1C65FFEF-9042-2A44-B311-4BC5137596DC}" srcOrd="0" destOrd="0" presId="urn:microsoft.com/office/officeart/2005/8/layout/vList5"/>
    <dgm:cxn modelId="{F7C1D0BE-BE00-424F-9D62-ED3A53C48BCE}" type="presParOf" srcId="{38B1727E-82CB-F44B-9BEE-A63118D201EC}" destId="{3E9DCA52-78F2-EA45-9938-B5383FCCB146}"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B770193-B2C0-FC4F-B393-BCCA046AB888}" type="doc">
      <dgm:prSet loTypeId="urn:microsoft.com/office/officeart/2005/8/layout/venn1" loCatId="relationship" qsTypeId="urn:microsoft.com/office/officeart/2005/8/quickstyle/3D2" qsCatId="3D" csTypeId="urn:microsoft.com/office/officeart/2005/8/colors/accent2_5" csCatId="accent2" phldr="1"/>
      <dgm:spPr/>
      <dgm:t>
        <a:bodyPr/>
        <a:lstStyle/>
        <a:p>
          <a:endParaRPr lang="en-US"/>
        </a:p>
      </dgm:t>
    </dgm:pt>
    <dgm:pt modelId="{8CEB4CDB-D4E5-C146-97B5-4D53FDA9F51B}">
      <dgm:prSet phldrT="[Text]" custT="1"/>
      <dgm:spPr>
        <a:solidFill>
          <a:srgbClr val="BD1734">
            <a:alpha val="64000"/>
          </a:srgbClr>
        </a:solidFill>
      </dgm:spPr>
      <dgm:t>
        <a:bodyPr/>
        <a:lstStyle/>
        <a:p>
          <a:r>
            <a:rPr lang="en-US" sz="2600" dirty="0" smtClean="0">
              <a:latin typeface="Constantia"/>
              <a:cs typeface="Constantia"/>
            </a:rPr>
            <a:t>Person</a:t>
          </a:r>
          <a:endParaRPr lang="en-US" sz="2600" dirty="0">
            <a:latin typeface="Constantia"/>
            <a:cs typeface="Constantia"/>
          </a:endParaRPr>
        </a:p>
      </dgm:t>
    </dgm:pt>
    <dgm:pt modelId="{BEFADF9E-F087-F648-8776-B15DF0A36A33}" type="parTrans" cxnId="{9987016C-2437-DE4E-B2A5-9158DC6D285B}">
      <dgm:prSet/>
      <dgm:spPr/>
      <dgm:t>
        <a:bodyPr/>
        <a:lstStyle/>
        <a:p>
          <a:endParaRPr lang="en-US" sz="2600">
            <a:solidFill>
              <a:srgbClr val="FFFFFF"/>
            </a:solidFill>
            <a:latin typeface="Constantia"/>
            <a:cs typeface="Constantia"/>
          </a:endParaRPr>
        </a:p>
      </dgm:t>
    </dgm:pt>
    <dgm:pt modelId="{2B919F06-467C-D24D-B185-D4ADE273E0C2}" type="sibTrans" cxnId="{9987016C-2437-DE4E-B2A5-9158DC6D285B}">
      <dgm:prSet/>
      <dgm:spPr/>
      <dgm:t>
        <a:bodyPr/>
        <a:lstStyle/>
        <a:p>
          <a:endParaRPr lang="en-US" sz="2600">
            <a:solidFill>
              <a:srgbClr val="FFFFFF"/>
            </a:solidFill>
            <a:latin typeface="Constantia"/>
            <a:cs typeface="Constantia"/>
          </a:endParaRPr>
        </a:p>
      </dgm:t>
    </dgm:pt>
    <dgm:pt modelId="{B58CF76D-EACC-364F-8193-B666E5180CA8}">
      <dgm:prSet phldrT="[Text]" custT="1"/>
      <dgm:spPr>
        <a:solidFill>
          <a:srgbClr val="BD1734">
            <a:alpha val="64000"/>
          </a:srgbClr>
        </a:solidFill>
      </dgm:spPr>
      <dgm:t>
        <a:bodyPr/>
        <a:lstStyle/>
        <a:p>
          <a:r>
            <a:rPr lang="en-US" sz="2600" dirty="0" smtClean="0">
              <a:latin typeface="Constantia"/>
              <a:cs typeface="Constantia"/>
            </a:rPr>
            <a:t>Context</a:t>
          </a:r>
          <a:endParaRPr lang="en-US" sz="2600" dirty="0">
            <a:latin typeface="Constantia"/>
            <a:cs typeface="Constantia"/>
          </a:endParaRPr>
        </a:p>
      </dgm:t>
    </dgm:pt>
    <dgm:pt modelId="{34AD4430-56C3-684F-9F88-C97409E0CDE8}" type="parTrans" cxnId="{B7E9E2A8-D27F-7641-8082-70449989DEE1}">
      <dgm:prSet/>
      <dgm:spPr/>
      <dgm:t>
        <a:bodyPr/>
        <a:lstStyle/>
        <a:p>
          <a:endParaRPr lang="en-US" sz="2600">
            <a:solidFill>
              <a:srgbClr val="FFFFFF"/>
            </a:solidFill>
            <a:latin typeface="Constantia"/>
            <a:cs typeface="Constantia"/>
          </a:endParaRPr>
        </a:p>
      </dgm:t>
    </dgm:pt>
    <dgm:pt modelId="{A1C6AF94-05F4-AA40-BE51-4C17DB5C8512}" type="sibTrans" cxnId="{B7E9E2A8-D27F-7641-8082-70449989DEE1}">
      <dgm:prSet/>
      <dgm:spPr/>
      <dgm:t>
        <a:bodyPr/>
        <a:lstStyle/>
        <a:p>
          <a:endParaRPr lang="en-US" sz="2600">
            <a:solidFill>
              <a:srgbClr val="FFFFFF"/>
            </a:solidFill>
            <a:latin typeface="Constantia"/>
            <a:cs typeface="Constantia"/>
          </a:endParaRPr>
        </a:p>
      </dgm:t>
    </dgm:pt>
    <dgm:pt modelId="{AF91B11B-4428-E040-A5AB-8576965D0365}">
      <dgm:prSet phldrT="[Text]" custT="1"/>
      <dgm:spPr>
        <a:solidFill>
          <a:srgbClr val="BD1734">
            <a:alpha val="64000"/>
          </a:srgbClr>
        </a:solidFill>
      </dgm:spPr>
      <dgm:t>
        <a:bodyPr/>
        <a:lstStyle/>
        <a:p>
          <a:r>
            <a:rPr lang="en-US" sz="2600" dirty="0" smtClean="0">
              <a:latin typeface="Constantia"/>
              <a:cs typeface="Constantia"/>
            </a:rPr>
            <a:t>   Drug</a:t>
          </a:r>
          <a:endParaRPr lang="en-US" sz="2600" dirty="0">
            <a:latin typeface="Constantia"/>
            <a:cs typeface="Constantia"/>
          </a:endParaRPr>
        </a:p>
      </dgm:t>
    </dgm:pt>
    <dgm:pt modelId="{9FE7B7A5-E282-2740-BA69-8FFCB4462706}" type="parTrans" cxnId="{E6BA680A-BA13-F945-9EB6-42EF1FEF1C02}">
      <dgm:prSet/>
      <dgm:spPr/>
      <dgm:t>
        <a:bodyPr/>
        <a:lstStyle/>
        <a:p>
          <a:endParaRPr lang="en-US" sz="2600">
            <a:solidFill>
              <a:srgbClr val="FFFFFF"/>
            </a:solidFill>
            <a:latin typeface="Constantia"/>
            <a:cs typeface="Constantia"/>
          </a:endParaRPr>
        </a:p>
      </dgm:t>
    </dgm:pt>
    <dgm:pt modelId="{591DD4D1-2C3B-7A46-B98A-751ADF588A7E}" type="sibTrans" cxnId="{E6BA680A-BA13-F945-9EB6-42EF1FEF1C02}">
      <dgm:prSet/>
      <dgm:spPr/>
      <dgm:t>
        <a:bodyPr/>
        <a:lstStyle/>
        <a:p>
          <a:endParaRPr lang="en-US" sz="2600">
            <a:solidFill>
              <a:srgbClr val="FFFFFF"/>
            </a:solidFill>
            <a:latin typeface="Constantia"/>
            <a:cs typeface="Constantia"/>
          </a:endParaRPr>
        </a:p>
      </dgm:t>
    </dgm:pt>
    <dgm:pt modelId="{2D3EF46F-013E-F440-9FD4-104440EA56D7}" type="pres">
      <dgm:prSet presAssocID="{BB770193-B2C0-FC4F-B393-BCCA046AB888}" presName="compositeShape" presStyleCnt="0">
        <dgm:presLayoutVars>
          <dgm:chMax val="7"/>
          <dgm:dir/>
          <dgm:resizeHandles val="exact"/>
        </dgm:presLayoutVars>
      </dgm:prSet>
      <dgm:spPr/>
      <dgm:t>
        <a:bodyPr/>
        <a:lstStyle/>
        <a:p>
          <a:endParaRPr lang="en-US"/>
        </a:p>
      </dgm:t>
    </dgm:pt>
    <dgm:pt modelId="{B759B172-6691-4847-B09E-F1B2228944FB}" type="pres">
      <dgm:prSet presAssocID="{8CEB4CDB-D4E5-C146-97B5-4D53FDA9F51B}" presName="circ1" presStyleLbl="vennNode1" presStyleIdx="0" presStyleCnt="3" custLinFactNeighborX="2206" custLinFactNeighborY="12623"/>
      <dgm:spPr/>
      <dgm:t>
        <a:bodyPr/>
        <a:lstStyle/>
        <a:p>
          <a:endParaRPr lang="en-US"/>
        </a:p>
      </dgm:t>
    </dgm:pt>
    <dgm:pt modelId="{31B902C4-987B-D44E-88AD-F6D8DFE02B92}" type="pres">
      <dgm:prSet presAssocID="{8CEB4CDB-D4E5-C146-97B5-4D53FDA9F51B}" presName="circ1Tx" presStyleLbl="revTx" presStyleIdx="0" presStyleCnt="0">
        <dgm:presLayoutVars>
          <dgm:chMax val="0"/>
          <dgm:chPref val="0"/>
          <dgm:bulletEnabled val="1"/>
        </dgm:presLayoutVars>
      </dgm:prSet>
      <dgm:spPr/>
      <dgm:t>
        <a:bodyPr/>
        <a:lstStyle/>
        <a:p>
          <a:endParaRPr lang="en-US"/>
        </a:p>
      </dgm:t>
    </dgm:pt>
    <dgm:pt modelId="{22A29609-B272-E849-9862-E9F2E45B252E}" type="pres">
      <dgm:prSet presAssocID="{B58CF76D-EACC-364F-8193-B666E5180CA8}" presName="circ2" presStyleLbl="vennNode1" presStyleIdx="1" presStyleCnt="3"/>
      <dgm:spPr/>
      <dgm:t>
        <a:bodyPr/>
        <a:lstStyle/>
        <a:p>
          <a:endParaRPr lang="en-US"/>
        </a:p>
      </dgm:t>
    </dgm:pt>
    <dgm:pt modelId="{83E24324-71D6-1B4F-8A18-409890C44166}" type="pres">
      <dgm:prSet presAssocID="{B58CF76D-EACC-364F-8193-B666E5180CA8}" presName="circ2Tx" presStyleLbl="revTx" presStyleIdx="0" presStyleCnt="0">
        <dgm:presLayoutVars>
          <dgm:chMax val="0"/>
          <dgm:chPref val="0"/>
          <dgm:bulletEnabled val="1"/>
        </dgm:presLayoutVars>
      </dgm:prSet>
      <dgm:spPr/>
      <dgm:t>
        <a:bodyPr/>
        <a:lstStyle/>
        <a:p>
          <a:endParaRPr lang="en-US"/>
        </a:p>
      </dgm:t>
    </dgm:pt>
    <dgm:pt modelId="{396BBA06-02B4-DB4D-A548-5FCFAAFC1F5D}" type="pres">
      <dgm:prSet presAssocID="{AF91B11B-4428-E040-A5AB-8576965D0365}" presName="circ3" presStyleLbl="vennNode1" presStyleIdx="2" presStyleCnt="3"/>
      <dgm:spPr/>
      <dgm:t>
        <a:bodyPr/>
        <a:lstStyle/>
        <a:p>
          <a:endParaRPr lang="en-US"/>
        </a:p>
      </dgm:t>
    </dgm:pt>
    <dgm:pt modelId="{F395F018-2F42-C140-929F-F0CBB360EBAE}" type="pres">
      <dgm:prSet presAssocID="{AF91B11B-4428-E040-A5AB-8576965D0365}" presName="circ3Tx" presStyleLbl="revTx" presStyleIdx="0" presStyleCnt="0">
        <dgm:presLayoutVars>
          <dgm:chMax val="0"/>
          <dgm:chPref val="0"/>
          <dgm:bulletEnabled val="1"/>
        </dgm:presLayoutVars>
      </dgm:prSet>
      <dgm:spPr/>
      <dgm:t>
        <a:bodyPr/>
        <a:lstStyle/>
        <a:p>
          <a:endParaRPr lang="en-US"/>
        </a:p>
      </dgm:t>
    </dgm:pt>
  </dgm:ptLst>
  <dgm:cxnLst>
    <dgm:cxn modelId="{514AE779-64E3-4A32-B132-7707D6CFE12F}" type="presOf" srcId="{8CEB4CDB-D4E5-C146-97B5-4D53FDA9F51B}" destId="{B759B172-6691-4847-B09E-F1B2228944FB}" srcOrd="0" destOrd="0" presId="urn:microsoft.com/office/officeart/2005/8/layout/venn1"/>
    <dgm:cxn modelId="{7BC8499D-0438-4A3C-A856-A4AC63C714E2}" type="presOf" srcId="{AF91B11B-4428-E040-A5AB-8576965D0365}" destId="{F395F018-2F42-C140-929F-F0CBB360EBAE}" srcOrd="1" destOrd="0" presId="urn:microsoft.com/office/officeart/2005/8/layout/venn1"/>
    <dgm:cxn modelId="{C988F857-EFF6-431F-956E-8084C21F37F9}" type="presOf" srcId="{AF91B11B-4428-E040-A5AB-8576965D0365}" destId="{396BBA06-02B4-DB4D-A548-5FCFAAFC1F5D}" srcOrd="0" destOrd="0" presId="urn:microsoft.com/office/officeart/2005/8/layout/venn1"/>
    <dgm:cxn modelId="{E6BA680A-BA13-F945-9EB6-42EF1FEF1C02}" srcId="{BB770193-B2C0-FC4F-B393-BCCA046AB888}" destId="{AF91B11B-4428-E040-A5AB-8576965D0365}" srcOrd="2" destOrd="0" parTransId="{9FE7B7A5-E282-2740-BA69-8FFCB4462706}" sibTransId="{591DD4D1-2C3B-7A46-B98A-751ADF588A7E}"/>
    <dgm:cxn modelId="{6775DEA8-3DE9-4121-9131-DAA802C0BF9A}" type="presOf" srcId="{B58CF76D-EACC-364F-8193-B666E5180CA8}" destId="{22A29609-B272-E849-9862-E9F2E45B252E}" srcOrd="0" destOrd="0" presId="urn:microsoft.com/office/officeart/2005/8/layout/venn1"/>
    <dgm:cxn modelId="{9987016C-2437-DE4E-B2A5-9158DC6D285B}" srcId="{BB770193-B2C0-FC4F-B393-BCCA046AB888}" destId="{8CEB4CDB-D4E5-C146-97B5-4D53FDA9F51B}" srcOrd="0" destOrd="0" parTransId="{BEFADF9E-F087-F648-8776-B15DF0A36A33}" sibTransId="{2B919F06-467C-D24D-B185-D4ADE273E0C2}"/>
    <dgm:cxn modelId="{A5EE5765-3F6F-46BC-9907-C466A3A8DD2C}" type="presOf" srcId="{8CEB4CDB-D4E5-C146-97B5-4D53FDA9F51B}" destId="{31B902C4-987B-D44E-88AD-F6D8DFE02B92}" srcOrd="1" destOrd="0" presId="urn:microsoft.com/office/officeart/2005/8/layout/venn1"/>
    <dgm:cxn modelId="{36F08C49-C616-4144-B73B-4D8F80F188DF}" type="presOf" srcId="{BB770193-B2C0-FC4F-B393-BCCA046AB888}" destId="{2D3EF46F-013E-F440-9FD4-104440EA56D7}" srcOrd="0" destOrd="0" presId="urn:microsoft.com/office/officeart/2005/8/layout/venn1"/>
    <dgm:cxn modelId="{E2A938C8-4E26-44DF-B858-5AE71554F0D4}" type="presOf" srcId="{B58CF76D-EACC-364F-8193-B666E5180CA8}" destId="{83E24324-71D6-1B4F-8A18-409890C44166}" srcOrd="1" destOrd="0" presId="urn:microsoft.com/office/officeart/2005/8/layout/venn1"/>
    <dgm:cxn modelId="{B7E9E2A8-D27F-7641-8082-70449989DEE1}" srcId="{BB770193-B2C0-FC4F-B393-BCCA046AB888}" destId="{B58CF76D-EACC-364F-8193-B666E5180CA8}" srcOrd="1" destOrd="0" parTransId="{34AD4430-56C3-684F-9F88-C97409E0CDE8}" sibTransId="{A1C6AF94-05F4-AA40-BE51-4C17DB5C8512}"/>
    <dgm:cxn modelId="{FAC644AA-3F6F-45FE-804D-686A502F0CF9}" type="presParOf" srcId="{2D3EF46F-013E-F440-9FD4-104440EA56D7}" destId="{B759B172-6691-4847-B09E-F1B2228944FB}" srcOrd="0" destOrd="0" presId="urn:microsoft.com/office/officeart/2005/8/layout/venn1"/>
    <dgm:cxn modelId="{F2E37C53-6FB7-4F26-BEAD-78F13BF47785}" type="presParOf" srcId="{2D3EF46F-013E-F440-9FD4-104440EA56D7}" destId="{31B902C4-987B-D44E-88AD-F6D8DFE02B92}" srcOrd="1" destOrd="0" presId="urn:microsoft.com/office/officeart/2005/8/layout/venn1"/>
    <dgm:cxn modelId="{9FFE6D49-FFEC-4752-AD96-5FEF4C551176}" type="presParOf" srcId="{2D3EF46F-013E-F440-9FD4-104440EA56D7}" destId="{22A29609-B272-E849-9862-E9F2E45B252E}" srcOrd="2" destOrd="0" presId="urn:microsoft.com/office/officeart/2005/8/layout/venn1"/>
    <dgm:cxn modelId="{DA8EDCD9-5629-4593-A3B8-1228C34C91D3}" type="presParOf" srcId="{2D3EF46F-013E-F440-9FD4-104440EA56D7}" destId="{83E24324-71D6-1B4F-8A18-409890C44166}" srcOrd="3" destOrd="0" presId="urn:microsoft.com/office/officeart/2005/8/layout/venn1"/>
    <dgm:cxn modelId="{58E7DBC1-5051-4F4A-93E8-05AE22AD5C00}" type="presParOf" srcId="{2D3EF46F-013E-F440-9FD4-104440EA56D7}" destId="{396BBA06-02B4-DB4D-A548-5FCFAAFC1F5D}" srcOrd="4" destOrd="0" presId="urn:microsoft.com/office/officeart/2005/8/layout/venn1"/>
    <dgm:cxn modelId="{30C7F10B-4073-414A-A8A2-9FFAC4E8C628}" type="presParOf" srcId="{2D3EF46F-013E-F440-9FD4-104440EA56D7}" destId="{F395F018-2F42-C140-929F-F0CBB360EBAE}"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BD7D7B5-7FFE-9346-8D1B-063C1468DBD0}" type="doc">
      <dgm:prSet loTypeId="urn:microsoft.com/office/officeart/2005/8/layout/vList2" loCatId="list" qsTypeId="urn:microsoft.com/office/officeart/2005/8/quickstyle/simple4" qsCatId="simple" csTypeId="urn:microsoft.com/office/officeart/2005/8/colors/accent2_5" csCatId="accent2" phldr="1"/>
      <dgm:spPr/>
      <dgm:t>
        <a:bodyPr/>
        <a:lstStyle/>
        <a:p>
          <a:endParaRPr lang="en-US"/>
        </a:p>
      </dgm:t>
    </dgm:pt>
    <dgm:pt modelId="{0FF2B9C5-72A7-DF46-8F86-9F839CEC8420}">
      <dgm:prSet phldrT="[Text]" custT="1"/>
      <dgm:spPr>
        <a:solidFill>
          <a:srgbClr val="BD1734">
            <a:alpha val="64000"/>
          </a:srgbClr>
        </a:solidFill>
      </dgm:spPr>
      <dgm:t>
        <a:bodyPr/>
        <a:lstStyle/>
        <a:p>
          <a:r>
            <a:rPr lang="en-US" sz="3200" b="0" dirty="0" smtClean="0">
              <a:solidFill>
                <a:srgbClr val="FFB61D"/>
              </a:solidFill>
              <a:effectLst>
                <a:outerShdw blurRad="50800" dist="38100" dir="2700000" algn="tl" rotWithShape="0">
                  <a:srgbClr val="000000">
                    <a:alpha val="43000"/>
                  </a:srgbClr>
                </a:outerShdw>
              </a:effectLst>
              <a:latin typeface="+mj-lt"/>
              <a:cs typeface="Urdu Typesetting" panose="03020402040406030203" pitchFamily="66" charset="-78"/>
            </a:rPr>
            <a:t>Strategies/Interventions include:</a:t>
          </a:r>
        </a:p>
        <a:p>
          <a:r>
            <a:rPr lang="en-US" sz="3200" b="0" dirty="0" smtClean="0">
              <a:solidFill>
                <a:srgbClr val="FFB61D"/>
              </a:solidFill>
              <a:effectLst>
                <a:outerShdw blurRad="50800" dist="38100" dir="2700000" algn="tl" rotWithShape="0">
                  <a:srgbClr val="000000">
                    <a:alpha val="43000"/>
                  </a:srgbClr>
                </a:outerShdw>
              </a:effectLst>
              <a:latin typeface="+mj-lt"/>
              <a:cs typeface="Urdu Typesetting" panose="03020402040406030203" pitchFamily="66" charset="-78"/>
            </a:rPr>
            <a:t>Controlled Use</a:t>
          </a:r>
          <a:endParaRPr lang="en-US" sz="3200" b="0" dirty="0">
            <a:solidFill>
              <a:srgbClr val="FFB61D"/>
            </a:solidFill>
            <a:effectLst>
              <a:outerShdw blurRad="50800" dist="38100" dir="2700000" algn="tl" rotWithShape="0">
                <a:srgbClr val="000000">
                  <a:alpha val="43000"/>
                </a:srgbClr>
              </a:outerShdw>
            </a:effectLst>
            <a:latin typeface="+mj-lt"/>
            <a:cs typeface="Urdu Typesetting" panose="03020402040406030203" pitchFamily="66" charset="-78"/>
          </a:endParaRPr>
        </a:p>
      </dgm:t>
    </dgm:pt>
    <dgm:pt modelId="{98E48C50-A722-504A-939B-3DFFB7252046}" type="parTrans" cxnId="{F7B450DC-6C03-E94F-A8A8-C98FD218A55C}">
      <dgm:prSet/>
      <dgm:spPr/>
      <dgm:t>
        <a:bodyPr/>
        <a:lstStyle/>
        <a:p>
          <a:endParaRPr lang="en-US">
            <a:latin typeface="Constantia"/>
            <a:cs typeface="Constantia"/>
          </a:endParaRPr>
        </a:p>
      </dgm:t>
    </dgm:pt>
    <dgm:pt modelId="{FA5DF89D-589E-A748-8E11-3642EAE629F6}" type="sibTrans" cxnId="{F7B450DC-6C03-E94F-A8A8-C98FD218A55C}">
      <dgm:prSet/>
      <dgm:spPr/>
      <dgm:t>
        <a:bodyPr/>
        <a:lstStyle/>
        <a:p>
          <a:endParaRPr lang="en-US">
            <a:latin typeface="Constantia"/>
            <a:cs typeface="Constantia"/>
          </a:endParaRPr>
        </a:p>
      </dgm:t>
    </dgm:pt>
    <dgm:pt modelId="{4F797742-6637-6942-94FC-B0B7DA02F8B2}">
      <dgm:prSet phldrT="[Text]" custT="1"/>
      <dgm:spPr/>
      <dgm:t>
        <a:bodyPr/>
        <a:lstStyle/>
        <a:p>
          <a:r>
            <a:rPr lang="en-US" sz="2700" dirty="0" smtClean="0">
              <a:solidFill>
                <a:srgbClr val="002060"/>
              </a:solidFill>
              <a:effectLst>
                <a:outerShdw blurRad="50800" dist="38100" dir="2700000" algn="tl" rotWithShape="0">
                  <a:srgbClr val="000000">
                    <a:alpha val="43000"/>
                  </a:srgbClr>
                </a:outerShdw>
              </a:effectLst>
              <a:latin typeface="+mj-lt"/>
              <a:cs typeface="Urdu Typesetting" panose="03020402040406030203" pitchFamily="66" charset="-78"/>
            </a:rPr>
            <a:t>Goal is to reduce the harm by reducing consumption or by controlling episodes/situation of use  </a:t>
          </a:r>
          <a:endParaRPr lang="en-US" sz="2700" dirty="0">
            <a:solidFill>
              <a:srgbClr val="002060"/>
            </a:solidFill>
            <a:effectLst>
              <a:outerShdw blurRad="50800" dist="38100" dir="2700000" algn="tl" rotWithShape="0">
                <a:srgbClr val="000000">
                  <a:alpha val="43000"/>
                </a:srgbClr>
              </a:outerShdw>
            </a:effectLst>
            <a:latin typeface="+mj-lt"/>
            <a:cs typeface="Urdu Typesetting" panose="03020402040406030203" pitchFamily="66" charset="-78"/>
          </a:endParaRPr>
        </a:p>
      </dgm:t>
    </dgm:pt>
    <dgm:pt modelId="{5685ACB1-E9A9-7447-8AFC-D5546A3862FC}" type="parTrans" cxnId="{A59C6232-66E6-C142-A450-F029F752AAFE}">
      <dgm:prSet/>
      <dgm:spPr/>
      <dgm:t>
        <a:bodyPr/>
        <a:lstStyle/>
        <a:p>
          <a:endParaRPr lang="en-US">
            <a:latin typeface="Constantia"/>
            <a:cs typeface="Constantia"/>
          </a:endParaRPr>
        </a:p>
      </dgm:t>
    </dgm:pt>
    <dgm:pt modelId="{AC742661-4512-FB4E-AB63-4DBF3FA4DB05}" type="sibTrans" cxnId="{A59C6232-66E6-C142-A450-F029F752AAFE}">
      <dgm:prSet/>
      <dgm:spPr/>
      <dgm:t>
        <a:bodyPr/>
        <a:lstStyle/>
        <a:p>
          <a:endParaRPr lang="en-US">
            <a:latin typeface="Constantia"/>
            <a:cs typeface="Constantia"/>
          </a:endParaRPr>
        </a:p>
      </dgm:t>
    </dgm:pt>
    <dgm:pt modelId="{7DF88B3E-ABB1-E84B-9919-6205F0257B90}">
      <dgm:prSet phldrT="[Text]" custT="1"/>
      <dgm:spPr>
        <a:solidFill>
          <a:srgbClr val="BD1734">
            <a:alpha val="64000"/>
          </a:srgbClr>
        </a:solidFill>
      </dgm:spPr>
      <dgm:t>
        <a:bodyPr/>
        <a:lstStyle/>
        <a:p>
          <a:r>
            <a:rPr lang="en-US" sz="3200" dirty="0" smtClean="0">
              <a:solidFill>
                <a:srgbClr val="FFB61D"/>
              </a:solidFill>
              <a:effectLst>
                <a:outerShdw blurRad="50800" dist="38100" dir="2700000" algn="tl" rotWithShape="0">
                  <a:srgbClr val="000000">
                    <a:alpha val="43000"/>
                  </a:srgbClr>
                </a:outerShdw>
              </a:effectLst>
              <a:latin typeface="Trebuchet MS" panose="020B0603020202020204" pitchFamily="34" charset="0"/>
              <a:cs typeface="Urdu Typesetting" panose="03020402040406030203" pitchFamily="66" charset="-78"/>
            </a:rPr>
            <a:t>Application</a:t>
          </a:r>
          <a:endParaRPr lang="en-US" sz="3200" dirty="0">
            <a:solidFill>
              <a:srgbClr val="FFB61D"/>
            </a:solidFill>
            <a:effectLst>
              <a:outerShdw blurRad="50800" dist="38100" dir="2700000" algn="tl" rotWithShape="0">
                <a:srgbClr val="000000">
                  <a:alpha val="43000"/>
                </a:srgbClr>
              </a:outerShdw>
            </a:effectLst>
            <a:latin typeface="Trebuchet MS" panose="020B0603020202020204" pitchFamily="34" charset="0"/>
            <a:cs typeface="Urdu Typesetting" panose="03020402040406030203" pitchFamily="66" charset="-78"/>
          </a:endParaRPr>
        </a:p>
      </dgm:t>
    </dgm:pt>
    <dgm:pt modelId="{652820A3-A3D7-234B-AFA4-627DFCDD343B}" type="parTrans" cxnId="{321E540E-3002-AF45-806E-1EC16BF0E8DC}">
      <dgm:prSet/>
      <dgm:spPr/>
      <dgm:t>
        <a:bodyPr/>
        <a:lstStyle/>
        <a:p>
          <a:endParaRPr lang="en-US">
            <a:latin typeface="Constantia"/>
            <a:cs typeface="Constantia"/>
          </a:endParaRPr>
        </a:p>
      </dgm:t>
    </dgm:pt>
    <dgm:pt modelId="{300B917B-14B7-124C-BA14-7FA3FA344B37}" type="sibTrans" cxnId="{321E540E-3002-AF45-806E-1EC16BF0E8DC}">
      <dgm:prSet/>
      <dgm:spPr/>
      <dgm:t>
        <a:bodyPr/>
        <a:lstStyle/>
        <a:p>
          <a:endParaRPr lang="en-US">
            <a:latin typeface="Constantia"/>
            <a:cs typeface="Constantia"/>
          </a:endParaRPr>
        </a:p>
      </dgm:t>
    </dgm:pt>
    <dgm:pt modelId="{73E70770-3C25-BD43-B442-71DEFC6402C7}">
      <dgm:prSet phldrT="[Text]"/>
      <dgm:spPr/>
      <dgm:t>
        <a:bodyPr/>
        <a:lstStyle/>
        <a:p>
          <a:r>
            <a:rPr lang="en-US" dirty="0" smtClean="0">
              <a:solidFill>
                <a:srgbClr val="002060"/>
              </a:solidFill>
              <a:effectLst>
                <a:outerShdw blurRad="50800" dist="38100" dir="2700000" algn="tl" rotWithShape="0">
                  <a:srgbClr val="000000">
                    <a:alpha val="43000"/>
                  </a:srgbClr>
                </a:outerShdw>
              </a:effectLst>
              <a:latin typeface="+mj-lt"/>
              <a:cs typeface="Urdu Typesetting" panose="03020402040406030203" pitchFamily="66" charset="-78"/>
            </a:rPr>
            <a:t>Applied in self-help support groups (Moderation Management; www.moderation.org)</a:t>
          </a:r>
          <a:endParaRPr lang="en-US" dirty="0">
            <a:solidFill>
              <a:srgbClr val="002060"/>
            </a:solidFill>
            <a:effectLst>
              <a:outerShdw blurRad="50800" dist="38100" dir="2700000" algn="tl" rotWithShape="0">
                <a:srgbClr val="000000">
                  <a:alpha val="43000"/>
                </a:srgbClr>
              </a:outerShdw>
            </a:effectLst>
            <a:latin typeface="+mj-lt"/>
            <a:cs typeface="Urdu Typesetting" panose="03020402040406030203" pitchFamily="66" charset="-78"/>
          </a:endParaRPr>
        </a:p>
      </dgm:t>
    </dgm:pt>
    <dgm:pt modelId="{0A543901-DC98-9C4D-9DFF-DCAAF1D4755F}" type="parTrans" cxnId="{6BEEF671-CE3B-3A44-8E5B-6696F00A7DFB}">
      <dgm:prSet/>
      <dgm:spPr/>
      <dgm:t>
        <a:bodyPr/>
        <a:lstStyle/>
        <a:p>
          <a:endParaRPr lang="en-US">
            <a:latin typeface="Constantia"/>
            <a:cs typeface="Constantia"/>
          </a:endParaRPr>
        </a:p>
      </dgm:t>
    </dgm:pt>
    <dgm:pt modelId="{92140FC5-ADCA-5742-9D08-897E5C039939}" type="sibTrans" cxnId="{6BEEF671-CE3B-3A44-8E5B-6696F00A7DFB}">
      <dgm:prSet/>
      <dgm:spPr/>
      <dgm:t>
        <a:bodyPr/>
        <a:lstStyle/>
        <a:p>
          <a:endParaRPr lang="en-US">
            <a:latin typeface="Constantia"/>
            <a:cs typeface="Constantia"/>
          </a:endParaRPr>
        </a:p>
      </dgm:t>
    </dgm:pt>
    <dgm:pt modelId="{2609DBFA-3888-8B46-9108-419D05AFD094}">
      <dgm:prSet phldrT="[Text]"/>
      <dgm:spPr/>
      <dgm:t>
        <a:bodyPr/>
        <a:lstStyle/>
        <a:p>
          <a:r>
            <a:rPr lang="en-US" dirty="0" smtClean="0">
              <a:solidFill>
                <a:srgbClr val="002060"/>
              </a:solidFill>
              <a:effectLst>
                <a:outerShdw blurRad="50800" dist="38100" dir="2700000" algn="tl" rotWithShape="0">
                  <a:srgbClr val="000000">
                    <a:alpha val="43000"/>
                  </a:srgbClr>
                </a:outerShdw>
              </a:effectLst>
              <a:latin typeface="+mj-lt"/>
              <a:cs typeface="Urdu Typesetting" panose="03020402040406030203" pitchFamily="66" charset="-78"/>
            </a:rPr>
            <a:t>Some dual disorder programs</a:t>
          </a:r>
          <a:endParaRPr lang="en-US" dirty="0">
            <a:solidFill>
              <a:srgbClr val="002060"/>
            </a:solidFill>
            <a:effectLst>
              <a:outerShdw blurRad="50800" dist="38100" dir="2700000" algn="tl" rotWithShape="0">
                <a:srgbClr val="000000">
                  <a:alpha val="43000"/>
                </a:srgbClr>
              </a:outerShdw>
            </a:effectLst>
            <a:latin typeface="+mj-lt"/>
            <a:cs typeface="Urdu Typesetting" panose="03020402040406030203" pitchFamily="66" charset="-78"/>
          </a:endParaRPr>
        </a:p>
      </dgm:t>
    </dgm:pt>
    <dgm:pt modelId="{A2F1F478-F48F-854F-8A21-FE1ACCC61A8A}" type="parTrans" cxnId="{28BD73FF-54E9-4440-A999-844A0E06CF48}">
      <dgm:prSet/>
      <dgm:spPr/>
      <dgm:t>
        <a:bodyPr/>
        <a:lstStyle/>
        <a:p>
          <a:endParaRPr lang="en-US">
            <a:latin typeface="Constantia"/>
            <a:cs typeface="Constantia"/>
          </a:endParaRPr>
        </a:p>
      </dgm:t>
    </dgm:pt>
    <dgm:pt modelId="{C5C280A6-1144-B04A-BC2F-C3B7806C5C7C}" type="sibTrans" cxnId="{28BD73FF-54E9-4440-A999-844A0E06CF48}">
      <dgm:prSet/>
      <dgm:spPr/>
      <dgm:t>
        <a:bodyPr/>
        <a:lstStyle/>
        <a:p>
          <a:endParaRPr lang="en-US">
            <a:latin typeface="Constantia"/>
            <a:cs typeface="Constantia"/>
          </a:endParaRPr>
        </a:p>
      </dgm:t>
    </dgm:pt>
    <dgm:pt modelId="{A12C7CC7-7854-C748-90BC-239C27829731}">
      <dgm:prSet phldrT="[Text]"/>
      <dgm:spPr/>
      <dgm:t>
        <a:bodyPr/>
        <a:lstStyle/>
        <a:p>
          <a:endParaRPr lang="en-US" sz="2300" dirty="0">
            <a:latin typeface="Constantia"/>
            <a:cs typeface="Constantia"/>
          </a:endParaRPr>
        </a:p>
      </dgm:t>
    </dgm:pt>
    <dgm:pt modelId="{F6352AEA-AB13-4A4E-B677-2A1E83A61BDC}" type="parTrans" cxnId="{96D3AC38-9EED-9E42-8824-70AECE48B680}">
      <dgm:prSet/>
      <dgm:spPr/>
      <dgm:t>
        <a:bodyPr/>
        <a:lstStyle/>
        <a:p>
          <a:endParaRPr lang="en-US">
            <a:latin typeface="Constantia"/>
            <a:cs typeface="Constantia"/>
          </a:endParaRPr>
        </a:p>
      </dgm:t>
    </dgm:pt>
    <dgm:pt modelId="{F0864F3B-EBFF-1A41-A46D-6AD572116DD4}" type="sibTrans" cxnId="{96D3AC38-9EED-9E42-8824-70AECE48B680}">
      <dgm:prSet/>
      <dgm:spPr/>
      <dgm:t>
        <a:bodyPr/>
        <a:lstStyle/>
        <a:p>
          <a:endParaRPr lang="en-US">
            <a:latin typeface="Constantia"/>
            <a:cs typeface="Constantia"/>
          </a:endParaRPr>
        </a:p>
      </dgm:t>
    </dgm:pt>
    <dgm:pt modelId="{51E001B2-4474-1E40-9CF3-30AD3827CB60}">
      <dgm:prSet phldrT="[Text]"/>
      <dgm:spPr/>
      <dgm:t>
        <a:bodyPr/>
        <a:lstStyle/>
        <a:p>
          <a:r>
            <a:rPr lang="en-US" dirty="0" smtClean="0">
              <a:solidFill>
                <a:srgbClr val="002060"/>
              </a:solidFill>
              <a:effectLst>
                <a:outerShdw blurRad="50800" dist="38100" dir="2700000" algn="tl" rotWithShape="0">
                  <a:srgbClr val="000000">
                    <a:alpha val="43000"/>
                  </a:srgbClr>
                </a:outerShdw>
              </a:effectLst>
              <a:latin typeface="+mj-lt"/>
              <a:cs typeface="Urdu Typesetting" panose="03020402040406030203" pitchFamily="66" charset="-78"/>
            </a:rPr>
            <a:t>Some harm reduction/needle exchange programs</a:t>
          </a:r>
          <a:endParaRPr lang="en-US" dirty="0">
            <a:solidFill>
              <a:srgbClr val="002060"/>
            </a:solidFill>
            <a:effectLst>
              <a:outerShdw blurRad="50800" dist="38100" dir="2700000" algn="tl" rotWithShape="0">
                <a:srgbClr val="000000">
                  <a:alpha val="43000"/>
                </a:srgbClr>
              </a:outerShdw>
            </a:effectLst>
            <a:latin typeface="+mj-lt"/>
            <a:cs typeface="Urdu Typesetting" panose="03020402040406030203" pitchFamily="66" charset="-78"/>
          </a:endParaRPr>
        </a:p>
      </dgm:t>
    </dgm:pt>
    <dgm:pt modelId="{E6BB9D29-5711-774B-843C-3B161378480A}" type="parTrans" cxnId="{91C94C41-7204-2B48-BC41-283040443D08}">
      <dgm:prSet/>
      <dgm:spPr/>
      <dgm:t>
        <a:bodyPr/>
        <a:lstStyle/>
        <a:p>
          <a:endParaRPr lang="en-US"/>
        </a:p>
      </dgm:t>
    </dgm:pt>
    <dgm:pt modelId="{8F665447-3012-5844-8673-86B78D2E5571}" type="sibTrans" cxnId="{91C94C41-7204-2B48-BC41-283040443D08}">
      <dgm:prSet/>
      <dgm:spPr/>
      <dgm:t>
        <a:bodyPr/>
        <a:lstStyle/>
        <a:p>
          <a:endParaRPr lang="en-US"/>
        </a:p>
      </dgm:t>
    </dgm:pt>
    <dgm:pt modelId="{47221DD6-E56D-CD41-A5BF-233054932784}">
      <dgm:prSet phldrT="[Text]"/>
      <dgm:spPr/>
      <dgm:t>
        <a:bodyPr/>
        <a:lstStyle/>
        <a:p>
          <a:r>
            <a:rPr lang="en-US" dirty="0" smtClean="0">
              <a:solidFill>
                <a:srgbClr val="002060"/>
              </a:solidFill>
              <a:effectLst>
                <a:outerShdw blurRad="50800" dist="38100" dir="2700000" algn="tl" rotWithShape="0">
                  <a:srgbClr val="000000">
                    <a:alpha val="43000"/>
                  </a:srgbClr>
                </a:outerShdw>
              </a:effectLst>
              <a:latin typeface="+mj-lt"/>
              <a:cs typeface="Urdu Typesetting" panose="03020402040406030203" pitchFamily="66" charset="-78"/>
            </a:rPr>
            <a:t>Some housing programs</a:t>
          </a:r>
          <a:endParaRPr lang="en-US" dirty="0">
            <a:solidFill>
              <a:srgbClr val="002060"/>
            </a:solidFill>
            <a:effectLst>
              <a:outerShdw blurRad="50800" dist="38100" dir="2700000" algn="tl" rotWithShape="0">
                <a:srgbClr val="000000">
                  <a:alpha val="43000"/>
                </a:srgbClr>
              </a:outerShdw>
            </a:effectLst>
            <a:latin typeface="+mj-lt"/>
            <a:cs typeface="Urdu Typesetting" panose="03020402040406030203" pitchFamily="66" charset="-78"/>
          </a:endParaRPr>
        </a:p>
      </dgm:t>
    </dgm:pt>
    <dgm:pt modelId="{A02DAF5C-8F59-EC49-B04C-51394F045647}" type="parTrans" cxnId="{D61A5EC8-2CEB-264C-88A3-FC0CAC2A21AB}">
      <dgm:prSet/>
      <dgm:spPr/>
      <dgm:t>
        <a:bodyPr/>
        <a:lstStyle/>
        <a:p>
          <a:endParaRPr lang="en-US"/>
        </a:p>
      </dgm:t>
    </dgm:pt>
    <dgm:pt modelId="{8C8CDB78-625B-AA4C-AEF1-60D94CCDDFA7}" type="sibTrans" cxnId="{D61A5EC8-2CEB-264C-88A3-FC0CAC2A21AB}">
      <dgm:prSet/>
      <dgm:spPr/>
      <dgm:t>
        <a:bodyPr/>
        <a:lstStyle/>
        <a:p>
          <a:endParaRPr lang="en-US"/>
        </a:p>
      </dgm:t>
    </dgm:pt>
    <dgm:pt modelId="{F9FD2F41-77E4-F949-893C-BACF3CFCF54F}" type="pres">
      <dgm:prSet presAssocID="{6BD7D7B5-7FFE-9346-8D1B-063C1468DBD0}" presName="linear" presStyleCnt="0">
        <dgm:presLayoutVars>
          <dgm:animLvl val="lvl"/>
          <dgm:resizeHandles val="exact"/>
        </dgm:presLayoutVars>
      </dgm:prSet>
      <dgm:spPr/>
      <dgm:t>
        <a:bodyPr/>
        <a:lstStyle/>
        <a:p>
          <a:endParaRPr lang="en-US"/>
        </a:p>
      </dgm:t>
    </dgm:pt>
    <dgm:pt modelId="{92A7D1F8-C9D4-D34A-9A64-AE51BA70C0BC}" type="pres">
      <dgm:prSet presAssocID="{0FF2B9C5-72A7-DF46-8F86-9F839CEC8420}" presName="parentText" presStyleLbl="node1" presStyleIdx="0" presStyleCnt="2" custScaleX="100000" custScaleY="79522" custLinFactNeighborX="-18445" custLinFactNeighborY="-3760">
        <dgm:presLayoutVars>
          <dgm:chMax val="0"/>
          <dgm:bulletEnabled val="1"/>
        </dgm:presLayoutVars>
      </dgm:prSet>
      <dgm:spPr/>
      <dgm:t>
        <a:bodyPr/>
        <a:lstStyle/>
        <a:p>
          <a:endParaRPr lang="en-US"/>
        </a:p>
      </dgm:t>
    </dgm:pt>
    <dgm:pt modelId="{CFC26B3A-D20C-8049-BE40-5EE54A93A4E6}" type="pres">
      <dgm:prSet presAssocID="{0FF2B9C5-72A7-DF46-8F86-9F839CEC8420}" presName="childText" presStyleLbl="revTx" presStyleIdx="0" presStyleCnt="2">
        <dgm:presLayoutVars>
          <dgm:bulletEnabled val="1"/>
        </dgm:presLayoutVars>
      </dgm:prSet>
      <dgm:spPr/>
      <dgm:t>
        <a:bodyPr/>
        <a:lstStyle/>
        <a:p>
          <a:endParaRPr lang="en-US"/>
        </a:p>
      </dgm:t>
    </dgm:pt>
    <dgm:pt modelId="{EDEA0FDC-1EA4-564C-8331-6925CB932616}" type="pres">
      <dgm:prSet presAssocID="{7DF88B3E-ABB1-E84B-9919-6205F0257B90}" presName="parentText" presStyleLbl="node1" presStyleIdx="1" presStyleCnt="2" custScaleX="100000" custScaleY="71360" custLinFactNeighborX="-27704" custLinFactNeighborY="-9609">
        <dgm:presLayoutVars>
          <dgm:chMax val="0"/>
          <dgm:bulletEnabled val="1"/>
        </dgm:presLayoutVars>
      </dgm:prSet>
      <dgm:spPr/>
      <dgm:t>
        <a:bodyPr/>
        <a:lstStyle/>
        <a:p>
          <a:endParaRPr lang="en-US"/>
        </a:p>
      </dgm:t>
    </dgm:pt>
    <dgm:pt modelId="{E6791D03-2779-AD4E-B7B0-8AECF0D2025D}" type="pres">
      <dgm:prSet presAssocID="{7DF88B3E-ABB1-E84B-9919-6205F0257B90}" presName="childText" presStyleLbl="revTx" presStyleIdx="1" presStyleCnt="2">
        <dgm:presLayoutVars>
          <dgm:bulletEnabled val="1"/>
        </dgm:presLayoutVars>
      </dgm:prSet>
      <dgm:spPr/>
      <dgm:t>
        <a:bodyPr/>
        <a:lstStyle/>
        <a:p>
          <a:endParaRPr lang="en-US"/>
        </a:p>
      </dgm:t>
    </dgm:pt>
  </dgm:ptLst>
  <dgm:cxnLst>
    <dgm:cxn modelId="{96D3AC38-9EED-9E42-8824-70AECE48B680}" srcId="{0FF2B9C5-72A7-DF46-8F86-9F839CEC8420}" destId="{A12C7CC7-7854-C748-90BC-239C27829731}" srcOrd="1" destOrd="0" parTransId="{F6352AEA-AB13-4A4E-B677-2A1E83A61BDC}" sibTransId="{F0864F3B-EBFF-1A41-A46D-6AD572116DD4}"/>
    <dgm:cxn modelId="{6D177B2A-FB36-4EE9-8CC2-CC55FDD208A9}" type="presOf" srcId="{2609DBFA-3888-8B46-9108-419D05AFD094}" destId="{E6791D03-2779-AD4E-B7B0-8AECF0D2025D}" srcOrd="0" destOrd="3" presId="urn:microsoft.com/office/officeart/2005/8/layout/vList2"/>
    <dgm:cxn modelId="{F7B450DC-6C03-E94F-A8A8-C98FD218A55C}" srcId="{6BD7D7B5-7FFE-9346-8D1B-063C1468DBD0}" destId="{0FF2B9C5-72A7-DF46-8F86-9F839CEC8420}" srcOrd="0" destOrd="0" parTransId="{98E48C50-A722-504A-939B-3DFFB7252046}" sibTransId="{FA5DF89D-589E-A748-8E11-3642EAE629F6}"/>
    <dgm:cxn modelId="{3495C1AE-85C1-4520-B783-81FE141DE52D}" type="presOf" srcId="{4F797742-6637-6942-94FC-B0B7DA02F8B2}" destId="{CFC26B3A-D20C-8049-BE40-5EE54A93A4E6}" srcOrd="0" destOrd="0" presId="urn:microsoft.com/office/officeart/2005/8/layout/vList2"/>
    <dgm:cxn modelId="{316E0BC8-390B-4321-A018-1F2EF8BDB3C3}" type="presOf" srcId="{51E001B2-4474-1E40-9CF3-30AD3827CB60}" destId="{E6791D03-2779-AD4E-B7B0-8AECF0D2025D}" srcOrd="0" destOrd="1" presId="urn:microsoft.com/office/officeart/2005/8/layout/vList2"/>
    <dgm:cxn modelId="{D1BD933E-942A-4709-8532-F32B030A1961}" type="presOf" srcId="{0FF2B9C5-72A7-DF46-8F86-9F839CEC8420}" destId="{92A7D1F8-C9D4-D34A-9A64-AE51BA70C0BC}" srcOrd="0" destOrd="0" presId="urn:microsoft.com/office/officeart/2005/8/layout/vList2"/>
    <dgm:cxn modelId="{581483FF-7FF6-4236-BC0F-6EAD8711A85B}" type="presOf" srcId="{A12C7CC7-7854-C748-90BC-239C27829731}" destId="{CFC26B3A-D20C-8049-BE40-5EE54A93A4E6}" srcOrd="0" destOrd="1" presId="urn:microsoft.com/office/officeart/2005/8/layout/vList2"/>
    <dgm:cxn modelId="{A59C6232-66E6-C142-A450-F029F752AAFE}" srcId="{0FF2B9C5-72A7-DF46-8F86-9F839CEC8420}" destId="{4F797742-6637-6942-94FC-B0B7DA02F8B2}" srcOrd="0" destOrd="0" parTransId="{5685ACB1-E9A9-7447-8AFC-D5546A3862FC}" sibTransId="{AC742661-4512-FB4E-AB63-4DBF3FA4DB05}"/>
    <dgm:cxn modelId="{6BEEF671-CE3B-3A44-8E5B-6696F00A7DFB}" srcId="{7DF88B3E-ABB1-E84B-9919-6205F0257B90}" destId="{73E70770-3C25-BD43-B442-71DEFC6402C7}" srcOrd="0" destOrd="0" parTransId="{0A543901-DC98-9C4D-9DFF-DCAAF1D4755F}" sibTransId="{92140FC5-ADCA-5742-9D08-897E5C039939}"/>
    <dgm:cxn modelId="{C381C6D8-4A4C-463E-B7A0-0EF3A5BF778F}" type="presOf" srcId="{47221DD6-E56D-CD41-A5BF-233054932784}" destId="{E6791D03-2779-AD4E-B7B0-8AECF0D2025D}" srcOrd="0" destOrd="2" presId="urn:microsoft.com/office/officeart/2005/8/layout/vList2"/>
    <dgm:cxn modelId="{00C8E779-839E-4BC9-9F97-EA7B47AE9594}" type="presOf" srcId="{7DF88B3E-ABB1-E84B-9919-6205F0257B90}" destId="{EDEA0FDC-1EA4-564C-8331-6925CB932616}" srcOrd="0" destOrd="0" presId="urn:microsoft.com/office/officeart/2005/8/layout/vList2"/>
    <dgm:cxn modelId="{91C94C41-7204-2B48-BC41-283040443D08}" srcId="{7DF88B3E-ABB1-E84B-9919-6205F0257B90}" destId="{51E001B2-4474-1E40-9CF3-30AD3827CB60}" srcOrd="1" destOrd="0" parTransId="{E6BB9D29-5711-774B-843C-3B161378480A}" sibTransId="{8F665447-3012-5844-8673-86B78D2E5571}"/>
    <dgm:cxn modelId="{28BD73FF-54E9-4440-A999-844A0E06CF48}" srcId="{7DF88B3E-ABB1-E84B-9919-6205F0257B90}" destId="{2609DBFA-3888-8B46-9108-419D05AFD094}" srcOrd="3" destOrd="0" parTransId="{A2F1F478-F48F-854F-8A21-FE1ACCC61A8A}" sibTransId="{C5C280A6-1144-B04A-BC2F-C3B7806C5C7C}"/>
    <dgm:cxn modelId="{3AB73601-5894-4AB1-9E71-23476D2EDE22}" type="presOf" srcId="{73E70770-3C25-BD43-B442-71DEFC6402C7}" destId="{E6791D03-2779-AD4E-B7B0-8AECF0D2025D}" srcOrd="0" destOrd="0" presId="urn:microsoft.com/office/officeart/2005/8/layout/vList2"/>
    <dgm:cxn modelId="{64983620-FD37-4A9D-B839-4141F2307519}" type="presOf" srcId="{6BD7D7B5-7FFE-9346-8D1B-063C1468DBD0}" destId="{F9FD2F41-77E4-F949-893C-BACF3CFCF54F}" srcOrd="0" destOrd="0" presId="urn:microsoft.com/office/officeart/2005/8/layout/vList2"/>
    <dgm:cxn modelId="{D61A5EC8-2CEB-264C-88A3-FC0CAC2A21AB}" srcId="{7DF88B3E-ABB1-E84B-9919-6205F0257B90}" destId="{47221DD6-E56D-CD41-A5BF-233054932784}" srcOrd="2" destOrd="0" parTransId="{A02DAF5C-8F59-EC49-B04C-51394F045647}" sibTransId="{8C8CDB78-625B-AA4C-AEF1-60D94CCDDFA7}"/>
    <dgm:cxn modelId="{321E540E-3002-AF45-806E-1EC16BF0E8DC}" srcId="{6BD7D7B5-7FFE-9346-8D1B-063C1468DBD0}" destId="{7DF88B3E-ABB1-E84B-9919-6205F0257B90}" srcOrd="1" destOrd="0" parTransId="{652820A3-A3D7-234B-AFA4-627DFCDD343B}" sibTransId="{300B917B-14B7-124C-BA14-7FA3FA344B37}"/>
    <dgm:cxn modelId="{21007AE0-FC18-49F9-B731-925BF738D91C}" type="presParOf" srcId="{F9FD2F41-77E4-F949-893C-BACF3CFCF54F}" destId="{92A7D1F8-C9D4-D34A-9A64-AE51BA70C0BC}" srcOrd="0" destOrd="0" presId="urn:microsoft.com/office/officeart/2005/8/layout/vList2"/>
    <dgm:cxn modelId="{56B31538-8242-4AB5-973F-79790515599D}" type="presParOf" srcId="{F9FD2F41-77E4-F949-893C-BACF3CFCF54F}" destId="{CFC26B3A-D20C-8049-BE40-5EE54A93A4E6}" srcOrd="1" destOrd="0" presId="urn:microsoft.com/office/officeart/2005/8/layout/vList2"/>
    <dgm:cxn modelId="{33BF5F7B-C6CC-46D8-ABE4-E2F0AE9A5C41}" type="presParOf" srcId="{F9FD2F41-77E4-F949-893C-BACF3CFCF54F}" destId="{EDEA0FDC-1EA4-564C-8331-6925CB932616}" srcOrd="2" destOrd="0" presId="urn:microsoft.com/office/officeart/2005/8/layout/vList2"/>
    <dgm:cxn modelId="{DDEAF5ED-249F-4F8B-9777-14CD812E09C4}" type="presParOf" srcId="{F9FD2F41-77E4-F949-893C-BACF3CFCF54F}" destId="{E6791D03-2779-AD4E-B7B0-8AECF0D2025D}"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3550"/>
          </a:xfrm>
          <a:prstGeom prst="rect">
            <a:avLst/>
          </a:prstGeom>
        </p:spPr>
        <p:txBody>
          <a:bodyPr vert="horz" lIns="92931" tIns="46466" rIns="92931" bIns="46466" rtlCol="0"/>
          <a:lstStyle>
            <a:lvl1pPr algn="l">
              <a:defRPr sz="1200"/>
            </a:lvl1pPr>
          </a:lstStyle>
          <a:p>
            <a:endParaRPr lang="en-US"/>
          </a:p>
        </p:txBody>
      </p:sp>
      <p:sp>
        <p:nvSpPr>
          <p:cNvPr id="3" name="Date Placeholder 2"/>
          <p:cNvSpPr>
            <a:spLocks noGrp="1"/>
          </p:cNvSpPr>
          <p:nvPr>
            <p:ph type="dt" sz="quarter" idx="1"/>
          </p:nvPr>
        </p:nvSpPr>
        <p:spPr>
          <a:xfrm>
            <a:off x="3956551" y="0"/>
            <a:ext cx="3026833" cy="463550"/>
          </a:xfrm>
          <a:prstGeom prst="rect">
            <a:avLst/>
          </a:prstGeom>
        </p:spPr>
        <p:txBody>
          <a:bodyPr vert="horz" lIns="92931" tIns="46466" rIns="92931" bIns="46466" rtlCol="0"/>
          <a:lstStyle>
            <a:lvl1pPr algn="r">
              <a:defRPr sz="1200"/>
            </a:lvl1pPr>
          </a:lstStyle>
          <a:p>
            <a:fld id="{119D1DF0-8351-4E85-80D2-1C8BBEE408F9}" type="datetimeFigureOut">
              <a:rPr lang="en-US" smtClean="0"/>
              <a:pPr/>
              <a:t>10/21/2015</a:t>
            </a:fld>
            <a:endParaRPr lang="en-US"/>
          </a:p>
        </p:txBody>
      </p:sp>
      <p:sp>
        <p:nvSpPr>
          <p:cNvPr id="4" name="Footer Placeholder 3"/>
          <p:cNvSpPr>
            <a:spLocks noGrp="1"/>
          </p:cNvSpPr>
          <p:nvPr>
            <p:ph type="ftr" sz="quarter" idx="2"/>
          </p:nvPr>
        </p:nvSpPr>
        <p:spPr>
          <a:xfrm>
            <a:off x="1" y="8805842"/>
            <a:ext cx="3026833" cy="463550"/>
          </a:xfrm>
          <a:prstGeom prst="rect">
            <a:avLst/>
          </a:prstGeom>
        </p:spPr>
        <p:txBody>
          <a:bodyPr vert="horz" lIns="92931" tIns="46466" rIns="92931" bIns="46466" rtlCol="0" anchor="b"/>
          <a:lstStyle>
            <a:lvl1pPr algn="l">
              <a:defRPr sz="1200"/>
            </a:lvl1pPr>
          </a:lstStyle>
          <a:p>
            <a:endParaRPr lang="en-US"/>
          </a:p>
        </p:txBody>
      </p:sp>
      <p:sp>
        <p:nvSpPr>
          <p:cNvPr id="5" name="Slide Number Placeholder 4"/>
          <p:cNvSpPr>
            <a:spLocks noGrp="1"/>
          </p:cNvSpPr>
          <p:nvPr>
            <p:ph type="sldNum" sz="quarter" idx="3"/>
          </p:nvPr>
        </p:nvSpPr>
        <p:spPr>
          <a:xfrm>
            <a:off x="3956551" y="8805842"/>
            <a:ext cx="3026833" cy="463550"/>
          </a:xfrm>
          <a:prstGeom prst="rect">
            <a:avLst/>
          </a:prstGeom>
        </p:spPr>
        <p:txBody>
          <a:bodyPr vert="horz" lIns="92931" tIns="46466" rIns="92931" bIns="46466" rtlCol="0" anchor="b"/>
          <a:lstStyle>
            <a:lvl1pPr algn="r">
              <a:defRPr sz="1200"/>
            </a:lvl1pPr>
          </a:lstStyle>
          <a:p>
            <a:fld id="{93ECA2AF-3AC8-44F8-AB7E-CEEB0CABB115}" type="slidenum">
              <a:rPr lang="en-US" smtClean="0"/>
              <a:pPr/>
              <a:t>‹#›</a:t>
            </a:fld>
            <a:endParaRPr lang="en-US"/>
          </a:p>
        </p:txBody>
      </p:sp>
    </p:spTree>
    <p:extLst>
      <p:ext uri="{BB962C8B-B14F-4D97-AF65-F5344CB8AC3E}">
        <p14:creationId xmlns:p14="http://schemas.microsoft.com/office/powerpoint/2010/main" val="2061488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3550"/>
          </a:xfrm>
          <a:prstGeom prst="rect">
            <a:avLst/>
          </a:prstGeom>
        </p:spPr>
        <p:txBody>
          <a:bodyPr vert="horz" lIns="92931" tIns="46466" rIns="92931" bIns="4646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551" y="0"/>
            <a:ext cx="3026833" cy="463550"/>
          </a:xfrm>
          <a:prstGeom prst="rect">
            <a:avLst/>
          </a:prstGeom>
        </p:spPr>
        <p:txBody>
          <a:bodyPr vert="horz" lIns="92931" tIns="46466" rIns="92931" bIns="46466" rtlCol="0"/>
          <a:lstStyle>
            <a:lvl1pPr algn="r" fontAlgn="auto">
              <a:spcBef>
                <a:spcPts val="0"/>
              </a:spcBef>
              <a:spcAft>
                <a:spcPts val="0"/>
              </a:spcAft>
              <a:defRPr sz="1200" smtClean="0">
                <a:latin typeface="+mn-lt"/>
                <a:cs typeface="+mn-cs"/>
              </a:defRPr>
            </a:lvl1pPr>
          </a:lstStyle>
          <a:p>
            <a:pPr>
              <a:defRPr/>
            </a:pPr>
            <a:fld id="{211F544C-08C9-4AF9-BAED-B57AF77FA5BF}" type="datetimeFigureOut">
              <a:rPr lang="en-US"/>
              <a:pPr>
                <a:defRPr/>
              </a:pPr>
              <a:t>10/21/2015</a:t>
            </a:fld>
            <a:endParaRPr lang="en-US"/>
          </a:p>
        </p:txBody>
      </p:sp>
      <p:sp>
        <p:nvSpPr>
          <p:cNvPr id="4" name="Slide Image Placeholder 3"/>
          <p:cNvSpPr>
            <a:spLocks noGrp="1" noRot="1" noChangeAspect="1"/>
          </p:cNvSpPr>
          <p:nvPr>
            <p:ph type="sldImg" idx="2"/>
          </p:nvPr>
        </p:nvSpPr>
        <p:spPr>
          <a:xfrm>
            <a:off x="1173163" y="693738"/>
            <a:ext cx="4638675" cy="3478212"/>
          </a:xfrm>
          <a:prstGeom prst="rect">
            <a:avLst/>
          </a:prstGeom>
          <a:noFill/>
          <a:ln w="12700">
            <a:solidFill>
              <a:prstClr val="black"/>
            </a:solidFill>
          </a:ln>
        </p:spPr>
        <p:txBody>
          <a:bodyPr vert="horz" lIns="92931" tIns="46466" rIns="92931" bIns="46466" rtlCol="0" anchor="ctr"/>
          <a:lstStyle/>
          <a:p>
            <a:pPr lvl="0"/>
            <a:endParaRPr lang="en-US" noProof="0"/>
          </a:p>
        </p:txBody>
      </p:sp>
      <p:sp>
        <p:nvSpPr>
          <p:cNvPr id="5" name="Notes Placeholder 4"/>
          <p:cNvSpPr>
            <a:spLocks noGrp="1"/>
          </p:cNvSpPr>
          <p:nvPr>
            <p:ph type="body" sz="quarter" idx="3"/>
          </p:nvPr>
        </p:nvSpPr>
        <p:spPr>
          <a:xfrm>
            <a:off x="698501" y="4403726"/>
            <a:ext cx="5588000" cy="4171950"/>
          </a:xfrm>
          <a:prstGeom prst="rect">
            <a:avLst/>
          </a:prstGeom>
        </p:spPr>
        <p:txBody>
          <a:bodyPr vert="horz" lIns="92931" tIns="46466" rIns="92931" bIns="4646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05842"/>
            <a:ext cx="3026833" cy="463550"/>
          </a:xfrm>
          <a:prstGeom prst="rect">
            <a:avLst/>
          </a:prstGeom>
        </p:spPr>
        <p:txBody>
          <a:bodyPr vert="horz" lIns="92931" tIns="46466" rIns="92931" bIns="46466"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551" y="8805842"/>
            <a:ext cx="3026833" cy="463550"/>
          </a:xfrm>
          <a:prstGeom prst="rect">
            <a:avLst/>
          </a:prstGeom>
        </p:spPr>
        <p:txBody>
          <a:bodyPr vert="horz" lIns="92931" tIns="46466" rIns="92931" bIns="46466" rtlCol="0" anchor="b"/>
          <a:lstStyle>
            <a:lvl1pPr algn="r" fontAlgn="auto">
              <a:spcBef>
                <a:spcPts val="0"/>
              </a:spcBef>
              <a:spcAft>
                <a:spcPts val="0"/>
              </a:spcAft>
              <a:defRPr sz="1200" smtClean="0">
                <a:latin typeface="+mn-lt"/>
                <a:cs typeface="+mn-cs"/>
              </a:defRPr>
            </a:lvl1pPr>
          </a:lstStyle>
          <a:p>
            <a:pPr>
              <a:defRPr/>
            </a:pPr>
            <a:fld id="{5A2D2BFB-3FF1-4888-AEFF-06B7C8287444}" type="slidenum">
              <a:rPr lang="en-US"/>
              <a:pPr>
                <a:defRPr/>
              </a:pPr>
              <a:t>‹#›</a:t>
            </a:fld>
            <a:endParaRPr lang="en-US"/>
          </a:p>
        </p:txBody>
      </p:sp>
    </p:spTree>
    <p:extLst>
      <p:ext uri="{BB962C8B-B14F-4D97-AF65-F5344CB8AC3E}">
        <p14:creationId xmlns:p14="http://schemas.microsoft.com/office/powerpoint/2010/main" val="21069479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4F14A1-FC17-494A-9461-63F2E4339333}"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4233812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xfrm>
            <a:off x="6233144" y="8903707"/>
            <a:ext cx="554596" cy="185230"/>
          </a:xfrm>
          <a:noFill/>
        </p:spPr>
        <p:txBody>
          <a:bodyPr/>
          <a:lstStyle/>
          <a:p>
            <a:fld id="{26715B03-9212-4CA9-B27F-B8901D86859C}" type="slidenum">
              <a:rPr lang="en-US" smtClean="0">
                <a:cs typeface="Arial" charset="0"/>
              </a:rPr>
              <a:pPr/>
              <a:t>10</a:t>
            </a:fld>
            <a:endParaRPr lang="en-US" dirty="0" smtClean="0">
              <a:cs typeface="Arial" charset="0"/>
            </a:endParaRPr>
          </a:p>
        </p:txBody>
      </p:sp>
      <p:sp>
        <p:nvSpPr>
          <p:cNvPr id="31745" name="Rectangle 7"/>
          <p:cNvSpPr txBox="1">
            <a:spLocks noGrp="1" noChangeArrowheads="1"/>
          </p:cNvSpPr>
          <p:nvPr/>
        </p:nvSpPr>
        <p:spPr bwMode="auto">
          <a:xfrm>
            <a:off x="3956551" y="8805551"/>
            <a:ext cx="3026833" cy="463867"/>
          </a:xfrm>
          <a:prstGeom prst="rect">
            <a:avLst/>
          </a:prstGeom>
          <a:noFill/>
          <a:ln>
            <a:miter lim="800000"/>
            <a:headEnd/>
            <a:tailEnd/>
          </a:ln>
        </p:spPr>
        <p:txBody>
          <a:bodyPr lIns="91826" tIns="45913" rIns="91826" bIns="45913" anchor="b"/>
          <a:lstStyle/>
          <a:p>
            <a:pPr algn="r">
              <a:defRPr/>
            </a:pPr>
            <a:fld id="{7D2285BD-1F70-4CDE-B252-053A68149A48}" type="slidenum">
              <a:rPr lang="en-US" sz="1200"/>
              <a:pPr algn="r">
                <a:defRPr/>
              </a:pPr>
              <a:t>10</a:t>
            </a:fld>
            <a:endParaRPr lang="en-US" sz="1200" dirty="0"/>
          </a:p>
        </p:txBody>
      </p:sp>
      <p:sp>
        <p:nvSpPr>
          <p:cNvPr id="17412" name="Rectangle 2"/>
          <p:cNvSpPr>
            <a:spLocks noGrp="1" noRot="1" noChangeAspect="1" noChangeArrowheads="1" noTextEdit="1"/>
          </p:cNvSpPr>
          <p:nvPr>
            <p:ph type="sldImg"/>
          </p:nvPr>
        </p:nvSpPr>
        <p:spPr>
          <a:xfrm>
            <a:off x="1174750" y="695325"/>
            <a:ext cx="4635500" cy="3476625"/>
          </a:xfrm>
          <a:ln>
            <a:solidFill>
              <a:srgbClr val="000000"/>
            </a:solidFill>
          </a:ln>
        </p:spPr>
      </p:sp>
      <p:sp>
        <p:nvSpPr>
          <p:cNvPr id="17413" name="Rectangle 3"/>
          <p:cNvSpPr>
            <a:spLocks noGrp="1" noChangeArrowheads="1"/>
          </p:cNvSpPr>
          <p:nvPr>
            <p:ph type="body" idx="1"/>
          </p:nvPr>
        </p:nvSpPr>
        <p:spPr>
          <a:xfrm>
            <a:off x="565914" y="4982215"/>
            <a:ext cx="5951803" cy="337213"/>
          </a:xfrm>
          <a:noFill/>
          <a:ln/>
        </p:spPr>
        <p:txBody>
          <a:bodyPr lIns="91826" tIns="45913" rIns="91826" bIns="45913"/>
          <a:lstStyle/>
          <a:p>
            <a:pPr defTabSz="918259"/>
            <a:endParaRPr lang="cs-CZ" smtClean="0"/>
          </a:p>
        </p:txBody>
      </p:sp>
    </p:spTree>
    <p:extLst>
      <p:ext uri="{BB962C8B-B14F-4D97-AF65-F5344CB8AC3E}">
        <p14:creationId xmlns:p14="http://schemas.microsoft.com/office/powerpoint/2010/main" val="3721159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5A444B-58BC-4C2B-A4D8-CC055AA74D57}" type="slidenum">
              <a:rPr lang="en-CA" smtClean="0"/>
              <a:pPr fontAlgn="base">
                <a:spcBef>
                  <a:spcPct val="0"/>
                </a:spcBef>
                <a:spcAft>
                  <a:spcPct val="0"/>
                </a:spcAft>
                <a:defRPr/>
              </a:pPr>
              <a:t>11</a:t>
            </a:fld>
            <a:endParaRPr lang="en-CA" smtClean="0"/>
          </a:p>
        </p:txBody>
      </p:sp>
      <p:sp>
        <p:nvSpPr>
          <p:cNvPr id="56323" name="Rectangle 7"/>
          <p:cNvSpPr txBox="1">
            <a:spLocks noGrp="1" noChangeArrowheads="1"/>
          </p:cNvSpPr>
          <p:nvPr/>
        </p:nvSpPr>
        <p:spPr bwMode="auto">
          <a:xfrm>
            <a:off x="3958168" y="8807450"/>
            <a:ext cx="3026833" cy="463550"/>
          </a:xfrm>
          <a:prstGeom prst="rect">
            <a:avLst/>
          </a:prstGeom>
          <a:noFill/>
          <a:ln w="9525">
            <a:noFill/>
            <a:miter lim="800000"/>
            <a:headEnd/>
            <a:tailEnd/>
          </a:ln>
        </p:spPr>
        <p:txBody>
          <a:bodyPr lIns="92936" tIns="46468" rIns="92936" bIns="46468" anchor="b"/>
          <a:lstStyle/>
          <a:p>
            <a:pPr algn="r"/>
            <a:fld id="{883009FD-A0D2-4BDA-8903-5177C9B31D23}" type="slidenum">
              <a:rPr lang="en-US" sz="1200">
                <a:latin typeface="Calibri" pitchFamily="34" charset="0"/>
              </a:rPr>
              <a:pPr algn="r"/>
              <a:t>11</a:t>
            </a:fld>
            <a:endParaRPr lang="en-US" sz="1200" dirty="0">
              <a:latin typeface="Calibri" pitchFamily="34" charset="0"/>
            </a:endParaRPr>
          </a:p>
        </p:txBody>
      </p:sp>
      <p:sp>
        <p:nvSpPr>
          <p:cNvPr id="56324" name="Rectangle 2"/>
          <p:cNvSpPr>
            <a:spLocks noGrp="1" noRot="1" noChangeAspect="1" noChangeArrowheads="1" noTextEdit="1"/>
          </p:cNvSpPr>
          <p:nvPr>
            <p:ph type="sldImg"/>
          </p:nvPr>
        </p:nvSpPr>
        <p:spPr bwMode="auto">
          <a:xfrm>
            <a:off x="1174750" y="693738"/>
            <a:ext cx="4637088" cy="3478212"/>
          </a:xfrm>
          <a:noFill/>
          <a:ln>
            <a:solidFill>
              <a:srgbClr val="000000"/>
            </a:solidFill>
            <a:miter lim="800000"/>
            <a:headEnd/>
            <a:tailEnd/>
          </a:ln>
        </p:spPr>
      </p:sp>
      <p:sp>
        <p:nvSpPr>
          <p:cNvPr id="5632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684854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2D2BFB-3FF1-4888-AEFF-06B7C8287444}" type="slidenum">
              <a:rPr lang="en-US" smtClean="0"/>
              <a:pPr>
                <a:defRPr/>
              </a:pPr>
              <a:t>12</a:t>
            </a:fld>
            <a:endParaRPr lang="en-US"/>
          </a:p>
        </p:txBody>
      </p:sp>
    </p:spTree>
    <p:extLst>
      <p:ext uri="{BB962C8B-B14F-4D97-AF65-F5344CB8AC3E}">
        <p14:creationId xmlns:p14="http://schemas.microsoft.com/office/powerpoint/2010/main" val="550685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2D2BFB-3FF1-4888-AEFF-06B7C8287444}" type="slidenum">
              <a:rPr lang="en-US" smtClean="0"/>
              <a:pPr>
                <a:defRPr/>
              </a:pPr>
              <a:t>13</a:t>
            </a:fld>
            <a:endParaRPr lang="en-US"/>
          </a:p>
        </p:txBody>
      </p:sp>
    </p:spTree>
    <p:extLst>
      <p:ext uri="{BB962C8B-B14F-4D97-AF65-F5344CB8AC3E}">
        <p14:creationId xmlns:p14="http://schemas.microsoft.com/office/powerpoint/2010/main" val="1449314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2D2BFB-3FF1-4888-AEFF-06B7C8287444}" type="slidenum">
              <a:rPr lang="en-US" smtClean="0"/>
              <a:pPr>
                <a:defRPr/>
              </a:pPr>
              <a:t>14</a:t>
            </a:fld>
            <a:endParaRPr lang="en-US"/>
          </a:p>
        </p:txBody>
      </p:sp>
    </p:spTree>
    <p:extLst>
      <p:ext uri="{BB962C8B-B14F-4D97-AF65-F5344CB8AC3E}">
        <p14:creationId xmlns:p14="http://schemas.microsoft.com/office/powerpoint/2010/main" val="3391389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956551" y="8805842"/>
            <a:ext cx="3026833" cy="463550"/>
          </a:xfrm>
          <a:prstGeom prst="rect">
            <a:avLst/>
          </a:prstGeom>
        </p:spPr>
        <p:txBody>
          <a:bodyPr/>
          <a:lstStyle/>
          <a:p>
            <a:pPr>
              <a:defRPr/>
            </a:pPr>
            <a:fld id="{5A2D2BFB-3FF1-4888-AEFF-06B7C8287444}" type="slidenum">
              <a:rPr lang="en-US" smtClean="0"/>
              <a:pPr>
                <a:defRPr/>
              </a:pPr>
              <a:t>15</a:t>
            </a:fld>
            <a:endParaRPr lang="en-US"/>
          </a:p>
        </p:txBody>
      </p:sp>
    </p:spTree>
    <p:extLst>
      <p:ext uri="{BB962C8B-B14F-4D97-AF65-F5344CB8AC3E}">
        <p14:creationId xmlns:p14="http://schemas.microsoft.com/office/powerpoint/2010/main" val="1979784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z="2800" dirty="0" smtClean="0"/>
          </a:p>
        </p:txBody>
      </p:sp>
      <p:sp>
        <p:nvSpPr>
          <p:cNvPr id="36867"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93061252-A3DF-40D8-A21B-37A603E8C5FB}" type="slidenum">
              <a:rPr lang="en-US">
                <a:solidFill>
                  <a:prstClr val="black"/>
                </a:solidFill>
              </a:rPr>
              <a:pPr fontAlgn="base">
                <a:spcBef>
                  <a:spcPct val="0"/>
                </a:spcBef>
                <a:spcAft>
                  <a:spcPct val="0"/>
                </a:spcAft>
              </a:pPr>
              <a:t>16</a:t>
            </a:fld>
            <a:endParaRPr lang="en-US">
              <a:solidFill>
                <a:prstClr val="black"/>
              </a:solidFill>
            </a:endParaRPr>
          </a:p>
        </p:txBody>
      </p:sp>
    </p:spTree>
    <p:extLst>
      <p:ext uri="{BB962C8B-B14F-4D97-AF65-F5344CB8AC3E}">
        <p14:creationId xmlns:p14="http://schemas.microsoft.com/office/powerpoint/2010/main" val="3310487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9506A86-DACD-4EAA-81DF-BE08C143A52A}" type="slidenum">
              <a:rPr lang="en-US" smtClean="0"/>
              <a:t>17</a:t>
            </a:fld>
            <a:endParaRPr lang="en-US"/>
          </a:p>
        </p:txBody>
      </p:sp>
    </p:spTree>
    <p:extLst>
      <p:ext uri="{BB962C8B-B14F-4D97-AF65-F5344CB8AC3E}">
        <p14:creationId xmlns:p14="http://schemas.microsoft.com/office/powerpoint/2010/main" val="1596768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956551" y="8805842"/>
            <a:ext cx="3026833" cy="463550"/>
          </a:xfrm>
          <a:prstGeom prst="rect">
            <a:avLst/>
          </a:prstGeom>
        </p:spPr>
        <p:txBody>
          <a:bodyPr/>
          <a:lstStyle/>
          <a:p>
            <a:pPr>
              <a:defRPr/>
            </a:pPr>
            <a:fld id="{5A2D2BFB-3FF1-4888-AEFF-06B7C8287444}" type="slidenum">
              <a:rPr lang="en-US" smtClean="0"/>
              <a:pPr>
                <a:defRPr/>
              </a:pPr>
              <a:t>18</a:t>
            </a:fld>
            <a:endParaRPr lang="en-US"/>
          </a:p>
        </p:txBody>
      </p:sp>
    </p:spTree>
    <p:extLst>
      <p:ext uri="{BB962C8B-B14F-4D97-AF65-F5344CB8AC3E}">
        <p14:creationId xmlns:p14="http://schemas.microsoft.com/office/powerpoint/2010/main" val="3853655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z="2800" dirty="0" smtClean="0"/>
          </a:p>
        </p:txBody>
      </p:sp>
      <p:sp>
        <p:nvSpPr>
          <p:cNvPr id="36867"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93061252-A3DF-40D8-A21B-37A603E8C5FB}" type="slidenum">
              <a:rPr lang="en-US">
                <a:solidFill>
                  <a:prstClr val="black"/>
                </a:solidFill>
              </a:rPr>
              <a:pPr fontAlgn="base">
                <a:spcBef>
                  <a:spcPct val="0"/>
                </a:spcBef>
                <a:spcAft>
                  <a:spcPct val="0"/>
                </a:spcAft>
              </a:pPr>
              <a:t>19</a:t>
            </a:fld>
            <a:endParaRPr lang="en-US">
              <a:solidFill>
                <a:prstClr val="black"/>
              </a:solidFill>
            </a:endParaRPr>
          </a:p>
        </p:txBody>
      </p:sp>
    </p:spTree>
    <p:extLst>
      <p:ext uri="{BB962C8B-B14F-4D97-AF65-F5344CB8AC3E}">
        <p14:creationId xmlns:p14="http://schemas.microsoft.com/office/powerpoint/2010/main" val="2066911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
        <p:nvSpPr>
          <p:cNvPr id="99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20A4A1-3B31-41AF-BD50-53E6C23FDA5F}"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281639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9506A86-DACD-4EAA-81DF-BE08C143A52A}" type="slidenum">
              <a:rPr lang="en-US" smtClean="0"/>
              <a:t>20</a:t>
            </a:fld>
            <a:endParaRPr lang="en-US"/>
          </a:p>
        </p:txBody>
      </p:sp>
    </p:spTree>
    <p:extLst>
      <p:ext uri="{BB962C8B-B14F-4D97-AF65-F5344CB8AC3E}">
        <p14:creationId xmlns:p14="http://schemas.microsoft.com/office/powerpoint/2010/main" val="1628300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9506A86-DACD-4EAA-81DF-BE08C143A52A}" type="slidenum">
              <a:rPr lang="en-US" smtClean="0"/>
              <a:t>21</a:t>
            </a:fld>
            <a:endParaRPr lang="en-US"/>
          </a:p>
        </p:txBody>
      </p:sp>
    </p:spTree>
    <p:extLst>
      <p:ext uri="{BB962C8B-B14F-4D97-AF65-F5344CB8AC3E}">
        <p14:creationId xmlns:p14="http://schemas.microsoft.com/office/powerpoint/2010/main" val="1280999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2D2BFB-3FF1-4888-AEFF-06B7C8287444}" type="slidenum">
              <a:rPr lang="en-US" smtClean="0"/>
              <a:pPr>
                <a:defRPr/>
              </a:pPr>
              <a:t>22</a:t>
            </a:fld>
            <a:endParaRPr lang="en-US"/>
          </a:p>
        </p:txBody>
      </p:sp>
    </p:spTree>
    <p:extLst>
      <p:ext uri="{BB962C8B-B14F-4D97-AF65-F5344CB8AC3E}">
        <p14:creationId xmlns:p14="http://schemas.microsoft.com/office/powerpoint/2010/main" val="580939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2D2BFB-3FF1-4888-AEFF-06B7C8287444}" type="slidenum">
              <a:rPr lang="en-US" smtClean="0"/>
              <a:pPr>
                <a:defRPr/>
              </a:pPr>
              <a:t>23</a:t>
            </a:fld>
            <a:endParaRPr lang="en-US"/>
          </a:p>
        </p:txBody>
      </p:sp>
    </p:spTree>
    <p:extLst>
      <p:ext uri="{BB962C8B-B14F-4D97-AF65-F5344CB8AC3E}">
        <p14:creationId xmlns:p14="http://schemas.microsoft.com/office/powerpoint/2010/main" val="1664906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2D2BFB-3FF1-4888-AEFF-06B7C8287444}" type="slidenum">
              <a:rPr lang="en-US" smtClean="0"/>
              <a:pPr>
                <a:defRPr/>
              </a:pPr>
              <a:t>24</a:t>
            </a:fld>
            <a:endParaRPr lang="en-US"/>
          </a:p>
        </p:txBody>
      </p:sp>
    </p:spTree>
    <p:extLst>
      <p:ext uri="{BB962C8B-B14F-4D97-AF65-F5344CB8AC3E}">
        <p14:creationId xmlns:p14="http://schemas.microsoft.com/office/powerpoint/2010/main" val="1180965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506A86-DACD-4EAA-81DF-BE08C143A52A}" type="slidenum">
              <a:rPr lang="en-US" smtClean="0"/>
              <a:t>25</a:t>
            </a:fld>
            <a:endParaRPr lang="en-US"/>
          </a:p>
        </p:txBody>
      </p:sp>
    </p:spTree>
    <p:extLst>
      <p:ext uri="{BB962C8B-B14F-4D97-AF65-F5344CB8AC3E}">
        <p14:creationId xmlns:p14="http://schemas.microsoft.com/office/powerpoint/2010/main" val="3216668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5A444B-58BC-4C2B-A4D8-CC055AA74D57}" type="slidenum">
              <a:rPr lang="en-CA" smtClean="0"/>
              <a:pPr fontAlgn="base">
                <a:spcBef>
                  <a:spcPct val="0"/>
                </a:spcBef>
                <a:spcAft>
                  <a:spcPct val="0"/>
                </a:spcAft>
                <a:defRPr/>
              </a:pPr>
              <a:t>26</a:t>
            </a:fld>
            <a:endParaRPr lang="en-CA" dirty="0" smtClean="0"/>
          </a:p>
        </p:txBody>
      </p:sp>
      <p:sp>
        <p:nvSpPr>
          <p:cNvPr id="56323" name="Rectangle 7"/>
          <p:cNvSpPr txBox="1">
            <a:spLocks noGrp="1" noChangeArrowheads="1"/>
          </p:cNvSpPr>
          <p:nvPr/>
        </p:nvSpPr>
        <p:spPr bwMode="auto">
          <a:xfrm>
            <a:off x="3958168" y="8807450"/>
            <a:ext cx="3026833" cy="463550"/>
          </a:xfrm>
          <a:prstGeom prst="rect">
            <a:avLst/>
          </a:prstGeom>
          <a:noFill/>
          <a:ln w="9525">
            <a:noFill/>
            <a:miter lim="800000"/>
            <a:headEnd/>
            <a:tailEnd/>
          </a:ln>
        </p:spPr>
        <p:txBody>
          <a:bodyPr lIns="92936" tIns="46468" rIns="92936" bIns="46468" anchor="b"/>
          <a:lstStyle/>
          <a:p>
            <a:pPr algn="r"/>
            <a:fld id="{883009FD-A0D2-4BDA-8903-5177C9B31D23}" type="slidenum">
              <a:rPr lang="en-US" sz="1200">
                <a:latin typeface="Calibri" pitchFamily="34" charset="0"/>
              </a:rPr>
              <a:pPr algn="r"/>
              <a:t>26</a:t>
            </a:fld>
            <a:endParaRPr lang="en-US" sz="1200" dirty="0">
              <a:latin typeface="Calibri" pitchFamily="34" charset="0"/>
            </a:endParaRPr>
          </a:p>
        </p:txBody>
      </p:sp>
      <p:sp>
        <p:nvSpPr>
          <p:cNvPr id="56324" name="Rectangle 2"/>
          <p:cNvSpPr>
            <a:spLocks noGrp="1" noRot="1" noChangeAspect="1" noChangeArrowheads="1" noTextEdit="1"/>
          </p:cNvSpPr>
          <p:nvPr>
            <p:ph type="sldImg"/>
          </p:nvPr>
        </p:nvSpPr>
        <p:spPr bwMode="auto">
          <a:xfrm>
            <a:off x="1174750" y="693738"/>
            <a:ext cx="4637088" cy="3478212"/>
          </a:xfrm>
          <a:noFill/>
          <a:ln>
            <a:solidFill>
              <a:srgbClr val="000000"/>
            </a:solidFill>
            <a:miter lim="800000"/>
            <a:headEnd/>
            <a:tailEnd/>
          </a:ln>
        </p:spPr>
      </p:sp>
      <p:sp>
        <p:nvSpPr>
          <p:cNvPr id="5632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3674682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xfrm>
            <a:off x="3956551" y="8805842"/>
            <a:ext cx="3026833" cy="463550"/>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7A4EA672-187C-4341-8439-87638CBCB768}" type="slidenum">
              <a:rPr lang="en-US" smtClean="0"/>
              <a:pPr fontAlgn="base">
                <a:spcBef>
                  <a:spcPct val="0"/>
                </a:spcBef>
                <a:spcAft>
                  <a:spcPct val="0"/>
                </a:spcAft>
                <a:defRPr/>
              </a:pPr>
              <a:t>27</a:t>
            </a:fld>
            <a:endParaRPr lang="en-US" smtClean="0"/>
          </a:p>
        </p:txBody>
      </p:sp>
    </p:spTree>
    <p:extLst>
      <p:ext uri="{BB962C8B-B14F-4D97-AF65-F5344CB8AC3E}">
        <p14:creationId xmlns:p14="http://schemas.microsoft.com/office/powerpoint/2010/main" val="24992776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956551" y="8805842"/>
            <a:ext cx="3026833" cy="463550"/>
          </a:xfrm>
          <a:prstGeom prst="rect">
            <a:avLst/>
          </a:prstGeom>
        </p:spPr>
        <p:txBody>
          <a:bodyPr/>
          <a:lstStyle/>
          <a:p>
            <a:fld id="{BE90C6BD-B532-4A2D-AC6A-274B3CB78309}" type="slidenum">
              <a:rPr lang="en-US" smtClean="0"/>
              <a:pPr/>
              <a:t>28</a:t>
            </a:fld>
            <a:endParaRPr lang="en-US"/>
          </a:p>
        </p:txBody>
      </p:sp>
    </p:spTree>
    <p:extLst>
      <p:ext uri="{BB962C8B-B14F-4D97-AF65-F5344CB8AC3E}">
        <p14:creationId xmlns:p14="http://schemas.microsoft.com/office/powerpoint/2010/main" val="1025293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956551" y="8805842"/>
            <a:ext cx="3026833" cy="463550"/>
          </a:xfrm>
          <a:prstGeom prst="rect">
            <a:avLst/>
          </a:prstGeom>
        </p:spPr>
        <p:txBody>
          <a:bodyPr/>
          <a:lstStyle/>
          <a:p>
            <a:pPr>
              <a:defRPr/>
            </a:pPr>
            <a:fld id="{5A2D2BFB-3FF1-4888-AEFF-06B7C8287444}" type="slidenum">
              <a:rPr lang="en-US" smtClean="0"/>
              <a:pPr>
                <a:defRPr/>
              </a:pPr>
              <a:t>29</a:t>
            </a:fld>
            <a:endParaRPr lang="en-US"/>
          </a:p>
        </p:txBody>
      </p:sp>
    </p:spTree>
    <p:extLst>
      <p:ext uri="{BB962C8B-B14F-4D97-AF65-F5344CB8AC3E}">
        <p14:creationId xmlns:p14="http://schemas.microsoft.com/office/powerpoint/2010/main" val="127852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2D2BFB-3FF1-4888-AEFF-06B7C8287444}" type="slidenum">
              <a:rPr lang="en-US" smtClean="0"/>
              <a:pPr>
                <a:defRPr/>
              </a:pPr>
              <a:t>3</a:t>
            </a:fld>
            <a:endParaRPr lang="en-US"/>
          </a:p>
        </p:txBody>
      </p:sp>
    </p:spTree>
    <p:extLst>
      <p:ext uri="{BB962C8B-B14F-4D97-AF65-F5344CB8AC3E}">
        <p14:creationId xmlns:p14="http://schemas.microsoft.com/office/powerpoint/2010/main" val="36041564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
        <p:nvSpPr>
          <p:cNvPr id="99331" name="Slide Number Placeholder 3"/>
          <p:cNvSpPr>
            <a:spLocks noGrp="1"/>
          </p:cNvSpPr>
          <p:nvPr>
            <p:ph type="sldNum" sz="quarter" idx="5"/>
          </p:nvPr>
        </p:nvSpPr>
        <p:spPr bwMode="auto">
          <a:xfrm>
            <a:off x="3956551" y="8805842"/>
            <a:ext cx="3026833" cy="46355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7920A4A1-3B31-41AF-BD50-53E6C23FDA5F}" type="slidenum">
              <a:rPr lang="en-US"/>
              <a:pPr fontAlgn="base">
                <a:spcBef>
                  <a:spcPct val="0"/>
                </a:spcBef>
                <a:spcAft>
                  <a:spcPct val="0"/>
                </a:spcAft>
              </a:pPr>
              <a:t>30</a:t>
            </a:fld>
            <a:endParaRPr lang="en-US"/>
          </a:p>
        </p:txBody>
      </p:sp>
    </p:spTree>
    <p:extLst>
      <p:ext uri="{BB962C8B-B14F-4D97-AF65-F5344CB8AC3E}">
        <p14:creationId xmlns:p14="http://schemas.microsoft.com/office/powerpoint/2010/main" val="3935425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p:sp>
      <p:sp>
        <p:nvSpPr>
          <p:cNvPr id="67587" name="Rectangle 2"/>
          <p:cNvSpPr>
            <a:spLocks noGrp="1" noChangeArrowheads="1"/>
          </p:cNvSpPr>
          <p:nvPr>
            <p:ph type="body" idx="1"/>
          </p:nvPr>
        </p:nvSpPr>
        <p:spPr>
          <a:noFill/>
        </p:spPr>
        <p:txBody>
          <a:bodyPr/>
          <a:lstStyle/>
          <a:p>
            <a:pPr eaLnBrk="1">
              <a:lnSpc>
                <a:spcPct val="100000"/>
              </a:lnSpc>
            </a:pPr>
            <a:r>
              <a:rPr lang="en-US" altLang="en-US" sz="3900">
                <a:solidFill>
                  <a:srgbClr val="E33DBF"/>
                </a:solidFill>
                <a:latin typeface="Calibri" pitchFamily="34" charset="0"/>
                <a:ea typeface="Calibri" pitchFamily="34" charset="0"/>
                <a:cs typeface="Calibri" pitchFamily="34" charset="0"/>
                <a:sym typeface="Calibri" pitchFamily="34" charset="0"/>
              </a:rPr>
              <a:t>Discuss service choices </a:t>
            </a:r>
            <a:endParaRPr lang="en-US" altLang="en-US" smtClean="0"/>
          </a:p>
        </p:txBody>
      </p:sp>
    </p:spTree>
    <p:extLst>
      <p:ext uri="{BB962C8B-B14F-4D97-AF65-F5344CB8AC3E}">
        <p14:creationId xmlns:p14="http://schemas.microsoft.com/office/powerpoint/2010/main" val="835323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xfrm>
            <a:off x="3956551" y="8805842"/>
            <a:ext cx="3026833" cy="463550"/>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A2C13271-6AD5-43EA-9FF2-A5C3C93543C6}" type="slidenum">
              <a:rPr lang="en-CA" smtClean="0"/>
              <a:pPr fontAlgn="base">
                <a:spcBef>
                  <a:spcPct val="0"/>
                </a:spcBef>
                <a:spcAft>
                  <a:spcPct val="0"/>
                </a:spcAft>
                <a:defRPr/>
              </a:pPr>
              <a:t>32</a:t>
            </a:fld>
            <a:endParaRPr lang="en-CA" smtClean="0"/>
          </a:p>
        </p:txBody>
      </p:sp>
      <p:sp>
        <p:nvSpPr>
          <p:cNvPr id="58371" name="Rectangle 7"/>
          <p:cNvSpPr txBox="1">
            <a:spLocks noGrp="1" noChangeArrowheads="1"/>
          </p:cNvSpPr>
          <p:nvPr/>
        </p:nvSpPr>
        <p:spPr bwMode="auto">
          <a:xfrm>
            <a:off x="3958168" y="8807450"/>
            <a:ext cx="3026833" cy="463550"/>
          </a:xfrm>
          <a:prstGeom prst="rect">
            <a:avLst/>
          </a:prstGeom>
          <a:noFill/>
          <a:ln w="9525">
            <a:noFill/>
            <a:miter lim="800000"/>
            <a:headEnd/>
            <a:tailEnd/>
          </a:ln>
        </p:spPr>
        <p:txBody>
          <a:bodyPr lIns="92936" tIns="46468" rIns="92936" bIns="46468" anchor="b"/>
          <a:lstStyle/>
          <a:p>
            <a:pPr algn="r"/>
            <a:fld id="{55B19D5F-80F4-47F6-8F8E-FC9A5F7B710F}" type="slidenum">
              <a:rPr lang="en-US" sz="1200">
                <a:latin typeface="Times New Roman" pitchFamily="18" charset="0"/>
              </a:rPr>
              <a:pPr algn="r"/>
              <a:t>32</a:t>
            </a:fld>
            <a:endParaRPr lang="en-US" sz="1200" dirty="0">
              <a:latin typeface="Times New Roman" pitchFamily="18" charset="0"/>
            </a:endParaRPr>
          </a:p>
        </p:txBody>
      </p:sp>
      <p:sp>
        <p:nvSpPr>
          <p:cNvPr id="58372" name="Rectangle 2"/>
          <p:cNvSpPr>
            <a:spLocks noGrp="1" noRot="1" noChangeAspect="1" noChangeArrowheads="1" noTextEdit="1"/>
          </p:cNvSpPr>
          <p:nvPr>
            <p:ph type="sldImg"/>
          </p:nvPr>
        </p:nvSpPr>
        <p:spPr bwMode="auto">
          <a:xfrm>
            <a:off x="1174750" y="692150"/>
            <a:ext cx="4637088" cy="3478213"/>
          </a:xfrm>
          <a:noFill/>
          <a:ln>
            <a:solidFill>
              <a:srgbClr val="000000"/>
            </a:solidFill>
            <a:miter lim="800000"/>
            <a:headEnd/>
            <a:tailEnd/>
          </a:ln>
        </p:spPr>
      </p:sp>
      <p:sp>
        <p:nvSpPr>
          <p:cNvPr id="58373" name="Rectangle 3"/>
          <p:cNvSpPr>
            <a:spLocks noGrp="1" noChangeArrowheads="1"/>
          </p:cNvSpPr>
          <p:nvPr>
            <p:ph type="body" idx="1"/>
          </p:nvPr>
        </p:nvSpPr>
        <p:spPr bwMode="auto">
          <a:xfrm>
            <a:off x="929719" y="4405337"/>
            <a:ext cx="5125567" cy="4173559"/>
          </a:xfrm>
          <a:solidFill>
            <a:srgbClr val="FFFFFF"/>
          </a:solidFill>
          <a:ln>
            <a:solidFill>
              <a:srgbClr val="000000"/>
            </a:solidFill>
            <a:miter lim="800000"/>
            <a:headEnd/>
            <a:tailEnd/>
          </a:ln>
        </p:spPr>
        <p:txBody>
          <a:bodyPr wrap="square" lIns="91193" tIns="45597" rIns="91193" bIns="45597" numCol="1" anchor="t" anchorCtr="0" compatLnSpc="1">
            <a:prstTxWarp prst="textNoShape">
              <a:avLst/>
            </a:prstTxWarp>
          </a:bodyPr>
          <a:lstStyle/>
          <a:p>
            <a:pPr eaLnBrk="1" hangingPunct="1">
              <a:spcBef>
                <a:spcPct val="0"/>
              </a:spcBef>
            </a:pPr>
            <a:r>
              <a:rPr lang="en-US" dirty="0" smtClean="0"/>
              <a:t>Discuss the</a:t>
            </a:r>
            <a:r>
              <a:rPr lang="en-US" baseline="0" dirty="0" smtClean="0"/>
              <a:t> historical piece and how in this intervention we are doing a blend of services …. Case </a:t>
            </a:r>
            <a:r>
              <a:rPr lang="en-US" baseline="0" dirty="0" err="1" smtClean="0"/>
              <a:t>mangement</a:t>
            </a:r>
            <a:r>
              <a:rPr lang="en-US" baseline="0" dirty="0" smtClean="0"/>
              <a:t> plus, ACT </a:t>
            </a:r>
            <a:r>
              <a:rPr lang="en-US" baseline="0" dirty="0" err="1" smtClean="0"/>
              <a:t>lite</a:t>
            </a:r>
            <a:r>
              <a:rPr lang="en-US" baseline="0" dirty="0" smtClean="0"/>
              <a:t>, many sites are augmenting services</a:t>
            </a:r>
            <a:endParaRPr lang="en-US" dirty="0" smtClean="0"/>
          </a:p>
        </p:txBody>
      </p:sp>
    </p:spTree>
    <p:extLst>
      <p:ext uri="{BB962C8B-B14F-4D97-AF65-F5344CB8AC3E}">
        <p14:creationId xmlns:p14="http://schemas.microsoft.com/office/powerpoint/2010/main" val="39104983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
        <p:nvSpPr>
          <p:cNvPr id="99331" name="Slide Number Placeholder 3"/>
          <p:cNvSpPr>
            <a:spLocks noGrp="1"/>
          </p:cNvSpPr>
          <p:nvPr>
            <p:ph type="sldNum" sz="quarter" idx="5"/>
          </p:nvPr>
        </p:nvSpPr>
        <p:spPr bwMode="auto">
          <a:xfrm>
            <a:off x="3956551" y="8805842"/>
            <a:ext cx="3026833" cy="46355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7920A4A1-3B31-41AF-BD50-53E6C23FDA5F}" type="slidenum">
              <a:rPr lang="en-US"/>
              <a:pPr fontAlgn="base">
                <a:spcBef>
                  <a:spcPct val="0"/>
                </a:spcBef>
                <a:spcAft>
                  <a:spcPct val="0"/>
                </a:spcAft>
              </a:pPr>
              <a:t>33</a:t>
            </a:fld>
            <a:endParaRPr lang="en-US"/>
          </a:p>
        </p:txBody>
      </p:sp>
    </p:spTree>
    <p:extLst>
      <p:ext uri="{BB962C8B-B14F-4D97-AF65-F5344CB8AC3E}">
        <p14:creationId xmlns:p14="http://schemas.microsoft.com/office/powerpoint/2010/main" val="431768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2D2BFB-3FF1-4888-AEFF-06B7C8287444}" type="slidenum">
              <a:rPr lang="en-US" smtClean="0"/>
              <a:pPr>
                <a:defRPr/>
              </a:pPr>
              <a:t>34</a:t>
            </a:fld>
            <a:endParaRPr lang="en-US"/>
          </a:p>
        </p:txBody>
      </p:sp>
    </p:spTree>
    <p:extLst>
      <p:ext uri="{BB962C8B-B14F-4D97-AF65-F5344CB8AC3E}">
        <p14:creationId xmlns:p14="http://schemas.microsoft.com/office/powerpoint/2010/main" val="37769743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0938C1-8B58-403D-9DA5-8F1AF7EEC683}" type="slidenum">
              <a:rPr lang="en-US"/>
              <a:pPr fontAlgn="base">
                <a:spcBef>
                  <a:spcPct val="0"/>
                </a:spcBef>
                <a:spcAft>
                  <a:spcPct val="0"/>
                </a:spcAft>
              </a:pPr>
              <a:t>35</a:t>
            </a:fld>
            <a:endParaRPr lang="en-US"/>
          </a:p>
        </p:txBody>
      </p:sp>
    </p:spTree>
    <p:extLst>
      <p:ext uri="{BB962C8B-B14F-4D97-AF65-F5344CB8AC3E}">
        <p14:creationId xmlns:p14="http://schemas.microsoft.com/office/powerpoint/2010/main" val="20069233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956551" y="8805842"/>
            <a:ext cx="3026833" cy="463550"/>
          </a:xfrm>
          <a:prstGeom prst="rect">
            <a:avLst/>
          </a:prstGeom>
        </p:spPr>
        <p:txBody>
          <a:bodyPr/>
          <a:lstStyle/>
          <a:p>
            <a:pPr>
              <a:defRPr/>
            </a:pPr>
            <a:fld id="{5A2D2BFB-3FF1-4888-AEFF-06B7C8287444}" type="slidenum">
              <a:rPr lang="en-US" smtClean="0"/>
              <a:pPr>
                <a:defRPr/>
              </a:pPr>
              <a:t>36</a:t>
            </a:fld>
            <a:endParaRPr lang="en-US"/>
          </a:p>
        </p:txBody>
      </p:sp>
    </p:spTree>
    <p:extLst>
      <p:ext uri="{BB962C8B-B14F-4D97-AF65-F5344CB8AC3E}">
        <p14:creationId xmlns:p14="http://schemas.microsoft.com/office/powerpoint/2010/main" val="40240596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3BBD0-03AA-49EB-960A-9C73CACFEF05}" type="slidenum">
              <a:rPr lang="en-US" smtClean="0"/>
              <a:pPr/>
              <a:t>37</a:t>
            </a:fld>
            <a:endParaRPr lang="en-US"/>
          </a:p>
        </p:txBody>
      </p:sp>
    </p:spTree>
    <p:extLst>
      <p:ext uri="{BB962C8B-B14F-4D97-AF65-F5344CB8AC3E}">
        <p14:creationId xmlns:p14="http://schemas.microsoft.com/office/powerpoint/2010/main" val="34973741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3BBD0-03AA-49EB-960A-9C73CACFEF05}" type="slidenum">
              <a:rPr lang="en-US" smtClean="0"/>
              <a:pPr/>
              <a:t>38</a:t>
            </a:fld>
            <a:endParaRPr lang="en-US"/>
          </a:p>
        </p:txBody>
      </p:sp>
    </p:spTree>
    <p:extLst>
      <p:ext uri="{BB962C8B-B14F-4D97-AF65-F5344CB8AC3E}">
        <p14:creationId xmlns:p14="http://schemas.microsoft.com/office/powerpoint/2010/main" val="17302906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z="2800" dirty="0"/>
          </a:p>
        </p:txBody>
      </p:sp>
      <p:sp>
        <p:nvSpPr>
          <p:cNvPr id="36867" name="Slide Number Placeholder 3"/>
          <p:cNvSpPr>
            <a:spLocks noGrp="1"/>
          </p:cNvSpPr>
          <p:nvPr>
            <p:ph type="sldNum" sz="quarter" idx="5"/>
          </p:nvPr>
        </p:nvSpPr>
        <p:spPr bwMode="auto">
          <a:xfrm>
            <a:off x="3956551" y="8805842"/>
            <a:ext cx="3026833" cy="46355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93061252-A3DF-40D8-A21B-37A603E8C5FB}" type="slidenum">
              <a:rPr lang="en-US">
                <a:solidFill>
                  <a:prstClr val="black"/>
                </a:solidFill>
              </a:rPr>
              <a:pPr fontAlgn="base">
                <a:spcBef>
                  <a:spcPct val="0"/>
                </a:spcBef>
                <a:spcAft>
                  <a:spcPct val="0"/>
                </a:spcAft>
              </a:pPr>
              <a:t>39</a:t>
            </a:fld>
            <a:endParaRPr lang="en-US">
              <a:solidFill>
                <a:prstClr val="black"/>
              </a:solidFill>
            </a:endParaRPr>
          </a:p>
        </p:txBody>
      </p:sp>
    </p:spTree>
    <p:extLst>
      <p:ext uri="{BB962C8B-B14F-4D97-AF65-F5344CB8AC3E}">
        <p14:creationId xmlns:p14="http://schemas.microsoft.com/office/powerpoint/2010/main" val="3482074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2D2BFB-3FF1-4888-AEFF-06B7C8287444}" type="slidenum">
              <a:rPr lang="en-US" smtClean="0"/>
              <a:pPr>
                <a:defRPr/>
              </a:pPr>
              <a:t>4</a:t>
            </a:fld>
            <a:endParaRPr lang="en-US"/>
          </a:p>
        </p:txBody>
      </p:sp>
    </p:spTree>
    <p:extLst>
      <p:ext uri="{BB962C8B-B14F-4D97-AF65-F5344CB8AC3E}">
        <p14:creationId xmlns:p14="http://schemas.microsoft.com/office/powerpoint/2010/main" val="14473725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8B4F6-23C6-F74F-837F-60EB6E7D9EBB}" type="slidenum">
              <a:rPr lang="en-US" smtClean="0"/>
              <a:pPr/>
              <a:t>40</a:t>
            </a:fld>
            <a:endParaRPr lang="en-US"/>
          </a:p>
        </p:txBody>
      </p:sp>
    </p:spTree>
    <p:extLst>
      <p:ext uri="{BB962C8B-B14F-4D97-AF65-F5344CB8AC3E}">
        <p14:creationId xmlns:p14="http://schemas.microsoft.com/office/powerpoint/2010/main" val="6997992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2" y="4343402"/>
            <a:ext cx="5486399" cy="1996895"/>
          </a:xfrm>
          <a:prstGeom prst="rect">
            <a:avLst/>
          </a:prstGeom>
        </p:spPr>
        <p:txBody>
          <a:bodyPr lIns="91419" tIns="91419" rIns="91419" bIns="91419" anchor="t" anchorCtr="0">
            <a:spAutoFit/>
          </a:bodyPr>
          <a:lstStyle/>
          <a:p>
            <a:pPr>
              <a:spcBef>
                <a:spcPts val="720"/>
              </a:spcBef>
              <a:buClr>
                <a:srgbClr val="000000"/>
              </a:buClr>
              <a:buSzPct val="110000"/>
            </a:pPr>
            <a:r>
              <a:rPr lang="en" sz="1000" dirty="0"/>
              <a:t>Harm reduction is another part of the Housing First service philosophy.  The Harm Reduction Coalition defines harm reduction as: A perspective and a set of practical strategies to reduce the negative consequences of drug use (food, relationships, finances), incorporating a spectrum of strategies from safer use to abstinence. Exampes of harm reduction include: - Condom use</a:t>
            </a:r>
          </a:p>
          <a:p>
            <a:pPr>
              <a:spcBef>
                <a:spcPts val="720"/>
              </a:spcBef>
              <a:buClr>
                <a:srgbClr val="000000"/>
              </a:buClr>
              <a:buSzPct val="110000"/>
            </a:pPr>
            <a:r>
              <a:rPr lang="en" sz="1000" dirty="0"/>
              <a:t>- Change patterns of use </a:t>
            </a:r>
            <a:r>
              <a:rPr lang="en" sz="1000" i="1" dirty="0"/>
              <a:t>(amount, timing, location)</a:t>
            </a:r>
          </a:p>
          <a:p>
            <a:pPr>
              <a:spcBef>
                <a:spcPts val="720"/>
              </a:spcBef>
              <a:buClr>
                <a:srgbClr val="000000"/>
              </a:buClr>
              <a:buSzPct val="110000"/>
            </a:pPr>
            <a:r>
              <a:rPr lang="en" sz="1000" dirty="0"/>
              <a:t>- Superficial cutting vs. jabbing knife into leg</a:t>
            </a:r>
          </a:p>
          <a:p>
            <a:pPr>
              <a:spcBef>
                <a:spcPts val="720"/>
              </a:spcBef>
              <a:buClr>
                <a:srgbClr val="000000"/>
              </a:buClr>
              <a:buSzPct val="110000"/>
            </a:pPr>
            <a:r>
              <a:rPr lang="en" sz="1000" dirty="0"/>
              <a:t>- Needle exchange</a:t>
            </a:r>
          </a:p>
          <a:p>
            <a:pPr>
              <a:spcBef>
                <a:spcPts val="720"/>
              </a:spcBef>
              <a:buClr>
                <a:srgbClr val="000000"/>
              </a:buClr>
              <a:buSzPct val="110000"/>
            </a:pPr>
            <a:r>
              <a:rPr lang="en" sz="1000" dirty="0"/>
              <a:t>- Methadone </a:t>
            </a:r>
            <a:r>
              <a:rPr lang="en" sz="1000" i="1" dirty="0"/>
              <a:t>(substitution therapy)</a:t>
            </a:r>
          </a:p>
          <a:p>
            <a:endParaRPr dirty="0"/>
          </a:p>
        </p:txBody>
      </p:sp>
    </p:spTree>
    <p:extLst>
      <p:ext uri="{BB962C8B-B14F-4D97-AF65-F5344CB8AC3E}">
        <p14:creationId xmlns:p14="http://schemas.microsoft.com/office/powerpoint/2010/main" val="9164276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8B4F6-23C6-F74F-837F-60EB6E7D9EBB}" type="slidenum">
              <a:rPr lang="en-US" smtClean="0"/>
              <a:pPr/>
              <a:t>42</a:t>
            </a:fld>
            <a:endParaRPr lang="en-US"/>
          </a:p>
        </p:txBody>
      </p:sp>
    </p:spTree>
    <p:extLst>
      <p:ext uri="{BB962C8B-B14F-4D97-AF65-F5344CB8AC3E}">
        <p14:creationId xmlns:p14="http://schemas.microsoft.com/office/powerpoint/2010/main" val="2008165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8B4F6-23C6-F74F-837F-60EB6E7D9EBB}" type="slidenum">
              <a:rPr lang="en-US" smtClean="0"/>
              <a:pPr/>
              <a:t>43</a:t>
            </a:fld>
            <a:endParaRPr lang="en-US"/>
          </a:p>
        </p:txBody>
      </p:sp>
    </p:spTree>
    <p:extLst>
      <p:ext uri="{BB962C8B-B14F-4D97-AF65-F5344CB8AC3E}">
        <p14:creationId xmlns:p14="http://schemas.microsoft.com/office/powerpoint/2010/main" val="42111699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8B4F6-23C6-F74F-837F-60EB6E7D9EBB}" type="slidenum">
              <a:rPr lang="en-US" smtClean="0"/>
              <a:pPr/>
              <a:t>44</a:t>
            </a:fld>
            <a:endParaRPr lang="en-US"/>
          </a:p>
        </p:txBody>
      </p:sp>
    </p:spTree>
    <p:extLst>
      <p:ext uri="{BB962C8B-B14F-4D97-AF65-F5344CB8AC3E}">
        <p14:creationId xmlns:p14="http://schemas.microsoft.com/office/powerpoint/2010/main" val="4811214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8B4F6-23C6-F74F-837F-60EB6E7D9EBB}" type="slidenum">
              <a:rPr lang="en-US" smtClean="0"/>
              <a:pPr/>
              <a:t>45</a:t>
            </a:fld>
            <a:endParaRPr lang="en-US"/>
          </a:p>
        </p:txBody>
      </p:sp>
    </p:spTree>
    <p:extLst>
      <p:ext uri="{BB962C8B-B14F-4D97-AF65-F5344CB8AC3E}">
        <p14:creationId xmlns:p14="http://schemas.microsoft.com/office/powerpoint/2010/main" val="27050615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8B4F6-23C6-F74F-837F-60EB6E7D9EBB}" type="slidenum">
              <a:rPr lang="en-US" smtClean="0"/>
              <a:pPr/>
              <a:t>46</a:t>
            </a:fld>
            <a:endParaRPr lang="en-US"/>
          </a:p>
        </p:txBody>
      </p:sp>
    </p:spTree>
    <p:extLst>
      <p:ext uri="{BB962C8B-B14F-4D97-AF65-F5344CB8AC3E}">
        <p14:creationId xmlns:p14="http://schemas.microsoft.com/office/powerpoint/2010/main" val="1400381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8B4F6-23C6-F74F-837F-60EB6E7D9EBB}" type="slidenum">
              <a:rPr lang="en-US" smtClean="0"/>
              <a:pPr/>
              <a:t>47</a:t>
            </a:fld>
            <a:endParaRPr lang="en-US"/>
          </a:p>
        </p:txBody>
      </p:sp>
    </p:spTree>
    <p:extLst>
      <p:ext uri="{BB962C8B-B14F-4D97-AF65-F5344CB8AC3E}">
        <p14:creationId xmlns:p14="http://schemas.microsoft.com/office/powerpoint/2010/main" val="20995714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8B4F6-23C6-F74F-837F-60EB6E7D9EBB}" type="slidenum">
              <a:rPr lang="en-US" smtClean="0"/>
              <a:pPr/>
              <a:t>48</a:t>
            </a:fld>
            <a:endParaRPr lang="en-US"/>
          </a:p>
        </p:txBody>
      </p:sp>
    </p:spTree>
    <p:extLst>
      <p:ext uri="{BB962C8B-B14F-4D97-AF65-F5344CB8AC3E}">
        <p14:creationId xmlns:p14="http://schemas.microsoft.com/office/powerpoint/2010/main" val="38472118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8B4F6-23C6-F74F-837F-60EB6E7D9EBB}" type="slidenum">
              <a:rPr lang="en-US" smtClean="0"/>
              <a:pPr/>
              <a:t>49</a:t>
            </a:fld>
            <a:endParaRPr lang="en-US"/>
          </a:p>
        </p:txBody>
      </p:sp>
    </p:spTree>
    <p:extLst>
      <p:ext uri="{BB962C8B-B14F-4D97-AF65-F5344CB8AC3E}">
        <p14:creationId xmlns:p14="http://schemas.microsoft.com/office/powerpoint/2010/main" val="3974844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xfrm>
            <a:off x="6233144" y="8903706"/>
            <a:ext cx="554596" cy="185231"/>
          </a:xfrm>
          <a:noFill/>
        </p:spPr>
        <p:txBody>
          <a:bodyPr/>
          <a:lstStyle/>
          <a:p>
            <a:fld id="{875E87B9-C63C-407B-A640-BB184E547BCC}" type="slidenum">
              <a:rPr lang="en-US" smtClean="0">
                <a:cs typeface="Arial" charset="0"/>
              </a:rPr>
              <a:pPr/>
              <a:t>5</a:t>
            </a:fld>
            <a:endParaRPr lang="en-US" smtClean="0">
              <a:cs typeface="Arial" charset="0"/>
            </a:endParaRPr>
          </a:p>
        </p:txBody>
      </p:sp>
      <p:sp>
        <p:nvSpPr>
          <p:cNvPr id="29697" name="Rectangle 7"/>
          <p:cNvSpPr txBox="1">
            <a:spLocks noGrp="1" noChangeArrowheads="1"/>
          </p:cNvSpPr>
          <p:nvPr/>
        </p:nvSpPr>
        <p:spPr bwMode="auto">
          <a:xfrm>
            <a:off x="3956551" y="8805550"/>
            <a:ext cx="3026833" cy="463868"/>
          </a:xfrm>
          <a:prstGeom prst="rect">
            <a:avLst/>
          </a:prstGeom>
          <a:noFill/>
          <a:ln>
            <a:miter lim="800000"/>
            <a:headEnd/>
            <a:tailEnd/>
          </a:ln>
        </p:spPr>
        <p:txBody>
          <a:bodyPr lIns="91879" tIns="45939" rIns="91879" bIns="45939" anchor="b"/>
          <a:lstStyle/>
          <a:p>
            <a:pPr algn="r">
              <a:defRPr/>
            </a:pPr>
            <a:fld id="{FF35E6CA-03C2-4449-AC12-C26157722198}" type="slidenum">
              <a:rPr lang="en-US" sz="1200">
                <a:latin typeface="+mn-lt"/>
              </a:rPr>
              <a:pPr algn="r">
                <a:defRPr/>
              </a:pPr>
              <a:t>5</a:t>
            </a:fld>
            <a:endParaRPr lang="en-US" sz="1200">
              <a:latin typeface="+mn-lt"/>
            </a:endParaRPr>
          </a:p>
        </p:txBody>
      </p:sp>
      <p:sp>
        <p:nvSpPr>
          <p:cNvPr id="16388" name="Rectangle 2"/>
          <p:cNvSpPr>
            <a:spLocks noGrp="1" noRot="1" noChangeAspect="1" noChangeArrowheads="1" noTextEdit="1"/>
          </p:cNvSpPr>
          <p:nvPr>
            <p:ph type="sldImg"/>
          </p:nvPr>
        </p:nvSpPr>
        <p:spPr>
          <a:xfrm>
            <a:off x="1174750" y="695325"/>
            <a:ext cx="4635500" cy="3476625"/>
          </a:xfrm>
          <a:ln>
            <a:solidFill>
              <a:srgbClr val="000000"/>
            </a:solidFill>
          </a:ln>
        </p:spPr>
      </p:sp>
      <p:sp>
        <p:nvSpPr>
          <p:cNvPr id="16389" name="Rectangle 3"/>
          <p:cNvSpPr>
            <a:spLocks noGrp="1" noChangeArrowheads="1"/>
          </p:cNvSpPr>
          <p:nvPr>
            <p:ph type="body" idx="1"/>
          </p:nvPr>
        </p:nvSpPr>
        <p:spPr>
          <a:xfrm>
            <a:off x="565914" y="4982215"/>
            <a:ext cx="5951803" cy="337213"/>
          </a:xfrm>
          <a:noFill/>
          <a:ln/>
        </p:spPr>
        <p:txBody>
          <a:bodyPr lIns="91879" tIns="45939" rIns="91879" bIns="45939"/>
          <a:lstStyle/>
          <a:p>
            <a:pPr defTabSz="918789"/>
            <a:endParaRPr lang="cs-CZ" smtClean="0"/>
          </a:p>
        </p:txBody>
      </p:sp>
    </p:spTree>
    <p:extLst>
      <p:ext uri="{BB962C8B-B14F-4D97-AF65-F5344CB8AC3E}">
        <p14:creationId xmlns:p14="http://schemas.microsoft.com/office/powerpoint/2010/main" val="38829415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8B4F6-23C6-F74F-837F-60EB6E7D9EBB}" type="slidenum">
              <a:rPr lang="en-US" smtClean="0"/>
              <a:pPr/>
              <a:t>50</a:t>
            </a:fld>
            <a:endParaRPr lang="en-US"/>
          </a:p>
        </p:txBody>
      </p:sp>
    </p:spTree>
    <p:extLst>
      <p:ext uri="{BB962C8B-B14F-4D97-AF65-F5344CB8AC3E}">
        <p14:creationId xmlns:p14="http://schemas.microsoft.com/office/powerpoint/2010/main" val="33126514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8B4F6-23C6-F74F-837F-60EB6E7D9EBB}" type="slidenum">
              <a:rPr lang="en-US" smtClean="0"/>
              <a:pPr/>
              <a:t>51</a:t>
            </a:fld>
            <a:endParaRPr lang="en-US"/>
          </a:p>
        </p:txBody>
      </p:sp>
    </p:spTree>
    <p:extLst>
      <p:ext uri="{BB962C8B-B14F-4D97-AF65-F5344CB8AC3E}">
        <p14:creationId xmlns:p14="http://schemas.microsoft.com/office/powerpoint/2010/main" val="4224538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58B4F6-23C6-F74F-837F-60EB6E7D9EBB}" type="slidenum">
              <a:rPr lang="en-US" smtClean="0"/>
              <a:pPr/>
              <a:t>52</a:t>
            </a:fld>
            <a:endParaRPr lang="en-US"/>
          </a:p>
        </p:txBody>
      </p:sp>
    </p:spTree>
    <p:extLst>
      <p:ext uri="{BB962C8B-B14F-4D97-AF65-F5344CB8AC3E}">
        <p14:creationId xmlns:p14="http://schemas.microsoft.com/office/powerpoint/2010/main" val="22968750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E452F7-06C6-4E93-BC9C-40B8A1B8D3D8}" type="slidenum">
              <a:rPr lang="en-US" smtClean="0"/>
              <a:t>53</a:t>
            </a:fld>
            <a:endParaRPr lang="en-US"/>
          </a:p>
        </p:txBody>
      </p:sp>
    </p:spTree>
    <p:extLst>
      <p:ext uri="{BB962C8B-B14F-4D97-AF65-F5344CB8AC3E}">
        <p14:creationId xmlns:p14="http://schemas.microsoft.com/office/powerpoint/2010/main" val="31448681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956551" y="8805842"/>
            <a:ext cx="3026833" cy="463550"/>
          </a:xfrm>
          <a:prstGeom prst="rect">
            <a:avLst/>
          </a:prstGeom>
        </p:spPr>
        <p:txBody>
          <a:bodyPr/>
          <a:lstStyle/>
          <a:p>
            <a:pPr>
              <a:defRPr/>
            </a:pPr>
            <a:fld id="{5A2D2BFB-3FF1-4888-AEFF-06B7C8287444}" type="slidenum">
              <a:rPr lang="en-US" smtClean="0"/>
              <a:pPr>
                <a:defRPr/>
              </a:pPr>
              <a:t>54</a:t>
            </a:fld>
            <a:endParaRPr lang="en-US"/>
          </a:p>
        </p:txBody>
      </p:sp>
    </p:spTree>
    <p:extLst>
      <p:ext uri="{BB962C8B-B14F-4D97-AF65-F5344CB8AC3E}">
        <p14:creationId xmlns:p14="http://schemas.microsoft.com/office/powerpoint/2010/main" val="32248591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956551" y="8805842"/>
            <a:ext cx="3026833" cy="463550"/>
          </a:xfrm>
          <a:prstGeom prst="rect">
            <a:avLst/>
          </a:prstGeom>
        </p:spPr>
        <p:txBody>
          <a:bodyPr/>
          <a:lstStyle/>
          <a:p>
            <a:pPr>
              <a:defRPr/>
            </a:pPr>
            <a:fld id="{5A2D2BFB-3FF1-4888-AEFF-06B7C8287444}" type="slidenum">
              <a:rPr lang="en-US" smtClean="0"/>
              <a:pPr>
                <a:defRPr/>
              </a:pPr>
              <a:t>55</a:t>
            </a:fld>
            <a:endParaRPr lang="en-US"/>
          </a:p>
        </p:txBody>
      </p:sp>
    </p:spTree>
    <p:extLst>
      <p:ext uri="{BB962C8B-B14F-4D97-AF65-F5344CB8AC3E}">
        <p14:creationId xmlns:p14="http://schemas.microsoft.com/office/powerpoint/2010/main" val="114089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956551" y="8805842"/>
            <a:ext cx="3026833" cy="463550"/>
          </a:xfrm>
          <a:prstGeom prst="rect">
            <a:avLst/>
          </a:prstGeom>
        </p:spPr>
        <p:txBody>
          <a:bodyPr/>
          <a:lstStyle/>
          <a:p>
            <a:pPr>
              <a:defRPr/>
            </a:pPr>
            <a:fld id="{5A2D2BFB-3FF1-4888-AEFF-06B7C8287444}" type="slidenum">
              <a:rPr lang="en-US" smtClean="0"/>
              <a:pPr>
                <a:defRPr/>
              </a:pPr>
              <a:t>56</a:t>
            </a:fld>
            <a:endParaRPr lang="en-US"/>
          </a:p>
        </p:txBody>
      </p:sp>
    </p:spTree>
    <p:extLst>
      <p:ext uri="{BB962C8B-B14F-4D97-AF65-F5344CB8AC3E}">
        <p14:creationId xmlns:p14="http://schemas.microsoft.com/office/powerpoint/2010/main" val="5939659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956551" y="8805842"/>
            <a:ext cx="3026833" cy="463550"/>
          </a:xfrm>
          <a:prstGeom prst="rect">
            <a:avLst/>
          </a:prstGeom>
        </p:spPr>
        <p:txBody>
          <a:bodyPr/>
          <a:lstStyle/>
          <a:p>
            <a:pPr>
              <a:defRPr/>
            </a:pPr>
            <a:fld id="{5A2D2BFB-3FF1-4888-AEFF-06B7C8287444}" type="slidenum">
              <a:rPr lang="en-US" smtClean="0"/>
              <a:pPr>
                <a:defRPr/>
              </a:pPr>
              <a:t>57</a:t>
            </a:fld>
            <a:endParaRPr lang="en-US"/>
          </a:p>
        </p:txBody>
      </p:sp>
    </p:spTree>
    <p:extLst>
      <p:ext uri="{BB962C8B-B14F-4D97-AF65-F5344CB8AC3E}">
        <p14:creationId xmlns:p14="http://schemas.microsoft.com/office/powerpoint/2010/main" val="25489411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Summarize and emphasize the idea of where the locus of control is.. That is now with the client.. Give a hint about why MI works well with this perspective</a:t>
            </a:r>
          </a:p>
        </p:txBody>
      </p:sp>
      <p:sp>
        <p:nvSpPr>
          <p:cNvPr id="83972" name="Slide Number Placeholder 3"/>
          <p:cNvSpPr>
            <a:spLocks noGrp="1"/>
          </p:cNvSpPr>
          <p:nvPr>
            <p:ph type="sldNum" sz="quarter" idx="5"/>
          </p:nvPr>
        </p:nvSpPr>
        <p:spPr bwMode="auto">
          <a:xfrm>
            <a:off x="3956551" y="8805842"/>
            <a:ext cx="3026833" cy="46355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E033EFDE-7E80-4CEC-AD29-E9301852E34D}" type="slidenum">
              <a:rPr lang="en-US"/>
              <a:pPr fontAlgn="base">
                <a:spcBef>
                  <a:spcPct val="0"/>
                </a:spcBef>
                <a:spcAft>
                  <a:spcPct val="0"/>
                </a:spcAft>
              </a:pPr>
              <a:t>58</a:t>
            </a:fld>
            <a:endParaRPr lang="en-US" dirty="0"/>
          </a:p>
        </p:txBody>
      </p:sp>
    </p:spTree>
    <p:extLst>
      <p:ext uri="{BB962C8B-B14F-4D97-AF65-F5344CB8AC3E}">
        <p14:creationId xmlns:p14="http://schemas.microsoft.com/office/powerpoint/2010/main" val="4851122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956551" y="8805842"/>
            <a:ext cx="3026833" cy="463550"/>
          </a:xfrm>
          <a:prstGeom prst="rect">
            <a:avLst/>
          </a:prstGeom>
        </p:spPr>
        <p:txBody>
          <a:bodyPr/>
          <a:lstStyle/>
          <a:p>
            <a:fld id="{BB58B4F6-23C6-F74F-837F-60EB6E7D9EBB}" type="slidenum">
              <a:rPr lang="en-US" smtClean="0"/>
              <a:pPr/>
              <a:t>59</a:t>
            </a:fld>
            <a:endParaRPr lang="en-US"/>
          </a:p>
        </p:txBody>
      </p:sp>
    </p:spTree>
    <p:extLst>
      <p:ext uri="{BB962C8B-B14F-4D97-AF65-F5344CB8AC3E}">
        <p14:creationId xmlns:p14="http://schemas.microsoft.com/office/powerpoint/2010/main" val="580420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3E2A3AB-A1D3-4D6D-8C78-FF3EC9398693}" type="slidenum">
              <a:rPr lang="en-US" smtClean="0"/>
              <a:pPr>
                <a:defRPr/>
              </a:pPr>
              <a:t>6</a:t>
            </a:fld>
            <a:endParaRPr lang="en-US"/>
          </a:p>
        </p:txBody>
      </p:sp>
    </p:spTree>
    <p:extLst>
      <p:ext uri="{BB962C8B-B14F-4D97-AF65-F5344CB8AC3E}">
        <p14:creationId xmlns:p14="http://schemas.microsoft.com/office/powerpoint/2010/main" val="39087656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232459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384758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2D2BFB-3FF1-4888-AEFF-06B7C8287444}" type="slidenum">
              <a:rPr lang="en-US" smtClean="0"/>
              <a:pPr>
                <a:defRPr/>
              </a:pPr>
              <a:t>62</a:t>
            </a:fld>
            <a:endParaRPr lang="en-US"/>
          </a:p>
        </p:txBody>
      </p:sp>
    </p:spTree>
    <p:extLst>
      <p:ext uri="{BB962C8B-B14F-4D97-AF65-F5344CB8AC3E}">
        <p14:creationId xmlns:p14="http://schemas.microsoft.com/office/powerpoint/2010/main" val="28611446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2D2BFB-3FF1-4888-AEFF-06B7C8287444}" type="slidenum">
              <a:rPr lang="en-US" smtClean="0"/>
              <a:pPr>
                <a:defRPr/>
              </a:pPr>
              <a:t>63</a:t>
            </a:fld>
            <a:endParaRPr lang="en-US"/>
          </a:p>
        </p:txBody>
      </p:sp>
    </p:spTree>
    <p:extLst>
      <p:ext uri="{BB962C8B-B14F-4D97-AF65-F5344CB8AC3E}">
        <p14:creationId xmlns:p14="http://schemas.microsoft.com/office/powerpoint/2010/main" val="28442186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9506A86-DACD-4EAA-81DF-BE08C143A52A}" type="slidenum">
              <a:rPr lang="en-US" smtClean="0"/>
              <a:t>64</a:t>
            </a:fld>
            <a:endParaRPr lang="en-US"/>
          </a:p>
        </p:txBody>
      </p:sp>
    </p:spTree>
    <p:extLst>
      <p:ext uri="{BB962C8B-B14F-4D97-AF65-F5344CB8AC3E}">
        <p14:creationId xmlns:p14="http://schemas.microsoft.com/office/powerpoint/2010/main" val="40483210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9506A86-DACD-4EAA-81DF-BE08C143A52A}" type="slidenum">
              <a:rPr lang="en-US" smtClean="0"/>
              <a:t>65</a:t>
            </a:fld>
            <a:endParaRPr lang="en-US"/>
          </a:p>
        </p:txBody>
      </p:sp>
    </p:spTree>
    <p:extLst>
      <p:ext uri="{BB962C8B-B14F-4D97-AF65-F5344CB8AC3E}">
        <p14:creationId xmlns:p14="http://schemas.microsoft.com/office/powerpoint/2010/main" val="10596003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9A7AFFB-2E4D-4565-AC0F-F4FBF6A614A2}"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32023060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9506A86-DACD-4EAA-81DF-BE08C143A52A}" type="slidenum">
              <a:rPr lang="en-US" smtClean="0"/>
              <a:t>67</a:t>
            </a:fld>
            <a:endParaRPr lang="en-US"/>
          </a:p>
        </p:txBody>
      </p:sp>
    </p:spTree>
    <p:extLst>
      <p:ext uri="{BB962C8B-B14F-4D97-AF65-F5344CB8AC3E}">
        <p14:creationId xmlns:p14="http://schemas.microsoft.com/office/powerpoint/2010/main" val="19918381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9506A86-DACD-4EAA-81DF-BE08C143A52A}" type="slidenum">
              <a:rPr lang="en-US" smtClean="0"/>
              <a:t>68</a:t>
            </a:fld>
            <a:endParaRPr lang="en-US"/>
          </a:p>
        </p:txBody>
      </p:sp>
    </p:spTree>
    <p:extLst>
      <p:ext uri="{BB962C8B-B14F-4D97-AF65-F5344CB8AC3E}">
        <p14:creationId xmlns:p14="http://schemas.microsoft.com/office/powerpoint/2010/main" val="7007509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Further understanding</a:t>
            </a:r>
            <a:r>
              <a:rPr lang="en-US" baseline="0" dirty="0" smtClean="0"/>
              <a:t> what the program is doing and looking at important outcomes, such as consumer goals and whether they are being met.  </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9A7AFFB-2E4D-4565-AC0F-F4FBF6A614A2}"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1738388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2D2BFB-3FF1-4888-AEFF-06B7C8287444}" type="slidenum">
              <a:rPr lang="en-US" smtClean="0"/>
              <a:pPr>
                <a:defRPr/>
              </a:pPr>
              <a:t>7</a:t>
            </a:fld>
            <a:endParaRPr lang="en-US"/>
          </a:p>
        </p:txBody>
      </p:sp>
    </p:spTree>
    <p:extLst>
      <p:ext uri="{BB962C8B-B14F-4D97-AF65-F5344CB8AC3E}">
        <p14:creationId xmlns:p14="http://schemas.microsoft.com/office/powerpoint/2010/main" val="37994287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949788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429011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895436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91E5B450-153D-4AF9-AC56-E3159995A154}" type="slidenum">
              <a:rPr lang="en-US" altLang="en-US">
                <a:solidFill>
                  <a:prstClr val="black"/>
                </a:solidFill>
              </a:rPr>
              <a:pPr/>
              <a:t>73</a:t>
            </a:fld>
            <a:endParaRPr lang="en-US" altLang="en-US">
              <a:solidFill>
                <a:prstClr val="black"/>
              </a:solidFill>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7591076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9506A86-DACD-4EAA-81DF-BE08C143A52A}" type="slidenum">
              <a:rPr lang="en-US" smtClean="0"/>
              <a:t>74</a:t>
            </a:fld>
            <a:endParaRPr lang="en-US"/>
          </a:p>
        </p:txBody>
      </p:sp>
    </p:spTree>
    <p:extLst>
      <p:ext uri="{BB962C8B-B14F-4D97-AF65-F5344CB8AC3E}">
        <p14:creationId xmlns:p14="http://schemas.microsoft.com/office/powerpoint/2010/main" val="20742698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2D2BFB-3FF1-4888-AEFF-06B7C8287444}" type="slidenum">
              <a:rPr lang="en-US" smtClean="0"/>
              <a:pPr>
                <a:defRPr/>
              </a:pPr>
              <a:t>75</a:t>
            </a:fld>
            <a:endParaRPr lang="en-US"/>
          </a:p>
        </p:txBody>
      </p:sp>
    </p:spTree>
    <p:extLst>
      <p:ext uri="{BB962C8B-B14F-4D97-AF65-F5344CB8AC3E}">
        <p14:creationId xmlns:p14="http://schemas.microsoft.com/office/powerpoint/2010/main" val="5019844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9506A86-DACD-4EAA-81DF-BE08C143A52A}" type="slidenum">
              <a:rPr lang="en-US" smtClean="0"/>
              <a:t>76</a:t>
            </a:fld>
            <a:endParaRPr lang="en-US"/>
          </a:p>
        </p:txBody>
      </p:sp>
    </p:spTree>
    <p:extLst>
      <p:ext uri="{BB962C8B-B14F-4D97-AF65-F5344CB8AC3E}">
        <p14:creationId xmlns:p14="http://schemas.microsoft.com/office/powerpoint/2010/main" val="163973253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9506A86-DACD-4EAA-81DF-BE08C143A52A}" type="slidenum">
              <a:rPr lang="en-US" smtClean="0"/>
              <a:t>77</a:t>
            </a:fld>
            <a:endParaRPr lang="en-US"/>
          </a:p>
        </p:txBody>
      </p:sp>
    </p:spTree>
    <p:extLst>
      <p:ext uri="{BB962C8B-B14F-4D97-AF65-F5344CB8AC3E}">
        <p14:creationId xmlns:p14="http://schemas.microsoft.com/office/powerpoint/2010/main" val="40433090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Shape 410"/>
          <p:cNvSpPr>
            <a:spLocks noGrp="1" noRot="1" noChangeAspect="1"/>
          </p:cNvSpPr>
          <p:nvPr>
            <p:ph type="sldImg"/>
          </p:nvPr>
        </p:nvSpPr>
        <p:spPr>
          <a:prstGeom prst="rect">
            <a:avLst/>
          </a:prstGeom>
        </p:spPr>
        <p:txBody>
          <a:bodyPr/>
          <a:lstStyle/>
          <a:p>
            <a:pPr lvl="0"/>
            <a:endParaRPr/>
          </a:p>
        </p:txBody>
      </p:sp>
      <p:sp>
        <p:nvSpPr>
          <p:cNvPr id="411" name="Shape 411"/>
          <p:cNvSpPr>
            <a:spLocks noGrp="1"/>
          </p:cNvSpPr>
          <p:nvPr>
            <p:ph type="body" sz="quarter" idx="1"/>
          </p:nvPr>
        </p:nvSpPr>
        <p:spPr>
          <a:prstGeom prst="rect">
            <a:avLst/>
          </a:prstGeom>
        </p:spPr>
        <p:txBody>
          <a:bodyPr/>
          <a:lstStyle>
            <a:lvl1pPr defTabSz="914400">
              <a:lnSpc>
                <a:spcPct val="100000"/>
              </a:lnSpc>
              <a:defRPr sz="1200">
                <a:uFill>
                  <a:solidFill/>
                </a:uFill>
                <a:latin typeface="Calibri"/>
                <a:ea typeface="Calibri"/>
                <a:cs typeface="Calibri"/>
                <a:sym typeface="Calibri"/>
              </a:defRPr>
            </a:lvl1pPr>
          </a:lstStyle>
          <a:p>
            <a:pPr lvl="0">
              <a:defRPr sz="1800">
                <a:uFillTx/>
              </a:defRPr>
            </a:pPr>
            <a:r>
              <a:rPr sz="1200">
                <a:uFill>
                  <a:solidFill/>
                </a:uFill>
              </a:rPr>
              <a:t>Further understanding what the program is doing and looking at important outcomes, such as consumer goals and whether they are being met.  </a:t>
            </a:r>
          </a:p>
        </p:txBody>
      </p:sp>
    </p:spTree>
    <p:extLst>
      <p:ext uri="{BB962C8B-B14F-4D97-AF65-F5344CB8AC3E}">
        <p14:creationId xmlns:p14="http://schemas.microsoft.com/office/powerpoint/2010/main" val="11543673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Shape 416"/>
          <p:cNvSpPr>
            <a:spLocks noGrp="1" noRot="1" noChangeAspect="1"/>
          </p:cNvSpPr>
          <p:nvPr>
            <p:ph type="sldImg"/>
          </p:nvPr>
        </p:nvSpPr>
        <p:spPr>
          <a:prstGeom prst="rect">
            <a:avLst/>
          </a:prstGeom>
        </p:spPr>
        <p:txBody>
          <a:bodyPr/>
          <a:lstStyle/>
          <a:p>
            <a:pPr lvl="0"/>
            <a:endParaRPr/>
          </a:p>
        </p:txBody>
      </p:sp>
      <p:sp>
        <p:nvSpPr>
          <p:cNvPr id="417" name="Shape 417"/>
          <p:cNvSpPr>
            <a:spLocks noGrp="1"/>
          </p:cNvSpPr>
          <p:nvPr>
            <p:ph type="body" sz="quarter" idx="1"/>
          </p:nvPr>
        </p:nvSpPr>
        <p:spPr>
          <a:prstGeom prst="rect">
            <a:avLst/>
          </a:prstGeom>
        </p:spPr>
        <p:txBody>
          <a:bodyPr/>
          <a:lstStyle>
            <a:lvl1pPr defTabSz="914400">
              <a:lnSpc>
                <a:spcPct val="100000"/>
              </a:lnSpc>
              <a:defRPr sz="1200">
                <a:uFill>
                  <a:solidFill/>
                </a:uFill>
                <a:latin typeface="Calibri"/>
                <a:ea typeface="Calibri"/>
                <a:cs typeface="Calibri"/>
                <a:sym typeface="Calibri"/>
              </a:defRPr>
            </a:lvl1pPr>
          </a:lstStyle>
          <a:p>
            <a:pPr lvl="0">
              <a:defRPr sz="1800">
                <a:uFillTx/>
              </a:defRPr>
            </a:pPr>
            <a:r>
              <a:rPr sz="1200">
                <a:uFill>
                  <a:solidFill/>
                </a:uFill>
              </a:rPr>
              <a:t>Further understanding what the program is doing and looking at important outcomes, such as consumer goals and whether they are being met.  </a:t>
            </a:r>
          </a:p>
        </p:txBody>
      </p:sp>
    </p:spTree>
    <p:extLst>
      <p:ext uri="{BB962C8B-B14F-4D97-AF65-F5344CB8AC3E}">
        <p14:creationId xmlns:p14="http://schemas.microsoft.com/office/powerpoint/2010/main" val="1470605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28963"/>
          </a:xfrm>
        </p:spPr>
      </p:sp>
      <p:sp>
        <p:nvSpPr>
          <p:cNvPr id="3" name="Notes Placeholder 2"/>
          <p:cNvSpPr>
            <a:spLocks noGrp="1"/>
          </p:cNvSpPr>
          <p:nvPr>
            <p:ph type="body" idx="1"/>
          </p:nvPr>
        </p:nvSpPr>
        <p:spPr/>
        <p:txBody>
          <a:bodyPr>
            <a:normAutofit/>
          </a:bodyPr>
          <a:lstStyle/>
          <a:p>
            <a:r>
              <a:rPr lang="en-US" dirty="0" smtClean="0"/>
              <a:t>640 from</a:t>
            </a:r>
            <a:endParaRPr lang="en-US" dirty="0"/>
          </a:p>
        </p:txBody>
      </p:sp>
      <p:sp>
        <p:nvSpPr>
          <p:cNvPr id="4" name="Slide Number Placeholder 3"/>
          <p:cNvSpPr>
            <a:spLocks noGrp="1"/>
          </p:cNvSpPr>
          <p:nvPr>
            <p:ph type="sldNum" sz="quarter" idx="10"/>
          </p:nvPr>
        </p:nvSpPr>
        <p:spPr>
          <a:xfrm>
            <a:off x="3956551" y="8805842"/>
            <a:ext cx="3026833" cy="463550"/>
          </a:xfrm>
          <a:prstGeom prst="rect">
            <a:avLst/>
          </a:prstGeom>
        </p:spPr>
        <p:txBody>
          <a:bodyPr/>
          <a:lstStyle/>
          <a:p>
            <a:fld id="{2580147E-759D-445B-A0F6-551F001970CA}" type="slidenum">
              <a:rPr lang="en-US" smtClean="0"/>
              <a:pPr/>
              <a:t>8</a:t>
            </a:fld>
            <a:endParaRPr lang="en-US"/>
          </a:p>
        </p:txBody>
      </p:sp>
    </p:spTree>
    <p:extLst>
      <p:ext uri="{BB962C8B-B14F-4D97-AF65-F5344CB8AC3E}">
        <p14:creationId xmlns:p14="http://schemas.microsoft.com/office/powerpoint/2010/main" val="30373547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9506A86-DACD-4EAA-81DF-BE08C143A52A}" type="slidenum">
              <a:rPr lang="en-US" smtClean="0"/>
              <a:t>80</a:t>
            </a:fld>
            <a:endParaRPr lang="en-US"/>
          </a:p>
        </p:txBody>
      </p:sp>
    </p:spTree>
    <p:extLst>
      <p:ext uri="{BB962C8B-B14F-4D97-AF65-F5344CB8AC3E}">
        <p14:creationId xmlns:p14="http://schemas.microsoft.com/office/powerpoint/2010/main" val="193690485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altLang="en-US" dirty="0" smtClean="0"/>
              <a:t>The graphs show </a:t>
            </a:r>
            <a:r>
              <a:rPr lang="fr-CA" altLang="en-US" dirty="0" err="1" smtClean="0"/>
              <a:t>that</a:t>
            </a:r>
            <a:r>
              <a:rPr lang="fr-CA" altLang="en-US" dirty="0" smtClean="0"/>
              <a:t> </a:t>
            </a:r>
            <a:r>
              <a:rPr lang="fr-CA" altLang="en-US" dirty="0" err="1" smtClean="0"/>
              <a:t>housing</a:t>
            </a:r>
            <a:r>
              <a:rPr lang="fr-CA" altLang="en-US" dirty="0" smtClean="0"/>
              <a:t> </a:t>
            </a:r>
            <a:r>
              <a:rPr lang="fr-CA" altLang="en-US" dirty="0" err="1" smtClean="0"/>
              <a:t>stability</a:t>
            </a:r>
            <a:r>
              <a:rPr lang="fr-CA" altLang="en-US" dirty="0" smtClean="0"/>
              <a:t> </a:t>
            </a:r>
            <a:r>
              <a:rPr lang="fr-CA" altLang="en-US" dirty="0" err="1" smtClean="0"/>
              <a:t>does</a:t>
            </a:r>
            <a:r>
              <a:rPr lang="fr-CA" altLang="en-US" dirty="0" smtClean="0"/>
              <a:t> not </a:t>
            </a:r>
            <a:r>
              <a:rPr lang="fr-CA" altLang="en-US" dirty="0" err="1" smtClean="0"/>
              <a:t>differ</a:t>
            </a:r>
            <a:r>
              <a:rPr lang="fr-CA" altLang="en-US" dirty="0" smtClean="0"/>
              <a:t> </a:t>
            </a:r>
            <a:r>
              <a:rPr lang="fr-CA" altLang="en-US" dirty="0" err="1" smtClean="0"/>
              <a:t>much</a:t>
            </a:r>
            <a:r>
              <a:rPr lang="fr-CA" altLang="en-US" dirty="0" smtClean="0"/>
              <a:t> </a:t>
            </a:r>
            <a:r>
              <a:rPr lang="fr-CA" altLang="en-US" dirty="0" err="1" smtClean="0"/>
              <a:t>across</a:t>
            </a:r>
            <a:r>
              <a:rPr lang="fr-CA" altLang="en-US" dirty="0" smtClean="0"/>
              <a:t> the sites. On the y axis </a:t>
            </a:r>
            <a:r>
              <a:rPr lang="fr-CA" altLang="en-US" dirty="0" err="1" smtClean="0"/>
              <a:t>is</a:t>
            </a:r>
            <a:r>
              <a:rPr lang="fr-CA" altLang="en-US" dirty="0" smtClean="0"/>
              <a:t> the % of time </a:t>
            </a:r>
            <a:r>
              <a:rPr lang="fr-CA" altLang="en-US" dirty="0" err="1" smtClean="0"/>
              <a:t>spent</a:t>
            </a:r>
            <a:r>
              <a:rPr lang="fr-CA" altLang="en-US" dirty="0" smtClean="0"/>
              <a:t> in stable </a:t>
            </a:r>
            <a:r>
              <a:rPr lang="fr-CA" altLang="en-US" dirty="0" err="1" smtClean="0"/>
              <a:t>housing</a:t>
            </a:r>
            <a:r>
              <a:rPr lang="fr-CA" altLang="en-US" dirty="0" smtClean="0"/>
              <a:t>, and on the x axis </a:t>
            </a:r>
            <a:r>
              <a:rPr lang="fr-CA" altLang="en-US" dirty="0" err="1" smtClean="0"/>
              <a:t>is</a:t>
            </a:r>
            <a:r>
              <a:rPr lang="fr-CA" altLang="en-US" dirty="0" smtClean="0"/>
              <a:t> the </a:t>
            </a:r>
            <a:r>
              <a:rPr lang="fr-CA" altLang="en-US" dirty="0" err="1" smtClean="0"/>
              <a:t>number</a:t>
            </a:r>
            <a:r>
              <a:rPr lang="fr-CA" altLang="en-US" dirty="0" smtClean="0"/>
              <a:t> of </a:t>
            </a:r>
            <a:r>
              <a:rPr lang="fr-CA" altLang="en-US" dirty="0" err="1" smtClean="0"/>
              <a:t>months</a:t>
            </a:r>
            <a:r>
              <a:rPr lang="fr-CA" altLang="en-US" dirty="0" smtClean="0"/>
              <a:t> </a:t>
            </a:r>
            <a:r>
              <a:rPr lang="fr-CA" altLang="en-US" dirty="0" err="1" smtClean="0"/>
              <a:t>spent</a:t>
            </a:r>
            <a:r>
              <a:rPr lang="fr-CA" altLang="en-US" dirty="0" smtClean="0"/>
              <a:t> in the </a:t>
            </a:r>
            <a:r>
              <a:rPr lang="fr-CA" altLang="en-US" dirty="0" err="1" smtClean="0"/>
              <a:t>study</a:t>
            </a:r>
            <a:r>
              <a:rPr lang="fr-CA" altLang="en-US" dirty="0" smtClean="0"/>
              <a:t>. The </a:t>
            </a:r>
            <a:r>
              <a:rPr lang="fr-CA" altLang="en-US" dirty="0" err="1" smtClean="0"/>
              <a:t>red</a:t>
            </a:r>
            <a:r>
              <a:rPr lang="fr-CA" altLang="en-US" dirty="0" smtClean="0"/>
              <a:t> line </a:t>
            </a:r>
            <a:r>
              <a:rPr lang="fr-CA" altLang="en-US" dirty="0" err="1" smtClean="0"/>
              <a:t>represents</a:t>
            </a:r>
            <a:r>
              <a:rPr lang="fr-CA" altLang="en-US" dirty="0" smtClean="0"/>
              <a:t> participants </a:t>
            </a:r>
            <a:r>
              <a:rPr lang="fr-CA" altLang="en-US" dirty="0" err="1" smtClean="0"/>
              <a:t>receiving</a:t>
            </a:r>
            <a:r>
              <a:rPr lang="fr-CA" altLang="en-US" dirty="0" smtClean="0"/>
              <a:t> the </a:t>
            </a:r>
            <a:r>
              <a:rPr lang="fr-CA" altLang="en-US" dirty="0" err="1" smtClean="0"/>
              <a:t>Housing</a:t>
            </a:r>
            <a:r>
              <a:rPr lang="fr-CA" altLang="en-US" dirty="0" smtClean="0"/>
              <a:t> First Intervention, the </a:t>
            </a:r>
            <a:r>
              <a:rPr lang="fr-CA" altLang="en-US" dirty="0" err="1" smtClean="0"/>
              <a:t>blue</a:t>
            </a:r>
            <a:r>
              <a:rPr lang="fr-CA" altLang="en-US" dirty="0" smtClean="0"/>
              <a:t> line </a:t>
            </a:r>
            <a:r>
              <a:rPr lang="fr-CA" altLang="en-US" dirty="0" err="1" smtClean="0"/>
              <a:t>represents</a:t>
            </a:r>
            <a:r>
              <a:rPr lang="fr-CA" altLang="en-US" dirty="0" smtClean="0"/>
              <a:t> the participants </a:t>
            </a:r>
            <a:r>
              <a:rPr lang="fr-CA" altLang="en-US" dirty="0" err="1" smtClean="0"/>
              <a:t>receiving</a:t>
            </a:r>
            <a:r>
              <a:rPr lang="fr-CA" altLang="en-US" dirty="0" smtClean="0"/>
              <a:t> </a:t>
            </a:r>
            <a:r>
              <a:rPr lang="fr-CA" altLang="en-US" dirty="0" err="1" smtClean="0"/>
              <a:t>treatment</a:t>
            </a:r>
            <a:r>
              <a:rPr lang="fr-CA" altLang="en-US" dirty="0" smtClean="0"/>
              <a:t> as </a:t>
            </a:r>
            <a:r>
              <a:rPr lang="fr-CA" altLang="en-US" dirty="0" err="1" smtClean="0"/>
              <a:t>usual</a:t>
            </a:r>
            <a:r>
              <a:rPr lang="fr-CA" altLang="en-US" dirty="0" smtClean="0"/>
              <a:t>.</a:t>
            </a:r>
            <a:endParaRPr lang="en-CA" altLang="en-US" dirty="0" smtClean="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E30B835-3247-4269-AF07-A39B749AF436}" type="slidenum">
              <a:rPr lang="en-CA">
                <a:solidFill>
                  <a:prstClr val="black"/>
                </a:solidFill>
              </a:rPr>
              <a:pPr>
                <a:defRPr/>
              </a:pPr>
              <a:t>81</a:t>
            </a:fld>
            <a:endParaRPr lang="en-CA">
              <a:solidFill>
                <a:prstClr val="black"/>
              </a:solidFill>
            </a:endParaRPr>
          </a:p>
        </p:txBody>
      </p:sp>
    </p:spTree>
    <p:extLst>
      <p:ext uri="{BB962C8B-B14F-4D97-AF65-F5344CB8AC3E}">
        <p14:creationId xmlns:p14="http://schemas.microsoft.com/office/powerpoint/2010/main" val="38213474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B03184A9-273A-41F0-9E74-1723E1AAE403}" type="slidenum">
              <a:rPr lang="en-CA" smtClean="0">
                <a:solidFill>
                  <a:prstClr val="black"/>
                </a:solidFill>
              </a:rPr>
              <a:pPr/>
              <a:t>82</a:t>
            </a:fld>
            <a:endParaRPr lang="en-CA">
              <a:solidFill>
                <a:prstClr val="black"/>
              </a:solidFill>
            </a:endParaRPr>
          </a:p>
        </p:txBody>
      </p:sp>
    </p:spTree>
    <p:extLst>
      <p:ext uri="{BB962C8B-B14F-4D97-AF65-F5344CB8AC3E}">
        <p14:creationId xmlns:p14="http://schemas.microsoft.com/office/powerpoint/2010/main" val="44745998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a:p>
            <a:endParaRPr lang="en-US" dirty="0"/>
          </a:p>
        </p:txBody>
      </p:sp>
      <p:sp>
        <p:nvSpPr>
          <p:cNvPr id="4" name="Slide Number Placeholder 3"/>
          <p:cNvSpPr>
            <a:spLocks noGrp="1"/>
          </p:cNvSpPr>
          <p:nvPr>
            <p:ph type="sldNum" sz="quarter" idx="10"/>
          </p:nvPr>
        </p:nvSpPr>
        <p:spPr/>
        <p:txBody>
          <a:bodyPr/>
          <a:lstStyle/>
          <a:p>
            <a:fld id="{B03184A9-273A-41F0-9E74-1723E1AAE403}" type="slidenum">
              <a:rPr lang="en-CA" smtClean="0">
                <a:solidFill>
                  <a:prstClr val="black"/>
                </a:solidFill>
              </a:rPr>
              <a:pPr/>
              <a:t>83</a:t>
            </a:fld>
            <a:endParaRPr lang="en-CA">
              <a:solidFill>
                <a:prstClr val="black"/>
              </a:solidFill>
            </a:endParaRPr>
          </a:p>
        </p:txBody>
      </p:sp>
    </p:spTree>
    <p:extLst>
      <p:ext uri="{BB962C8B-B14F-4D97-AF65-F5344CB8AC3E}">
        <p14:creationId xmlns:p14="http://schemas.microsoft.com/office/powerpoint/2010/main" val="75441087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2D2BFB-3FF1-4888-AEFF-06B7C8287444}" type="slidenum">
              <a:rPr lang="en-US" smtClean="0"/>
              <a:pPr>
                <a:defRPr/>
              </a:pPr>
              <a:t>84</a:t>
            </a:fld>
            <a:endParaRPr lang="en-US"/>
          </a:p>
        </p:txBody>
      </p:sp>
    </p:spTree>
    <p:extLst>
      <p:ext uri="{BB962C8B-B14F-4D97-AF65-F5344CB8AC3E}">
        <p14:creationId xmlns:p14="http://schemas.microsoft.com/office/powerpoint/2010/main" val="10262383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E1D8B6-48F3-4CEC-A10B-A39AC939B538}" type="slidenum">
              <a:rPr lang="en-US" smtClean="0"/>
              <a:t>85</a:t>
            </a:fld>
            <a:endParaRPr lang="en-US"/>
          </a:p>
        </p:txBody>
      </p:sp>
    </p:spTree>
    <p:extLst>
      <p:ext uri="{BB962C8B-B14F-4D97-AF65-F5344CB8AC3E}">
        <p14:creationId xmlns:p14="http://schemas.microsoft.com/office/powerpoint/2010/main" val="252986104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E1D8B6-48F3-4CEC-A10B-A39AC939B538}" type="slidenum">
              <a:rPr lang="en-US" smtClean="0"/>
              <a:t>86</a:t>
            </a:fld>
            <a:endParaRPr lang="en-US"/>
          </a:p>
        </p:txBody>
      </p:sp>
    </p:spTree>
    <p:extLst>
      <p:ext uri="{BB962C8B-B14F-4D97-AF65-F5344CB8AC3E}">
        <p14:creationId xmlns:p14="http://schemas.microsoft.com/office/powerpoint/2010/main" val="14263595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E3BBD0-03AA-49EB-960A-9C73CACFEF05}" type="slidenum">
              <a:rPr lang="en-US" smtClean="0"/>
              <a:pPr/>
              <a:t>87</a:t>
            </a:fld>
            <a:endParaRPr lang="en-US"/>
          </a:p>
        </p:txBody>
      </p:sp>
    </p:spTree>
    <p:extLst>
      <p:ext uri="{BB962C8B-B14F-4D97-AF65-F5344CB8AC3E}">
        <p14:creationId xmlns:p14="http://schemas.microsoft.com/office/powerpoint/2010/main" val="64944475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2D2BFB-3FF1-4888-AEFF-06B7C8287444}" type="slidenum">
              <a:rPr lang="en-US" smtClean="0"/>
              <a:pPr>
                <a:defRPr/>
              </a:pPr>
              <a:t>88</a:t>
            </a:fld>
            <a:endParaRPr lang="en-US"/>
          </a:p>
        </p:txBody>
      </p:sp>
    </p:spTree>
    <p:extLst>
      <p:ext uri="{BB962C8B-B14F-4D97-AF65-F5344CB8AC3E}">
        <p14:creationId xmlns:p14="http://schemas.microsoft.com/office/powerpoint/2010/main" val="2267626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0F23EC-C019-4006-BD93-0097A73D5957}" type="slidenum">
              <a:rPr lang="en-CA"/>
              <a:pPr fontAlgn="base">
                <a:spcBef>
                  <a:spcPct val="0"/>
                </a:spcBef>
                <a:spcAft>
                  <a:spcPct val="0"/>
                </a:spcAft>
              </a:pPr>
              <a:t>9</a:t>
            </a:fld>
            <a:endParaRPr lang="en-CA"/>
          </a:p>
        </p:txBody>
      </p:sp>
      <p:sp>
        <p:nvSpPr>
          <p:cNvPr id="69635" name="Rectangle 7"/>
          <p:cNvSpPr txBox="1">
            <a:spLocks noGrp="1" noChangeArrowheads="1"/>
          </p:cNvSpPr>
          <p:nvPr/>
        </p:nvSpPr>
        <p:spPr bwMode="auto">
          <a:xfrm>
            <a:off x="3958169" y="8807450"/>
            <a:ext cx="3026833" cy="463550"/>
          </a:xfrm>
          <a:prstGeom prst="rect">
            <a:avLst/>
          </a:prstGeom>
          <a:noFill/>
          <a:ln w="9525">
            <a:noFill/>
            <a:miter lim="800000"/>
            <a:headEnd/>
            <a:tailEnd/>
          </a:ln>
        </p:spPr>
        <p:txBody>
          <a:bodyPr lIns="92934" tIns="46467" rIns="92934" bIns="46467" anchor="b"/>
          <a:lstStyle/>
          <a:p>
            <a:pPr algn="r"/>
            <a:fld id="{51462DF2-F1FF-47F5-9136-FC47CF4885C8}" type="slidenum">
              <a:rPr lang="en-US" sz="1200">
                <a:latin typeface="Calibri" pitchFamily="34" charset="0"/>
              </a:rPr>
              <a:pPr algn="r"/>
              <a:t>9</a:t>
            </a:fld>
            <a:endParaRPr lang="en-US" sz="1200" dirty="0">
              <a:latin typeface="Calibri" pitchFamily="34" charset="0"/>
            </a:endParaRPr>
          </a:p>
        </p:txBody>
      </p:sp>
      <p:sp>
        <p:nvSpPr>
          <p:cNvPr id="69636" name="Rectangle 2"/>
          <p:cNvSpPr>
            <a:spLocks noGrp="1" noRot="1" noChangeAspect="1" noChangeArrowheads="1" noTextEdit="1"/>
          </p:cNvSpPr>
          <p:nvPr>
            <p:ph type="sldImg"/>
          </p:nvPr>
        </p:nvSpPr>
        <p:spPr bwMode="auto">
          <a:xfrm>
            <a:off x="1174750" y="693738"/>
            <a:ext cx="4637088" cy="3478212"/>
          </a:xfrm>
          <a:noFill/>
          <a:ln>
            <a:solidFill>
              <a:srgbClr val="000000"/>
            </a:solidFill>
            <a:miter lim="800000"/>
            <a:headEnd/>
            <a:tailEnd/>
          </a:ln>
        </p:spPr>
      </p:sp>
      <p:sp>
        <p:nvSpPr>
          <p:cNvPr id="6963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Talk through the institutional circuit…the rise of the idea of chronic homelessness</a:t>
            </a:r>
            <a:r>
              <a:rPr lang="en-US" baseline="0" dirty="0" smtClean="0"/>
              <a:t> and information management, etc. Discuss how the assumptions of the traditional approach doesn’t hold up; that people can’t overcome chronic conditions first (by their very nature and definition this is a flawed idea). Talk about the trauma that people experience, and their inability to care for themselves, loss of relationships, often within the context of depleted social networks…cumulative disadvantage…which will be important later in how we work with people.</a:t>
            </a:r>
            <a:endParaRPr lang="en-US" dirty="0" smtClean="0"/>
          </a:p>
        </p:txBody>
      </p:sp>
    </p:spTree>
    <p:extLst>
      <p:ext uri="{BB962C8B-B14F-4D97-AF65-F5344CB8AC3E}">
        <p14:creationId xmlns:p14="http://schemas.microsoft.com/office/powerpoint/2010/main" val="555457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4767D722-099C-483B-A3FB-3C88ED347C16}" type="datetimeFigureOut">
              <a:rPr lang="en-US" smtClean="0"/>
              <a:pPr>
                <a:defRPr/>
              </a:pPr>
              <a:t>10/21/2015</a:t>
            </a:fld>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8A58729A-359E-438D-A3DA-E8B4C0A190B8}"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F11A66E-CF0F-4AC8-97B8-6BA14D920AEE}" type="datetimeFigureOut">
              <a:rPr lang="en-US" smtClean="0"/>
              <a:pPr>
                <a:defRPr/>
              </a:pPr>
              <a:t>10/21/2015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431FFC0-E582-4FA3-B551-3E638D63A86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3B6E232-AED8-4601-8194-D051C34C4227}" type="datetimeFigureOut">
              <a:rPr lang="en-US" smtClean="0"/>
              <a:pPr>
                <a:defRPr/>
              </a:pPr>
              <a:t>10/21/2015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A28CBB7-1BB7-4935-A1FD-171B0B31E6E0}"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085965"/>
            <a:ext cx="7866174" cy="718607"/>
          </a:xfrm>
          <a:prstGeom prst="rect">
            <a:avLst/>
          </a:prstGeom>
        </p:spPr>
        <p:txBody>
          <a:bodyPr/>
          <a:lstStyle>
            <a:lvl1pPr algn="l">
              <a:defRPr sz="4000" b="0" i="0" cap="none" baseline="0">
                <a:solidFill>
                  <a:srgbClr val="12A9D9"/>
                </a:solidFill>
                <a:latin typeface="Calibri Light"/>
                <a:cs typeface="Calibri Light"/>
              </a:defRPr>
            </a:lvl1pPr>
          </a:lstStyle>
          <a:p>
            <a:r>
              <a:rPr lang="en-CA" dirty="0" smtClean="0"/>
              <a:t>Header</a:t>
            </a:r>
            <a:endParaRPr lang="en-US" dirty="0"/>
          </a:p>
        </p:txBody>
      </p:sp>
      <p:sp>
        <p:nvSpPr>
          <p:cNvPr id="3" name="Subtitle 2"/>
          <p:cNvSpPr>
            <a:spLocks noGrp="1"/>
          </p:cNvSpPr>
          <p:nvPr>
            <p:ph type="subTitle" idx="1" hasCustomPrompt="1"/>
          </p:nvPr>
        </p:nvSpPr>
        <p:spPr>
          <a:xfrm>
            <a:off x="685799" y="1804572"/>
            <a:ext cx="7866175" cy="429684"/>
          </a:xfrm>
          <a:prstGeom prst="rect">
            <a:avLst/>
          </a:prstGeom>
        </p:spPr>
        <p:txBody>
          <a:bodyPr/>
          <a:lstStyle>
            <a:lvl1pPr marL="0" indent="0" algn="l">
              <a:buNone/>
              <a:defRPr sz="2400" b="0" i="0">
                <a:solidFill>
                  <a:srgbClr val="0081C6"/>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Subhead</a:t>
            </a:r>
            <a:endParaRPr lang="en-US" dirty="0"/>
          </a:p>
        </p:txBody>
      </p:sp>
      <p:sp>
        <p:nvSpPr>
          <p:cNvPr id="8" name="Content Placeholder 2"/>
          <p:cNvSpPr>
            <a:spLocks noGrp="1"/>
          </p:cNvSpPr>
          <p:nvPr>
            <p:ph idx="10"/>
          </p:nvPr>
        </p:nvSpPr>
        <p:spPr>
          <a:xfrm>
            <a:off x="685800" y="2234256"/>
            <a:ext cx="7866174" cy="3689851"/>
          </a:xfrm>
          <a:prstGeom prst="rect">
            <a:avLst/>
          </a:prstGeom>
        </p:spPr>
        <p:txBody>
          <a:bodyPr/>
          <a:lstStyle>
            <a:lvl1pPr marL="0" indent="0">
              <a:buFontTx/>
              <a:buNone/>
              <a:defRPr sz="2000"/>
            </a:lvl1pPr>
            <a:lvl2pPr marL="742950" indent="-285750">
              <a:buFont typeface="Arial"/>
              <a:buChar char="•"/>
              <a:defRPr sz="1800"/>
            </a:lvl2pPr>
            <a:lvl3pPr marL="1143000" indent="-228600">
              <a:buFont typeface="Lucida Grande"/>
              <a:buChar char="-"/>
              <a:defRPr sz="1600"/>
            </a:lvl3pPr>
            <a:lvl4pPr marL="1600200" indent="-228600">
              <a:buFont typeface="Courier New"/>
              <a:buChar char="o"/>
              <a:defRPr sz="1400"/>
            </a:lvl4pPr>
            <a:lvl5pPr marL="2057400" indent="-228600">
              <a:buFont typeface="Lucida Grande"/>
              <a:buChar char="-"/>
              <a:defRPr sz="1400"/>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127016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Default - Title Slide">
    <p:spTree>
      <p:nvGrpSpPr>
        <p:cNvPr id="1" name=""/>
        <p:cNvGrpSpPr/>
        <p:nvPr/>
      </p:nvGrpSpPr>
      <p:grpSpPr>
        <a:xfrm>
          <a:off x="0" y="0"/>
          <a:ext cx="0" cy="0"/>
          <a:chOff x="0" y="0"/>
          <a:chExt cx="0" cy="0"/>
        </a:xfrm>
      </p:grpSpPr>
      <p:sp>
        <p:nvSpPr>
          <p:cNvPr id="91" name="Shape 9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
        <p:nvSpPr>
          <p:cNvPr id="97" name="Shape 97"/>
          <p:cNvSpPr>
            <a:spLocks noGrp="1"/>
          </p:cNvSpPr>
          <p:nvPr>
            <p:ph type="title"/>
          </p:nvPr>
        </p:nvSpPr>
        <p:spPr>
          <a:xfrm>
            <a:off x="228600" y="415925"/>
            <a:ext cx="4419600" cy="3314828"/>
          </a:xfrm>
          <a:prstGeom prst="rect">
            <a:avLst/>
          </a:prstGeom>
        </p:spPr>
        <p:txBody>
          <a:bodyPr/>
          <a:lstStyle>
            <a:lvl1pPr>
              <a:defRPr spc="40"/>
            </a:lvl1pPr>
          </a:lstStyle>
          <a:p>
            <a:pPr lvl="0">
              <a:defRPr sz="1800" b="0" spc="0">
                <a:ln w="9525">
                  <a:noFill/>
                </a:ln>
                <a:solidFill>
                  <a:srgbClr val="000000"/>
                </a:solidFill>
                <a:uFillTx/>
              </a:defRPr>
            </a:pPr>
            <a:r>
              <a:rPr sz="3600" b="1" spc="40">
                <a:ln w="13334">
                  <a:solidFill>
                    <a:srgbClr val="384F55"/>
                  </a:solidFill>
                </a:ln>
                <a:solidFill>
                  <a:srgbClr val="FEFEFE"/>
                </a:solidFill>
                <a:uFill>
                  <a:solidFill>
                    <a:srgbClr val="FEFEFE"/>
                  </a:solidFill>
                </a:uFill>
              </a:rPr>
              <a:t>Title Text</a:t>
            </a:r>
          </a:p>
        </p:txBody>
      </p:sp>
      <p:sp>
        <p:nvSpPr>
          <p:cNvPr id="98" name="Shape 98"/>
          <p:cNvSpPr>
            <a:spLocks noGrp="1"/>
          </p:cNvSpPr>
          <p:nvPr>
            <p:ph type="body" idx="1"/>
          </p:nvPr>
        </p:nvSpPr>
        <p:spPr>
          <a:xfrm>
            <a:off x="228600" y="3733800"/>
            <a:ext cx="4419600" cy="2781300"/>
          </a:xfrm>
          <a:prstGeom prst="rect">
            <a:avLst/>
          </a:prstGeom>
        </p:spPr>
        <p:txBody>
          <a:bodyPr/>
          <a:lstStyle>
            <a:lvl1pPr marL="0" indent="0">
              <a:buClrTx/>
              <a:buSzTx/>
              <a:buFontTx/>
              <a:buNone/>
              <a:defRPr sz="2200">
                <a:solidFill>
                  <a:srgbClr val="FFFFFF"/>
                </a:solidFill>
                <a:uFill>
                  <a:solidFill>
                    <a:srgbClr val="FFFFFF"/>
                  </a:solidFill>
                </a:uFill>
              </a:defRPr>
            </a:lvl1pPr>
            <a:lvl2pPr marL="0" indent="457200">
              <a:buClrTx/>
              <a:buSzTx/>
              <a:buFontTx/>
              <a:buNone/>
              <a:defRPr sz="2200">
                <a:solidFill>
                  <a:srgbClr val="FFFFFF"/>
                </a:solidFill>
                <a:uFill>
                  <a:solidFill>
                    <a:srgbClr val="FFFFFF"/>
                  </a:solidFill>
                </a:uFill>
              </a:defRPr>
            </a:lvl2pPr>
            <a:lvl3pPr marL="0" indent="914400">
              <a:buClrTx/>
              <a:buSzTx/>
              <a:buFontTx/>
              <a:buNone/>
              <a:defRPr sz="2200">
                <a:solidFill>
                  <a:srgbClr val="FFFFFF"/>
                </a:solidFill>
                <a:uFill>
                  <a:solidFill>
                    <a:srgbClr val="FFFFFF"/>
                  </a:solidFill>
                </a:uFill>
              </a:defRPr>
            </a:lvl3pPr>
            <a:lvl4pPr marL="0" indent="1371600">
              <a:buClrTx/>
              <a:buSzTx/>
              <a:buFontTx/>
              <a:buNone/>
              <a:defRPr sz="2200">
                <a:solidFill>
                  <a:srgbClr val="FFFFFF"/>
                </a:solidFill>
                <a:uFill>
                  <a:solidFill>
                    <a:srgbClr val="FFFFFF"/>
                  </a:solidFill>
                </a:uFill>
              </a:defRPr>
            </a:lvl4pPr>
            <a:lvl5pPr marL="0" indent="1828800">
              <a:buClrTx/>
              <a:buSzTx/>
              <a:buFontTx/>
              <a:buNone/>
              <a:defRPr sz="2200">
                <a:solidFill>
                  <a:srgbClr val="FFFFFF"/>
                </a:solidFill>
                <a:uFill>
                  <a:solidFill>
                    <a:srgbClr val="FFFFFF"/>
                  </a:solidFill>
                </a:uFill>
              </a:defRPr>
            </a:lvl5pPr>
          </a:lstStyle>
          <a:p>
            <a:pPr lvl="0">
              <a:defRPr sz="1800">
                <a:solidFill>
                  <a:srgbClr val="000000"/>
                </a:solidFill>
                <a:uFillTx/>
              </a:defRPr>
            </a:pPr>
            <a:r>
              <a:rPr sz="2200">
                <a:solidFill>
                  <a:srgbClr val="FFFFFF"/>
                </a:solidFill>
                <a:uFill>
                  <a:solidFill>
                    <a:srgbClr val="FFFFFF"/>
                  </a:solidFill>
                </a:uFill>
              </a:rPr>
              <a:t>Body Level One</a:t>
            </a:r>
          </a:p>
          <a:p>
            <a:pPr lvl="1">
              <a:defRPr sz="1800">
                <a:solidFill>
                  <a:srgbClr val="000000"/>
                </a:solidFill>
                <a:uFillTx/>
              </a:defRPr>
            </a:pPr>
            <a:r>
              <a:rPr sz="2200">
                <a:solidFill>
                  <a:srgbClr val="FFFFFF"/>
                </a:solidFill>
                <a:uFill>
                  <a:solidFill>
                    <a:srgbClr val="FFFFFF"/>
                  </a:solidFill>
                </a:uFill>
              </a:rPr>
              <a:t>Body Level Two</a:t>
            </a:r>
          </a:p>
          <a:p>
            <a:pPr lvl="2">
              <a:defRPr sz="1800">
                <a:solidFill>
                  <a:srgbClr val="000000"/>
                </a:solidFill>
                <a:uFillTx/>
              </a:defRPr>
            </a:pPr>
            <a:r>
              <a:rPr sz="2200">
                <a:solidFill>
                  <a:srgbClr val="FFFFFF"/>
                </a:solidFill>
                <a:uFill>
                  <a:solidFill>
                    <a:srgbClr val="FFFFFF"/>
                  </a:solidFill>
                </a:uFill>
              </a:rPr>
              <a:t>Body Level Three</a:t>
            </a:r>
          </a:p>
          <a:p>
            <a:pPr lvl="3">
              <a:defRPr sz="1800">
                <a:solidFill>
                  <a:srgbClr val="000000"/>
                </a:solidFill>
                <a:uFillTx/>
              </a:defRPr>
            </a:pPr>
            <a:r>
              <a:rPr sz="2200">
                <a:solidFill>
                  <a:srgbClr val="FFFFFF"/>
                </a:solidFill>
                <a:uFill>
                  <a:solidFill>
                    <a:srgbClr val="FFFFFF"/>
                  </a:solidFill>
                </a:uFill>
              </a:rPr>
              <a:t>Body Level Four</a:t>
            </a:r>
          </a:p>
          <a:p>
            <a:pPr lvl="4">
              <a:defRPr sz="1800">
                <a:solidFill>
                  <a:srgbClr val="000000"/>
                </a:solidFill>
                <a:uFillTx/>
              </a:defRPr>
            </a:pPr>
            <a:r>
              <a:rPr sz="2200">
                <a:solidFill>
                  <a:srgbClr val="FFFFFF"/>
                </a:solidFill>
                <a:uFill>
                  <a:solidFill>
                    <a:srgbClr val="FFFFFF"/>
                  </a:solidFill>
                </a:uFill>
              </a:rPr>
              <a:t>Body Level Five</a:t>
            </a:r>
          </a:p>
        </p:txBody>
      </p:sp>
    </p:spTree>
    <p:extLst>
      <p:ext uri="{BB962C8B-B14F-4D97-AF65-F5344CB8AC3E}">
        <p14:creationId xmlns:p14="http://schemas.microsoft.com/office/powerpoint/2010/main" val="378242642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7C97A994-6D65-4D0C-9AF8-AF324AB1B010}" type="datetimeFigureOut">
              <a:rPr lang="en-US" smtClean="0"/>
              <a:pPr>
                <a:defRPr/>
              </a:pPr>
              <a:t>10/21/2015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265D30-5862-4FD0-B109-2B3B3F86211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C29D7C4B-2E28-46FD-870A-017D2A10BBAB}" type="datetimeFigureOut">
              <a:rPr lang="en-US" smtClean="0"/>
              <a:pPr>
                <a:defRPr/>
              </a:pPr>
              <a:t>10/21/2015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4D5D2A0-B061-4779-AA93-48E55AB78C95}"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83F78066-BB45-4AB6-861C-B5C7646E52A4}" type="datetimeFigureOut">
              <a:rPr lang="en-US" smtClean="0"/>
              <a:pPr>
                <a:defRPr/>
              </a:pPr>
              <a:t>10/21/2015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2325465-4691-46D4-9BC9-FB2E7F1A7757}"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7B2229F1-97E5-462E-A4DB-D2EA118E674F}" type="datetimeFigureOut">
              <a:rPr lang="en-US" smtClean="0"/>
              <a:pPr>
                <a:defRPr/>
              </a:pPr>
              <a:t>10/21/2015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35BEFD1-4492-442F-9BD4-8A3C48804DD1}"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F94AEF87-C011-432C-B055-FE22253B845A}" type="datetimeFigureOut">
              <a:rPr lang="en-US" smtClean="0"/>
              <a:pPr>
                <a:defRPr/>
              </a:pPr>
              <a:t>10/21/2015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93D8C09-676F-4276-A44A-CE486A68146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394CECF-15F6-4EA5-BE8B-ABE1CDB68E14}" type="datetimeFigureOut">
              <a:rPr lang="en-US" smtClean="0"/>
              <a:pPr>
                <a:defRPr/>
              </a:pPr>
              <a:t>10/21/2015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D7D1DB3-86AC-478D-AE72-35EB0E015F84}"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A0ED7E36-9A7D-4F7A-B7FA-533A2EF32275}" type="datetimeFigureOut">
              <a:rPr lang="en-US" smtClean="0"/>
              <a:pPr>
                <a:defRPr/>
              </a:pPr>
              <a:t>10/21/2015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731F9B0-BE42-4876-8441-07B75638AF3C}"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A629D449-AAE5-4252-B895-7B853B2C185A}" type="datetimeFigureOut">
              <a:rPr lang="en-US" smtClean="0"/>
              <a:pPr>
                <a:defRPr/>
              </a:pPr>
              <a:t>10/21/2015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74BA51F9-6082-408F-883F-9040F4174037}"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E6794B05-74A0-4BC4-AD59-54B3A2207AE6}" type="datetimeFigureOut">
              <a:rPr lang="en-US" smtClean="0"/>
              <a:pPr>
                <a:defRPr/>
              </a:pPr>
              <a:t>10/21/2015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7579000B-E761-4DF7-A1D2-9476E632AE61}"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480" r:id="rId1"/>
    <p:sldLayoutId id="2147484481" r:id="rId2"/>
    <p:sldLayoutId id="2147484482" r:id="rId3"/>
    <p:sldLayoutId id="2147484483" r:id="rId4"/>
    <p:sldLayoutId id="2147484484" r:id="rId5"/>
    <p:sldLayoutId id="2147484485" r:id="rId6"/>
    <p:sldLayoutId id="2147484486" r:id="rId7"/>
    <p:sldLayoutId id="2147484487" r:id="rId8"/>
    <p:sldLayoutId id="2147484488" r:id="rId9"/>
    <p:sldLayoutId id="2147484489" r:id="rId10"/>
    <p:sldLayoutId id="2147484490" r:id="rId11"/>
    <p:sldLayoutId id="2147484499" r:id="rId12"/>
    <p:sldLayoutId id="2147484500"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1.jpeg"/><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5.jpeg"/><Relationship Id="rId7" Type="http://schemas.openxmlformats.org/officeDocument/2006/relationships/diagramColors" Target="../diagrams/colors7.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jpeg"/></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5.jpeg"/><Relationship Id="rId7" Type="http://schemas.openxmlformats.org/officeDocument/2006/relationships/diagramColors" Target="../diagrams/colors8.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2.png"/></Relationships>
</file>

<file path=ppt/slides/_rels/slide4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5.jpeg"/><Relationship Id="rId7" Type="http://schemas.openxmlformats.org/officeDocument/2006/relationships/diagramColors" Target="../diagrams/colors9.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2.png"/></Relationships>
</file>

<file path=ppt/slides/_rels/slide4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5.jpeg"/><Relationship Id="rId7" Type="http://schemas.openxmlformats.org/officeDocument/2006/relationships/diagramColors" Target="../diagrams/colors10.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QuickStyle" Target="../diagrams/quickStyle10.xml"/><Relationship Id="rId11" Type="http://schemas.openxmlformats.org/officeDocument/2006/relationships/image" Target="../media/image20.jpg"/><Relationship Id="rId5" Type="http://schemas.openxmlformats.org/officeDocument/2006/relationships/diagramLayout" Target="../diagrams/layout10.xml"/><Relationship Id="rId10" Type="http://schemas.openxmlformats.org/officeDocument/2006/relationships/image" Target="../media/image19.jpeg"/><Relationship Id="rId4" Type="http://schemas.openxmlformats.org/officeDocument/2006/relationships/diagramData" Target="../diagrams/data10.xml"/><Relationship Id="rId9"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8.xml"/><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image" Target="../media/image28.jpeg"/></Relationships>
</file>

<file path=ppt/slides/_rels/slide5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s://samhsa.gov/registry"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81.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8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5.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8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6.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8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90600"/>
            <a:ext cx="7851648" cy="3200400"/>
          </a:xfrm>
        </p:spPr>
        <p:txBody>
          <a:bodyPr>
            <a:normAutofit fontScale="90000"/>
          </a:bodyPr>
          <a:lstStyle/>
          <a:p>
            <a:pPr algn="ctr" fontAlgn="auto">
              <a:spcAft>
                <a:spcPts val="0"/>
              </a:spcAft>
              <a:defRPr/>
            </a:pPr>
            <a:r>
              <a:rPr lang="en-US" dirty="0" smtClean="0"/>
              <a:t/>
            </a:r>
            <a:br>
              <a:rPr lang="en-US" dirty="0" smtClean="0"/>
            </a:br>
            <a:r>
              <a:rPr lang="en-US" dirty="0" smtClean="0"/>
              <a:t> </a:t>
            </a: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r>
              <a:rPr lang="en-US" dirty="0">
                <a:solidFill>
                  <a:srgbClr val="FFFF00"/>
                </a:solidFill>
              </a:rPr>
              <a:t> </a:t>
            </a:r>
            <a:r>
              <a:rPr lang="en-US" dirty="0" smtClean="0">
                <a:solidFill>
                  <a:srgbClr val="FFFF00"/>
                </a:solidFill>
              </a:rPr>
              <a:t>                                                </a:t>
            </a:r>
            <a:r>
              <a:rPr lang="en-US" sz="6700" dirty="0" smtClean="0">
                <a:solidFill>
                  <a:srgbClr val="FFC000"/>
                </a:solidFill>
              </a:rPr>
              <a:t>Pathways </a:t>
            </a:r>
            <a:br>
              <a:rPr lang="en-US" sz="6700" dirty="0" smtClean="0">
                <a:solidFill>
                  <a:srgbClr val="FFC000"/>
                </a:solidFill>
              </a:rPr>
            </a:br>
            <a:r>
              <a:rPr lang="en-US" sz="6700" dirty="0" smtClean="0">
                <a:solidFill>
                  <a:srgbClr val="FFC000"/>
                </a:solidFill>
              </a:rPr>
              <a:t>Housing </a:t>
            </a:r>
            <a:r>
              <a:rPr lang="en-US" sz="6700" i="1" dirty="0" smtClean="0">
                <a:solidFill>
                  <a:srgbClr val="FFC000"/>
                </a:solidFill>
              </a:rPr>
              <a:t>First!</a:t>
            </a:r>
            <a:r>
              <a:rPr lang="en-US" sz="7300" dirty="0">
                <a:solidFill>
                  <a:srgbClr val="FFC000"/>
                </a:solidFill>
              </a:rPr>
              <a:t/>
            </a:r>
            <a:br>
              <a:rPr lang="en-US" sz="7300" dirty="0">
                <a:solidFill>
                  <a:srgbClr val="FFC000"/>
                </a:solidFill>
              </a:rPr>
            </a:br>
            <a:r>
              <a:rPr lang="en-US" sz="4900" dirty="0" smtClean="0">
                <a:solidFill>
                  <a:srgbClr val="FFC000"/>
                </a:solidFill>
              </a:rPr>
              <a:t>PROGRAM PHILOSOPHY AND PRACTICE </a:t>
            </a:r>
            <a:endParaRPr lang="en-US" sz="4900" dirty="0">
              <a:solidFill>
                <a:srgbClr val="FFC000"/>
              </a:solidFill>
            </a:endParaRPr>
          </a:p>
        </p:txBody>
      </p:sp>
      <p:sp>
        <p:nvSpPr>
          <p:cNvPr id="3" name="Subtitle 2"/>
          <p:cNvSpPr>
            <a:spLocks noGrp="1"/>
          </p:cNvSpPr>
          <p:nvPr>
            <p:ph type="subTitle" idx="1"/>
          </p:nvPr>
        </p:nvSpPr>
        <p:spPr>
          <a:xfrm>
            <a:off x="644525" y="4267200"/>
            <a:ext cx="7854950" cy="2790825"/>
          </a:xfrm>
        </p:spPr>
        <p:txBody>
          <a:bodyPr>
            <a:normAutofit fontScale="70000" lnSpcReduction="20000"/>
          </a:bodyPr>
          <a:lstStyle/>
          <a:p>
            <a:pPr marR="0" algn="ctr">
              <a:lnSpc>
                <a:spcPct val="80000"/>
              </a:lnSpc>
            </a:pPr>
            <a:endParaRPr lang="en-US" sz="1200" dirty="0" smtClean="0"/>
          </a:p>
          <a:p>
            <a:pPr marR="0" algn="ctr">
              <a:lnSpc>
                <a:spcPct val="80000"/>
              </a:lnSpc>
            </a:pPr>
            <a:endParaRPr lang="en-US" sz="3900" dirty="0" smtClean="0">
              <a:solidFill>
                <a:srgbClr val="20C9F8"/>
              </a:solidFill>
              <a:latin typeface="Calibri" pitchFamily="34" charset="0"/>
            </a:endParaRPr>
          </a:p>
          <a:p>
            <a:pPr marR="0" algn="ctr">
              <a:lnSpc>
                <a:spcPct val="80000"/>
              </a:lnSpc>
            </a:pPr>
            <a:r>
              <a:rPr lang="en-US" sz="4500" dirty="0" smtClean="0">
                <a:solidFill>
                  <a:srgbClr val="002060"/>
                </a:solidFill>
                <a:latin typeface="Calibri" pitchFamily="34" charset="0"/>
              </a:rPr>
              <a:t>Sam Tsemberis, PhD</a:t>
            </a:r>
          </a:p>
          <a:p>
            <a:pPr marR="0" algn="ctr">
              <a:lnSpc>
                <a:spcPct val="80000"/>
              </a:lnSpc>
            </a:pPr>
            <a:r>
              <a:rPr lang="en-US" sz="4500" dirty="0" smtClean="0">
                <a:solidFill>
                  <a:srgbClr val="002060"/>
                </a:solidFill>
                <a:latin typeface="Calibri" pitchFamily="34" charset="0"/>
              </a:rPr>
              <a:t>CEO Pathways National</a:t>
            </a:r>
          </a:p>
          <a:p>
            <a:pPr marR="0" algn="ctr">
              <a:lnSpc>
                <a:spcPct val="80000"/>
              </a:lnSpc>
            </a:pPr>
            <a:endParaRPr lang="en-US" sz="4500" dirty="0" smtClean="0">
              <a:solidFill>
                <a:srgbClr val="002060"/>
              </a:solidFill>
              <a:latin typeface="Calibri" pitchFamily="34" charset="0"/>
            </a:endParaRPr>
          </a:p>
          <a:p>
            <a:pPr marR="0" algn="ctr">
              <a:lnSpc>
                <a:spcPct val="80000"/>
              </a:lnSpc>
            </a:pPr>
            <a:r>
              <a:rPr lang="en-US" sz="4500" dirty="0" smtClean="0">
                <a:solidFill>
                  <a:srgbClr val="002060"/>
                </a:solidFill>
                <a:latin typeface="Calibri" pitchFamily="34" charset="0"/>
              </a:rPr>
              <a:t>    Wellington, NZ October 21, 2015</a:t>
            </a:r>
            <a:r>
              <a:rPr lang="en-US" sz="4500" dirty="0" smtClean="0">
                <a:solidFill>
                  <a:srgbClr val="000099"/>
                </a:solidFill>
                <a:latin typeface="Calibri" pitchFamily="34" charset="0"/>
              </a:rPr>
              <a:t>	</a:t>
            </a:r>
          </a:p>
          <a:p>
            <a:pPr marR="0" algn="ctr">
              <a:lnSpc>
                <a:spcPct val="80000"/>
              </a:lnSpc>
            </a:pPr>
            <a:endParaRPr lang="en-US" sz="3900" dirty="0" smtClean="0">
              <a:solidFill>
                <a:srgbClr val="20C9F8"/>
              </a:solidFill>
              <a:latin typeface="Calibri" pitchFamily="34" charset="0"/>
            </a:endParaRPr>
          </a:p>
          <a:p>
            <a:pPr marR="0" algn="ctr">
              <a:lnSpc>
                <a:spcPct val="80000"/>
              </a:lnSpc>
            </a:pPr>
            <a:r>
              <a:rPr lang="en-US" sz="3600" dirty="0" smtClean="0">
                <a:solidFill>
                  <a:srgbClr val="FF0000"/>
                </a:solidFill>
                <a:latin typeface="Calibri" pitchFamily="34" charset="0"/>
              </a:rPr>
              <a:t> </a:t>
            </a:r>
          </a:p>
          <a:p>
            <a:pPr marR="0" algn="ctr">
              <a:lnSpc>
                <a:spcPct val="80000"/>
              </a:lnSpc>
            </a:pPr>
            <a:endParaRPr lang="en-US" sz="3600" dirty="0" smtClean="0">
              <a:solidFill>
                <a:srgbClr val="FF0000"/>
              </a:solidFill>
              <a:latin typeface="Calibri" pitchFamily="34" charset="0"/>
            </a:endParaRPr>
          </a:p>
          <a:p>
            <a:pPr marR="0" algn="ctr">
              <a:lnSpc>
                <a:spcPct val="80000"/>
              </a:lnSpc>
            </a:pPr>
            <a:endParaRPr lang="en-US" sz="3600" dirty="0" smtClean="0">
              <a:solidFill>
                <a:srgbClr val="20C9F8"/>
              </a:solidFill>
              <a:latin typeface="Calibri" pitchFamily="34" charset="0"/>
            </a:endParaRPr>
          </a:p>
          <a:p>
            <a:pPr marR="0" algn="ctr">
              <a:lnSpc>
                <a:spcPct val="80000"/>
              </a:lnSpc>
            </a:pPr>
            <a:endParaRPr lang="en-US" sz="3600" dirty="0" smtClean="0">
              <a:solidFill>
                <a:srgbClr val="20C9F8"/>
              </a:solidFill>
              <a:latin typeface="Calibri" pitchFamily="34" charset="0"/>
            </a:endParaRPr>
          </a:p>
          <a:p>
            <a:pPr marR="0" algn="ctr">
              <a:lnSpc>
                <a:spcPct val="80000"/>
              </a:lnSpc>
            </a:pPr>
            <a:endParaRPr lang="en-US" sz="3600" dirty="0" smtClean="0">
              <a:solidFill>
                <a:srgbClr val="20C9F8"/>
              </a:solidFill>
              <a:latin typeface="Calibri" pitchFamily="34" charset="0"/>
            </a:endParaRPr>
          </a:p>
        </p:txBody>
      </p:sp>
      <p:pic>
        <p:nvPicPr>
          <p:cNvPr id="5" name="image1.png"/>
          <p:cNvPicPr/>
          <p:nvPr/>
        </p:nvPicPr>
        <p:blipFill>
          <a:blip r:embed="rId3">
            <a:alphaModFix amt="55000"/>
            <a:extLst/>
          </a:blip>
          <a:stretch>
            <a:fillRect/>
          </a:stretch>
        </p:blipFill>
        <p:spPr>
          <a:xfrm>
            <a:off x="7696200" y="6185614"/>
            <a:ext cx="1056923" cy="444500"/>
          </a:xfrm>
          <a:prstGeom prst="rect">
            <a:avLst/>
          </a:prstGeom>
          <a:ln w="12700">
            <a:miter lim="400000"/>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3"/>
          <p:cNvSpPr>
            <a:spLocks noChangeShapeType="1"/>
          </p:cNvSpPr>
          <p:nvPr/>
        </p:nvSpPr>
        <p:spPr bwMode="auto">
          <a:xfrm flipV="1">
            <a:off x="1206782" y="4268028"/>
            <a:ext cx="1738088" cy="0"/>
          </a:xfrm>
          <a:prstGeom prst="line">
            <a:avLst/>
          </a:prstGeom>
          <a:noFill/>
          <a:ln w="28575">
            <a:solidFill>
              <a:schemeClr val="tx1"/>
            </a:solidFill>
            <a:round/>
            <a:headEnd/>
            <a:tailEnd type="none" w="lg" len="lg"/>
          </a:ln>
        </p:spPr>
        <p:txBody>
          <a:bodyPr lIns="95190" tIns="47595" rIns="95190" bIns="47595"/>
          <a:lstStyle/>
          <a:p>
            <a:endParaRPr lang="en-US" dirty="0"/>
          </a:p>
        </p:txBody>
      </p:sp>
      <p:sp>
        <p:nvSpPr>
          <p:cNvPr id="10243" name="Line 4"/>
          <p:cNvSpPr>
            <a:spLocks noChangeShapeType="1"/>
          </p:cNvSpPr>
          <p:nvPr/>
        </p:nvSpPr>
        <p:spPr bwMode="auto">
          <a:xfrm flipV="1">
            <a:off x="2918953" y="3276744"/>
            <a:ext cx="1738089" cy="0"/>
          </a:xfrm>
          <a:prstGeom prst="line">
            <a:avLst/>
          </a:prstGeom>
          <a:noFill/>
          <a:ln w="9525" algn="ctr">
            <a:solidFill>
              <a:srgbClr val="C0C0C0"/>
            </a:solidFill>
            <a:round/>
            <a:headEnd/>
            <a:tailEnd type="none" w="lg" len="lg"/>
          </a:ln>
        </p:spPr>
        <p:txBody>
          <a:bodyPr lIns="95190" tIns="47595" rIns="95190" bIns="47595"/>
          <a:lstStyle/>
          <a:p>
            <a:endParaRPr lang="en-US" dirty="0"/>
          </a:p>
        </p:txBody>
      </p:sp>
      <p:sp>
        <p:nvSpPr>
          <p:cNvPr id="10244" name="Line 5"/>
          <p:cNvSpPr>
            <a:spLocks noChangeShapeType="1"/>
          </p:cNvSpPr>
          <p:nvPr/>
        </p:nvSpPr>
        <p:spPr bwMode="auto">
          <a:xfrm flipV="1">
            <a:off x="4635984" y="2287080"/>
            <a:ext cx="1738089" cy="0"/>
          </a:xfrm>
          <a:prstGeom prst="line">
            <a:avLst/>
          </a:prstGeom>
          <a:noFill/>
          <a:ln w="9525" algn="ctr">
            <a:solidFill>
              <a:srgbClr val="C0C0C0"/>
            </a:solidFill>
            <a:round/>
            <a:headEnd/>
            <a:tailEnd type="none" w="lg" len="lg"/>
          </a:ln>
        </p:spPr>
        <p:txBody>
          <a:bodyPr lIns="95190" tIns="47595" rIns="95190" bIns="47595"/>
          <a:lstStyle/>
          <a:p>
            <a:endParaRPr lang="en-US" dirty="0"/>
          </a:p>
        </p:txBody>
      </p:sp>
      <p:sp>
        <p:nvSpPr>
          <p:cNvPr id="10245" name="Line 6"/>
          <p:cNvSpPr>
            <a:spLocks noChangeShapeType="1"/>
          </p:cNvSpPr>
          <p:nvPr/>
        </p:nvSpPr>
        <p:spPr bwMode="auto">
          <a:xfrm flipV="1">
            <a:off x="6370834" y="1297416"/>
            <a:ext cx="1738088" cy="0"/>
          </a:xfrm>
          <a:prstGeom prst="line">
            <a:avLst/>
          </a:prstGeom>
          <a:noFill/>
          <a:ln w="28575">
            <a:solidFill>
              <a:schemeClr val="tx1"/>
            </a:solidFill>
            <a:round/>
            <a:headEnd/>
            <a:tailEnd type="none" w="lg" len="lg"/>
          </a:ln>
        </p:spPr>
        <p:txBody>
          <a:bodyPr lIns="95190" tIns="47595" rIns="95190" bIns="47595"/>
          <a:lstStyle/>
          <a:p>
            <a:endParaRPr lang="en-US" dirty="0"/>
          </a:p>
        </p:txBody>
      </p:sp>
      <p:sp>
        <p:nvSpPr>
          <p:cNvPr id="10246" name="Line 9"/>
          <p:cNvSpPr>
            <a:spLocks noChangeShapeType="1"/>
          </p:cNvSpPr>
          <p:nvPr/>
        </p:nvSpPr>
        <p:spPr bwMode="auto">
          <a:xfrm flipV="1">
            <a:off x="6380552" y="1303895"/>
            <a:ext cx="0" cy="991284"/>
          </a:xfrm>
          <a:prstGeom prst="line">
            <a:avLst/>
          </a:prstGeom>
          <a:noFill/>
          <a:ln w="28575">
            <a:solidFill>
              <a:schemeClr val="tx1"/>
            </a:solidFill>
            <a:round/>
            <a:headEnd/>
            <a:tailEnd type="none" w="lg" len="lg"/>
          </a:ln>
        </p:spPr>
        <p:txBody>
          <a:bodyPr lIns="95190" tIns="47595" rIns="95190" bIns="47595"/>
          <a:lstStyle/>
          <a:p>
            <a:endParaRPr lang="en-US" dirty="0"/>
          </a:p>
        </p:txBody>
      </p:sp>
      <p:sp>
        <p:nvSpPr>
          <p:cNvPr id="10247" name="Rectangle 10"/>
          <p:cNvSpPr>
            <a:spLocks noChangeArrowheads="1"/>
          </p:cNvSpPr>
          <p:nvPr/>
        </p:nvSpPr>
        <p:spPr bwMode="auto">
          <a:xfrm>
            <a:off x="1491873" y="4434862"/>
            <a:ext cx="1164665" cy="276999"/>
          </a:xfrm>
          <a:prstGeom prst="rect">
            <a:avLst/>
          </a:prstGeom>
          <a:noFill/>
          <a:ln w="9525">
            <a:noFill/>
            <a:miter lim="800000"/>
            <a:headEnd/>
            <a:tailEnd/>
          </a:ln>
        </p:spPr>
        <p:txBody>
          <a:bodyPr lIns="0" tIns="0" rIns="0" bIns="0">
            <a:spAutoFit/>
          </a:bodyPr>
          <a:lstStyle/>
          <a:p>
            <a:pPr defTabSz="913526">
              <a:buClr>
                <a:schemeClr val="tx2"/>
              </a:buClr>
            </a:pPr>
            <a:r>
              <a:rPr lang="en-US" dirty="0" smtClean="0">
                <a:latin typeface="Calibri" pitchFamily="34" charset="0"/>
              </a:rPr>
              <a:t>Homeless</a:t>
            </a:r>
            <a:endParaRPr lang="en-US" dirty="0">
              <a:latin typeface="Calibri" pitchFamily="34" charset="0"/>
            </a:endParaRPr>
          </a:p>
        </p:txBody>
      </p:sp>
      <p:sp>
        <p:nvSpPr>
          <p:cNvPr id="10248" name="Rectangle 11"/>
          <p:cNvSpPr>
            <a:spLocks noChangeArrowheads="1"/>
          </p:cNvSpPr>
          <p:nvPr/>
        </p:nvSpPr>
        <p:spPr bwMode="auto">
          <a:xfrm>
            <a:off x="2954589" y="3370690"/>
            <a:ext cx="1535609" cy="830997"/>
          </a:xfrm>
          <a:prstGeom prst="rect">
            <a:avLst/>
          </a:prstGeom>
          <a:noFill/>
          <a:ln w="9525">
            <a:noFill/>
            <a:miter lim="800000"/>
            <a:headEnd/>
            <a:tailEnd/>
          </a:ln>
        </p:spPr>
        <p:txBody>
          <a:bodyPr lIns="0" tIns="0" rIns="0" bIns="0">
            <a:spAutoFit/>
          </a:bodyPr>
          <a:lstStyle/>
          <a:p>
            <a:pPr algn="ctr" defTabSz="913526">
              <a:buClr>
                <a:schemeClr val="tx2"/>
              </a:buClr>
            </a:pPr>
            <a:r>
              <a:rPr lang="en-US" dirty="0" smtClean="0">
                <a:solidFill>
                  <a:srgbClr val="C0C0C0"/>
                </a:solidFill>
                <a:latin typeface="Calibri" pitchFamily="34" charset="0"/>
              </a:rPr>
              <a:t>Emergency Shelter </a:t>
            </a:r>
            <a:r>
              <a:rPr lang="en-US" dirty="0">
                <a:solidFill>
                  <a:srgbClr val="C0C0C0"/>
                </a:solidFill>
                <a:latin typeface="Calibri" pitchFamily="34" charset="0"/>
              </a:rPr>
              <a:t>P</a:t>
            </a:r>
            <a:r>
              <a:rPr lang="en-US" dirty="0" smtClean="0">
                <a:solidFill>
                  <a:srgbClr val="C0C0C0"/>
                </a:solidFill>
                <a:latin typeface="Calibri" pitchFamily="34" charset="0"/>
              </a:rPr>
              <a:t>lacement</a:t>
            </a:r>
            <a:endParaRPr lang="en-US" dirty="0">
              <a:solidFill>
                <a:srgbClr val="C0C0C0"/>
              </a:solidFill>
              <a:latin typeface="Calibri" pitchFamily="34" charset="0"/>
            </a:endParaRPr>
          </a:p>
        </p:txBody>
      </p:sp>
      <p:sp>
        <p:nvSpPr>
          <p:cNvPr id="10249" name="Rectangle 12"/>
          <p:cNvSpPr>
            <a:spLocks noChangeArrowheads="1"/>
          </p:cNvSpPr>
          <p:nvPr/>
        </p:nvSpPr>
        <p:spPr bwMode="auto">
          <a:xfrm>
            <a:off x="4783389" y="2400462"/>
            <a:ext cx="1535609" cy="570150"/>
          </a:xfrm>
          <a:prstGeom prst="rect">
            <a:avLst/>
          </a:prstGeom>
          <a:noFill/>
          <a:ln w="9525">
            <a:solidFill>
              <a:schemeClr val="bg1"/>
            </a:solidFill>
            <a:prstDash val="sysDot"/>
            <a:miter lim="800000"/>
            <a:headEnd/>
            <a:tailEnd/>
          </a:ln>
        </p:spPr>
        <p:txBody>
          <a:bodyPr lIns="0" tIns="0" rIns="0" bIns="0">
            <a:spAutoFit/>
          </a:bodyPr>
          <a:lstStyle/>
          <a:p>
            <a:pPr algn="ctr" defTabSz="913526">
              <a:buClr>
                <a:schemeClr val="tx2"/>
              </a:buClr>
            </a:pPr>
            <a:r>
              <a:rPr lang="en-US" dirty="0">
                <a:solidFill>
                  <a:srgbClr val="C0C0C0"/>
                </a:solidFill>
                <a:latin typeface="Calibri" pitchFamily="34" charset="0"/>
              </a:rPr>
              <a:t>Transitional housing</a:t>
            </a:r>
          </a:p>
        </p:txBody>
      </p:sp>
      <p:sp>
        <p:nvSpPr>
          <p:cNvPr id="10250" name="Rectangle 13"/>
          <p:cNvSpPr>
            <a:spLocks noChangeArrowheads="1"/>
          </p:cNvSpPr>
          <p:nvPr/>
        </p:nvSpPr>
        <p:spPr bwMode="auto">
          <a:xfrm>
            <a:off x="6458304" y="1388122"/>
            <a:ext cx="1535609" cy="553953"/>
          </a:xfrm>
          <a:prstGeom prst="rect">
            <a:avLst/>
          </a:prstGeom>
          <a:noFill/>
          <a:ln w="9525">
            <a:noFill/>
            <a:miter lim="800000"/>
            <a:headEnd/>
            <a:tailEnd/>
          </a:ln>
        </p:spPr>
        <p:txBody>
          <a:bodyPr lIns="0" tIns="0" rIns="0" bIns="0">
            <a:spAutoFit/>
          </a:bodyPr>
          <a:lstStyle/>
          <a:p>
            <a:pPr algn="ctr" defTabSz="913526">
              <a:buClr>
                <a:schemeClr val="tx2"/>
              </a:buClr>
            </a:pPr>
            <a:r>
              <a:rPr lang="en-US" dirty="0">
                <a:latin typeface="Calibri" pitchFamily="34" charset="0"/>
              </a:rPr>
              <a:t>Permanent housing</a:t>
            </a:r>
          </a:p>
        </p:txBody>
      </p:sp>
      <p:sp>
        <p:nvSpPr>
          <p:cNvPr id="10251" name="Freeform 14"/>
          <p:cNvSpPr>
            <a:spLocks/>
          </p:cNvSpPr>
          <p:nvPr/>
        </p:nvSpPr>
        <p:spPr bwMode="auto">
          <a:xfrm>
            <a:off x="2248339" y="3267026"/>
            <a:ext cx="670614" cy="991284"/>
          </a:xfrm>
          <a:custGeom>
            <a:avLst/>
            <a:gdLst>
              <a:gd name="T0" fmla="*/ 2147483647 w 435"/>
              <a:gd name="T1" fmla="*/ 2147483647 h 222"/>
              <a:gd name="T2" fmla="*/ 2147483647 w 435"/>
              <a:gd name="T3" fmla="*/ 0 h 222"/>
              <a:gd name="T4" fmla="*/ 0 w 435"/>
              <a:gd name="T5" fmla="*/ 2147483647 h 222"/>
              <a:gd name="T6" fmla="*/ 0 w 435"/>
              <a:gd name="T7" fmla="*/ 2147483647 h 222"/>
              <a:gd name="T8" fmla="*/ 0 60000 65536"/>
              <a:gd name="T9" fmla="*/ 0 60000 65536"/>
              <a:gd name="T10" fmla="*/ 0 60000 65536"/>
              <a:gd name="T11" fmla="*/ 0 60000 65536"/>
              <a:gd name="T12" fmla="*/ 0 w 435"/>
              <a:gd name="T13" fmla="*/ 0 h 222"/>
              <a:gd name="T14" fmla="*/ 435 w 435"/>
              <a:gd name="T15" fmla="*/ 222 h 222"/>
            </a:gdLst>
            <a:ahLst/>
            <a:cxnLst>
              <a:cxn ang="T8">
                <a:pos x="T0" y="T1"/>
              </a:cxn>
              <a:cxn ang="T9">
                <a:pos x="T2" y="T3"/>
              </a:cxn>
              <a:cxn ang="T10">
                <a:pos x="T4" y="T5"/>
              </a:cxn>
              <a:cxn ang="T11">
                <a:pos x="T6" y="T7"/>
              </a:cxn>
            </a:cxnLst>
            <a:rect l="T12" t="T13" r="T14" b="T15"/>
            <a:pathLst>
              <a:path w="435" h="222">
                <a:moveTo>
                  <a:pt x="434" y="221"/>
                </a:moveTo>
                <a:lnTo>
                  <a:pt x="434" y="0"/>
                </a:lnTo>
                <a:lnTo>
                  <a:pt x="0" y="81"/>
                </a:lnTo>
                <a:lnTo>
                  <a:pt x="0" y="221"/>
                </a:lnTo>
              </a:path>
            </a:pathLst>
          </a:custGeom>
          <a:noFill/>
          <a:ln w="9525" algn="ctr">
            <a:solidFill>
              <a:srgbClr val="C0C0C0"/>
            </a:solidFill>
            <a:miter lim="800000"/>
            <a:headEnd type="none" w="sm" len="sm"/>
            <a:tailEnd type="none" w="sm" len="sm"/>
          </a:ln>
        </p:spPr>
        <p:txBody>
          <a:bodyPr lIns="93286" tIns="46643" rIns="93286" bIns="46643"/>
          <a:lstStyle/>
          <a:p>
            <a:endParaRPr lang="en-US" dirty="0"/>
          </a:p>
        </p:txBody>
      </p:sp>
      <p:sp>
        <p:nvSpPr>
          <p:cNvPr id="10252" name="Freeform 15"/>
          <p:cNvSpPr>
            <a:spLocks/>
          </p:cNvSpPr>
          <p:nvPr/>
        </p:nvSpPr>
        <p:spPr bwMode="auto">
          <a:xfrm>
            <a:off x="3960511" y="2275742"/>
            <a:ext cx="670614" cy="991284"/>
          </a:xfrm>
          <a:custGeom>
            <a:avLst/>
            <a:gdLst>
              <a:gd name="T0" fmla="*/ 2147483647 w 435"/>
              <a:gd name="T1" fmla="*/ 2147483647 h 222"/>
              <a:gd name="T2" fmla="*/ 2147483647 w 435"/>
              <a:gd name="T3" fmla="*/ 0 h 222"/>
              <a:gd name="T4" fmla="*/ 0 w 435"/>
              <a:gd name="T5" fmla="*/ 2147483647 h 222"/>
              <a:gd name="T6" fmla="*/ 0 w 435"/>
              <a:gd name="T7" fmla="*/ 2147483647 h 222"/>
              <a:gd name="T8" fmla="*/ 0 60000 65536"/>
              <a:gd name="T9" fmla="*/ 0 60000 65536"/>
              <a:gd name="T10" fmla="*/ 0 60000 65536"/>
              <a:gd name="T11" fmla="*/ 0 60000 65536"/>
              <a:gd name="T12" fmla="*/ 0 w 435"/>
              <a:gd name="T13" fmla="*/ 0 h 222"/>
              <a:gd name="T14" fmla="*/ 435 w 435"/>
              <a:gd name="T15" fmla="*/ 222 h 222"/>
            </a:gdLst>
            <a:ahLst/>
            <a:cxnLst>
              <a:cxn ang="T8">
                <a:pos x="T0" y="T1"/>
              </a:cxn>
              <a:cxn ang="T9">
                <a:pos x="T2" y="T3"/>
              </a:cxn>
              <a:cxn ang="T10">
                <a:pos x="T4" y="T5"/>
              </a:cxn>
              <a:cxn ang="T11">
                <a:pos x="T6" y="T7"/>
              </a:cxn>
            </a:cxnLst>
            <a:rect l="T12" t="T13" r="T14" b="T15"/>
            <a:pathLst>
              <a:path w="435" h="222">
                <a:moveTo>
                  <a:pt x="434" y="221"/>
                </a:moveTo>
                <a:lnTo>
                  <a:pt x="434" y="0"/>
                </a:lnTo>
                <a:lnTo>
                  <a:pt x="0" y="81"/>
                </a:lnTo>
                <a:lnTo>
                  <a:pt x="0" y="221"/>
                </a:lnTo>
              </a:path>
            </a:pathLst>
          </a:custGeom>
          <a:noFill/>
          <a:ln w="9525" algn="ctr">
            <a:solidFill>
              <a:srgbClr val="C0C0C0"/>
            </a:solidFill>
            <a:miter lim="800000"/>
            <a:headEnd type="none" w="sm" len="sm"/>
            <a:tailEnd type="none" w="sm" len="sm"/>
          </a:ln>
        </p:spPr>
        <p:txBody>
          <a:bodyPr lIns="93286" tIns="46643" rIns="93286" bIns="46643"/>
          <a:lstStyle/>
          <a:p>
            <a:endParaRPr lang="en-US" dirty="0"/>
          </a:p>
        </p:txBody>
      </p:sp>
      <p:sp>
        <p:nvSpPr>
          <p:cNvPr id="10253" name="Freeform 16"/>
          <p:cNvSpPr>
            <a:spLocks/>
          </p:cNvSpPr>
          <p:nvPr/>
        </p:nvSpPr>
        <p:spPr bwMode="auto">
          <a:xfrm>
            <a:off x="5696980" y="1299035"/>
            <a:ext cx="670614" cy="991284"/>
          </a:xfrm>
          <a:custGeom>
            <a:avLst/>
            <a:gdLst>
              <a:gd name="T0" fmla="*/ 2147483647 w 435"/>
              <a:gd name="T1" fmla="*/ 2147483647 h 222"/>
              <a:gd name="T2" fmla="*/ 2147483647 w 435"/>
              <a:gd name="T3" fmla="*/ 0 h 222"/>
              <a:gd name="T4" fmla="*/ 0 w 435"/>
              <a:gd name="T5" fmla="*/ 2147483647 h 222"/>
              <a:gd name="T6" fmla="*/ 0 w 435"/>
              <a:gd name="T7" fmla="*/ 2147483647 h 222"/>
              <a:gd name="T8" fmla="*/ 0 60000 65536"/>
              <a:gd name="T9" fmla="*/ 0 60000 65536"/>
              <a:gd name="T10" fmla="*/ 0 60000 65536"/>
              <a:gd name="T11" fmla="*/ 0 60000 65536"/>
              <a:gd name="T12" fmla="*/ 0 w 435"/>
              <a:gd name="T13" fmla="*/ 0 h 222"/>
              <a:gd name="T14" fmla="*/ 435 w 435"/>
              <a:gd name="T15" fmla="*/ 222 h 222"/>
            </a:gdLst>
            <a:ahLst/>
            <a:cxnLst>
              <a:cxn ang="T8">
                <a:pos x="T0" y="T1"/>
              </a:cxn>
              <a:cxn ang="T9">
                <a:pos x="T2" y="T3"/>
              </a:cxn>
              <a:cxn ang="T10">
                <a:pos x="T4" y="T5"/>
              </a:cxn>
              <a:cxn ang="T11">
                <a:pos x="T6" y="T7"/>
              </a:cxn>
            </a:cxnLst>
            <a:rect l="T12" t="T13" r="T14" b="T15"/>
            <a:pathLst>
              <a:path w="435" h="222">
                <a:moveTo>
                  <a:pt x="434" y="221"/>
                </a:moveTo>
                <a:lnTo>
                  <a:pt x="434" y="0"/>
                </a:lnTo>
                <a:lnTo>
                  <a:pt x="0" y="81"/>
                </a:lnTo>
                <a:lnTo>
                  <a:pt x="0" y="221"/>
                </a:lnTo>
              </a:path>
            </a:pathLst>
          </a:custGeom>
          <a:gradFill rotWithShape="1">
            <a:gsLst>
              <a:gs pos="0">
                <a:schemeClr val="folHlink"/>
              </a:gs>
              <a:gs pos="100000">
                <a:schemeClr val="hlink"/>
              </a:gs>
            </a:gsLst>
            <a:lin ang="0" scaled="1"/>
          </a:gradFill>
          <a:ln w="9525" cap="rnd">
            <a:noFill/>
            <a:round/>
            <a:headEnd type="none" w="sm" len="sm"/>
            <a:tailEnd type="none" w="sm" len="sm"/>
          </a:ln>
        </p:spPr>
        <p:txBody>
          <a:bodyPr lIns="93286" tIns="46643" rIns="93286" bIns="46643"/>
          <a:lstStyle/>
          <a:p>
            <a:endParaRPr lang="en-US" dirty="0"/>
          </a:p>
        </p:txBody>
      </p:sp>
      <p:sp>
        <p:nvSpPr>
          <p:cNvPr id="10254" name="Line 19"/>
          <p:cNvSpPr>
            <a:spLocks noChangeShapeType="1"/>
          </p:cNvSpPr>
          <p:nvPr/>
        </p:nvSpPr>
        <p:spPr bwMode="auto">
          <a:xfrm flipV="1">
            <a:off x="6401610" y="3657384"/>
            <a:ext cx="2209462" cy="0"/>
          </a:xfrm>
          <a:prstGeom prst="line">
            <a:avLst/>
          </a:prstGeom>
          <a:noFill/>
          <a:ln w="28575">
            <a:solidFill>
              <a:schemeClr val="tx1"/>
            </a:solidFill>
            <a:round/>
            <a:headEnd/>
            <a:tailEnd type="triangle" w="lg" len="lg"/>
          </a:ln>
        </p:spPr>
        <p:txBody>
          <a:bodyPr lIns="95190" tIns="47595" rIns="95190" bIns="47595"/>
          <a:lstStyle/>
          <a:p>
            <a:endParaRPr lang="en-US" dirty="0"/>
          </a:p>
        </p:txBody>
      </p:sp>
      <p:sp>
        <p:nvSpPr>
          <p:cNvPr id="10255" name="Rectangle 21"/>
          <p:cNvSpPr>
            <a:spLocks noChangeArrowheads="1"/>
          </p:cNvSpPr>
          <p:nvPr/>
        </p:nvSpPr>
        <p:spPr bwMode="auto">
          <a:xfrm>
            <a:off x="6166733" y="3790203"/>
            <a:ext cx="2449199" cy="1384995"/>
          </a:xfrm>
          <a:prstGeom prst="rect">
            <a:avLst/>
          </a:prstGeom>
          <a:noFill/>
          <a:ln w="9525">
            <a:noFill/>
            <a:miter lim="800000"/>
            <a:headEnd/>
            <a:tailEnd/>
          </a:ln>
        </p:spPr>
        <p:txBody>
          <a:bodyPr lIns="0" tIns="0" rIns="0" bIns="0">
            <a:spAutoFit/>
          </a:bodyPr>
          <a:lstStyle/>
          <a:p>
            <a:pPr algn="ctr" defTabSz="913526">
              <a:buClr>
                <a:schemeClr val="tx2"/>
              </a:buClr>
            </a:pPr>
            <a:r>
              <a:rPr lang="en-US" dirty="0" smtClean="0">
                <a:latin typeface="Calibri" pitchFamily="34" charset="0"/>
              </a:rPr>
              <a:t>Direct access to permanent housing with supports</a:t>
            </a:r>
          </a:p>
          <a:p>
            <a:pPr algn="ctr" defTabSz="913526">
              <a:buClr>
                <a:schemeClr val="tx2"/>
              </a:buClr>
            </a:pPr>
            <a:r>
              <a:rPr lang="en-US" dirty="0" smtClean="0">
                <a:latin typeface="Calibri" pitchFamily="34" charset="0"/>
              </a:rPr>
              <a:t>Client Choice</a:t>
            </a:r>
          </a:p>
          <a:p>
            <a:pPr algn="ctr" defTabSz="913526">
              <a:buClr>
                <a:schemeClr val="tx2"/>
              </a:buClr>
            </a:pPr>
            <a:endParaRPr lang="en-US" i="1" dirty="0">
              <a:latin typeface="Calibri" pitchFamily="34" charset="0"/>
            </a:endParaRPr>
          </a:p>
        </p:txBody>
      </p:sp>
      <p:sp>
        <p:nvSpPr>
          <p:cNvPr id="10256" name="Curved Down Arrow 24"/>
          <p:cNvSpPr>
            <a:spLocks noChangeArrowheads="1"/>
          </p:cNvSpPr>
          <p:nvPr/>
        </p:nvSpPr>
        <p:spPr bwMode="auto">
          <a:xfrm rot="-1830431">
            <a:off x="1172765" y="1906441"/>
            <a:ext cx="5909178" cy="730504"/>
          </a:xfrm>
          <a:prstGeom prst="curvedDownArrow">
            <a:avLst>
              <a:gd name="adj1" fmla="val 24978"/>
              <a:gd name="adj2" fmla="val 49993"/>
              <a:gd name="adj3" fmla="val 25000"/>
            </a:avLst>
          </a:prstGeom>
          <a:solidFill>
            <a:schemeClr val="hlink"/>
          </a:solidFill>
          <a:ln w="25400" algn="ctr">
            <a:solidFill>
              <a:srgbClr val="385D8A"/>
            </a:solidFill>
            <a:miter lim="800000"/>
            <a:headEnd/>
            <a:tailEnd/>
          </a:ln>
        </p:spPr>
        <p:txBody>
          <a:bodyPr lIns="91430" tIns="45716" rIns="91430" bIns="45716" anchor="ctr"/>
          <a:lstStyle/>
          <a:p>
            <a:pPr algn="ctr" defTabSz="913526"/>
            <a:endParaRPr lang="en-US" dirty="0">
              <a:latin typeface="Calibri" pitchFamily="34" charset="0"/>
            </a:endParaRPr>
          </a:p>
        </p:txBody>
      </p:sp>
      <p:sp>
        <p:nvSpPr>
          <p:cNvPr id="10257" name="TextBox 27"/>
          <p:cNvSpPr txBox="1">
            <a:spLocks noChangeArrowheads="1"/>
          </p:cNvSpPr>
          <p:nvPr/>
        </p:nvSpPr>
        <p:spPr bwMode="auto">
          <a:xfrm>
            <a:off x="1067475" y="609024"/>
            <a:ext cx="4190527" cy="646279"/>
          </a:xfrm>
          <a:prstGeom prst="rect">
            <a:avLst/>
          </a:prstGeom>
          <a:noFill/>
          <a:ln w="9525">
            <a:noFill/>
            <a:miter lim="800000"/>
            <a:headEnd/>
            <a:tailEnd/>
          </a:ln>
        </p:spPr>
        <p:txBody>
          <a:bodyPr lIns="91430" tIns="45716" rIns="91430" bIns="45716">
            <a:spAutoFit/>
          </a:bodyPr>
          <a:lstStyle/>
          <a:p>
            <a:pPr algn="ctr" defTabSz="913526"/>
            <a:r>
              <a:rPr lang="en-US" sz="3600" dirty="0">
                <a:solidFill>
                  <a:schemeClr val="accent1">
                    <a:lumMod val="50000"/>
                  </a:schemeClr>
                </a:solidFill>
                <a:latin typeface="Calibri" pitchFamily="34" charset="0"/>
              </a:rPr>
              <a:t>Housing First Model</a:t>
            </a:r>
          </a:p>
        </p:txBody>
      </p:sp>
      <p:sp>
        <p:nvSpPr>
          <p:cNvPr id="2" name="Rectangle 1"/>
          <p:cNvSpPr/>
          <p:nvPr/>
        </p:nvSpPr>
        <p:spPr>
          <a:xfrm>
            <a:off x="1856969" y="5469422"/>
            <a:ext cx="5570939" cy="369332"/>
          </a:xfrm>
          <a:prstGeom prst="rect">
            <a:avLst/>
          </a:prstGeom>
        </p:spPr>
        <p:txBody>
          <a:bodyPr wrap="square">
            <a:spAutoFit/>
          </a:bodyPr>
          <a:lstStyle/>
          <a:p>
            <a:r>
              <a:rPr lang="en-US" dirty="0">
                <a:solidFill>
                  <a:schemeClr val="bg2">
                    <a:lumMod val="10000"/>
                  </a:schemeClr>
                </a:solidFill>
              </a:rPr>
              <a:t>Recovery Oriented Support and Treatment Services</a:t>
            </a:r>
          </a:p>
        </p:txBody>
      </p:sp>
    </p:spTree>
    <p:extLst>
      <p:ext uri="{BB962C8B-B14F-4D97-AF65-F5344CB8AC3E}">
        <p14:creationId xmlns:p14="http://schemas.microsoft.com/office/powerpoint/2010/main" val="2542157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609600" y="0"/>
            <a:ext cx="7772400" cy="1676400"/>
          </a:xfrm>
        </p:spPr>
        <p:txBody>
          <a:bodyPr>
            <a:normAutofit/>
          </a:bodyPr>
          <a:lstStyle/>
          <a:p>
            <a:pPr eaLnBrk="1" hangingPunct="1"/>
            <a:r>
              <a:rPr lang="en-US" sz="4400" dirty="0" smtClean="0">
                <a:solidFill>
                  <a:srgbClr val="000099"/>
                </a:solidFill>
              </a:rPr>
              <a:t>5 Dimensions of a Pathways’ Housing First Program Fidelity</a:t>
            </a:r>
          </a:p>
        </p:txBody>
      </p:sp>
      <p:sp>
        <p:nvSpPr>
          <p:cNvPr id="19459" name="Rectangle 3"/>
          <p:cNvSpPr>
            <a:spLocks noGrp="1" noChangeArrowheads="1"/>
          </p:cNvSpPr>
          <p:nvPr>
            <p:ph type="body" idx="4294967295"/>
          </p:nvPr>
        </p:nvSpPr>
        <p:spPr>
          <a:xfrm>
            <a:off x="685800" y="2209800"/>
            <a:ext cx="8229600" cy="4525963"/>
          </a:xfrm>
        </p:spPr>
        <p:txBody>
          <a:bodyPr>
            <a:normAutofit/>
          </a:bodyPr>
          <a:lstStyle/>
          <a:p>
            <a:pPr marL="623888" indent="-514350" eaLnBrk="1" hangingPunct="1">
              <a:lnSpc>
                <a:spcPct val="90000"/>
              </a:lnSpc>
              <a:buFontTx/>
              <a:buAutoNum type="arabicPeriod"/>
            </a:pPr>
            <a:endParaRPr lang="en-US" sz="3200" dirty="0" smtClean="0"/>
          </a:p>
          <a:p>
            <a:pPr marL="623888" indent="-514350" eaLnBrk="1" hangingPunct="1">
              <a:lnSpc>
                <a:spcPct val="90000"/>
              </a:lnSpc>
              <a:buFontTx/>
              <a:buAutoNum type="arabicPeriod"/>
            </a:pPr>
            <a:r>
              <a:rPr lang="en-US" sz="3200" b="1" u="sng" dirty="0" smtClean="0">
                <a:solidFill>
                  <a:schemeClr val="bg2">
                    <a:lumMod val="25000"/>
                  </a:schemeClr>
                </a:solidFill>
                <a:latin typeface="Arial Bold" panose="020B0704020202020204" pitchFamily="34" charset="0"/>
                <a:cs typeface="Arial Bold" panose="020B0704020202020204" pitchFamily="34" charset="0"/>
              </a:rPr>
              <a:t>Consumer Choice</a:t>
            </a:r>
            <a:r>
              <a:rPr lang="en-US" sz="3200" b="1" dirty="0" smtClean="0">
                <a:solidFill>
                  <a:schemeClr val="bg2">
                    <a:lumMod val="25000"/>
                  </a:schemeClr>
                </a:solidFill>
                <a:latin typeface="Arial Bold" panose="020B0704020202020204" pitchFamily="34" charset="0"/>
                <a:cs typeface="Arial Bold" panose="020B0704020202020204" pitchFamily="34" charset="0"/>
              </a:rPr>
              <a:t> </a:t>
            </a:r>
          </a:p>
          <a:p>
            <a:pPr marL="623888" indent="-514350" eaLnBrk="1" hangingPunct="1">
              <a:lnSpc>
                <a:spcPct val="90000"/>
              </a:lnSpc>
              <a:buFontTx/>
              <a:buAutoNum type="arabicPeriod"/>
            </a:pPr>
            <a:r>
              <a:rPr lang="en-US" sz="3200" b="1" u="sng" dirty="0" smtClean="0">
                <a:solidFill>
                  <a:schemeClr val="bg2">
                    <a:lumMod val="25000"/>
                  </a:schemeClr>
                </a:solidFill>
                <a:latin typeface="Arial Bold" panose="020B0704020202020204" pitchFamily="34" charset="0"/>
                <a:cs typeface="Arial Bold" panose="020B0704020202020204" pitchFamily="34" charset="0"/>
              </a:rPr>
              <a:t>Services Match Client Needs </a:t>
            </a:r>
          </a:p>
          <a:p>
            <a:pPr marL="623888" indent="-514350">
              <a:lnSpc>
                <a:spcPct val="90000"/>
              </a:lnSpc>
              <a:buFontTx/>
              <a:buAutoNum type="arabicPeriod"/>
            </a:pPr>
            <a:r>
              <a:rPr lang="en-US" sz="3200" b="1" u="sng" dirty="0" smtClean="0">
                <a:solidFill>
                  <a:schemeClr val="bg2">
                    <a:lumMod val="25000"/>
                  </a:schemeClr>
                </a:solidFill>
                <a:latin typeface="Arial Bold" panose="020B0704020202020204" pitchFamily="34" charset="0"/>
                <a:cs typeface="Arial Bold" panose="020B0704020202020204" pitchFamily="34" charset="0"/>
              </a:rPr>
              <a:t>Recovery </a:t>
            </a:r>
            <a:r>
              <a:rPr lang="en-US" sz="3200" b="1" u="sng" dirty="0">
                <a:solidFill>
                  <a:schemeClr val="bg2">
                    <a:lumMod val="25000"/>
                  </a:schemeClr>
                </a:solidFill>
                <a:latin typeface="Arial Bold" panose="020B0704020202020204" pitchFamily="34" charset="0"/>
                <a:cs typeface="Arial Bold" panose="020B0704020202020204" pitchFamily="34" charset="0"/>
              </a:rPr>
              <a:t>Oriented Services </a:t>
            </a:r>
            <a:endParaRPr lang="en-US" sz="3200" b="1" u="sng" dirty="0" smtClean="0">
              <a:solidFill>
                <a:schemeClr val="bg2">
                  <a:lumMod val="25000"/>
                </a:schemeClr>
              </a:solidFill>
              <a:latin typeface="Arial Bold" panose="020B0704020202020204" pitchFamily="34" charset="0"/>
              <a:cs typeface="Arial Bold" panose="020B0704020202020204" pitchFamily="34" charset="0"/>
            </a:endParaRPr>
          </a:p>
          <a:p>
            <a:pPr marL="623888" indent="-514350">
              <a:lnSpc>
                <a:spcPct val="90000"/>
              </a:lnSpc>
              <a:buFontTx/>
              <a:buAutoNum type="arabicPeriod"/>
            </a:pPr>
            <a:r>
              <a:rPr lang="en-US" sz="3200" b="1" u="sng" dirty="0">
                <a:solidFill>
                  <a:schemeClr val="bg2">
                    <a:lumMod val="25000"/>
                  </a:schemeClr>
                </a:solidFill>
                <a:latin typeface="Arial Bold" panose="020B0704020202020204" pitchFamily="34" charset="0"/>
                <a:cs typeface="Arial Bold" panose="020B0704020202020204" pitchFamily="34" charset="0"/>
              </a:rPr>
              <a:t>Separation of Housing and Services</a:t>
            </a:r>
          </a:p>
          <a:p>
            <a:pPr marL="623888" indent="-514350" eaLnBrk="1" hangingPunct="1">
              <a:lnSpc>
                <a:spcPct val="90000"/>
              </a:lnSpc>
              <a:buFontTx/>
              <a:buAutoNum type="arabicPeriod"/>
            </a:pPr>
            <a:r>
              <a:rPr lang="en-US" sz="3200" b="1" u="sng" dirty="0" smtClean="0">
                <a:solidFill>
                  <a:schemeClr val="bg2">
                    <a:lumMod val="25000"/>
                  </a:schemeClr>
                </a:solidFill>
                <a:latin typeface="Arial Bold" panose="020B0704020202020204" pitchFamily="34" charset="0"/>
                <a:cs typeface="Arial Bold" panose="020B0704020202020204" pitchFamily="34" charset="0"/>
              </a:rPr>
              <a:t>Program </a:t>
            </a:r>
            <a:r>
              <a:rPr lang="en-US" sz="3200" b="1" u="sng" dirty="0">
                <a:solidFill>
                  <a:schemeClr val="bg2">
                    <a:lumMod val="25000"/>
                  </a:schemeClr>
                </a:solidFill>
                <a:latin typeface="Arial Bold" panose="020B0704020202020204" pitchFamily="34" charset="0"/>
                <a:cs typeface="Arial Bold" panose="020B0704020202020204" pitchFamily="34" charset="0"/>
              </a:rPr>
              <a:t>S</a:t>
            </a:r>
            <a:r>
              <a:rPr lang="en-US" sz="3200" b="1" u="sng" dirty="0" smtClean="0">
                <a:solidFill>
                  <a:schemeClr val="bg2">
                    <a:lumMod val="25000"/>
                  </a:schemeClr>
                </a:solidFill>
                <a:latin typeface="Arial Bold" panose="020B0704020202020204" pitchFamily="34" charset="0"/>
                <a:cs typeface="Arial Bold" panose="020B0704020202020204" pitchFamily="34" charset="0"/>
              </a:rPr>
              <a:t>tructure </a:t>
            </a:r>
            <a:endParaRPr lang="en-US" sz="3200" i="1" dirty="0" smtClean="0">
              <a:solidFill>
                <a:schemeClr val="bg2">
                  <a:lumMod val="25000"/>
                </a:schemeClr>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3578329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762000"/>
            <a:ext cx="7696200" cy="685800"/>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Why focus on the chronically homeless?</a:t>
            </a:r>
            <a:endParaRPr lang="en-US" sz="36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935480"/>
            <a:ext cx="7772400" cy="4389120"/>
          </a:xfrm>
        </p:spPr>
        <p:txBody>
          <a:bodyPr>
            <a:normAutofit/>
          </a:bodyPr>
          <a:lstStyle/>
          <a:p>
            <a:pPr>
              <a:buClrTx/>
            </a:pPr>
            <a:r>
              <a:rPr lang="en-US" sz="3200" dirty="0" smtClean="0">
                <a:solidFill>
                  <a:schemeClr val="tx2"/>
                </a:solidFill>
                <a:latin typeface="+mj-lt"/>
              </a:rPr>
              <a:t>Existing systems repeatedly fail to engage/serve this group</a:t>
            </a:r>
          </a:p>
          <a:p>
            <a:pPr>
              <a:buClrTx/>
            </a:pPr>
            <a:r>
              <a:rPr lang="en-US" sz="3200" dirty="0" smtClean="0">
                <a:solidFill>
                  <a:srgbClr val="C00000"/>
                </a:solidFill>
                <a:latin typeface="+mj-lt"/>
              </a:rPr>
              <a:t>Small % overwhelms systems (10%        50%)</a:t>
            </a:r>
          </a:p>
          <a:p>
            <a:pPr>
              <a:buClrTx/>
            </a:pPr>
            <a:r>
              <a:rPr lang="en-US" sz="3200" dirty="0" smtClean="0">
                <a:solidFill>
                  <a:schemeClr val="tx2"/>
                </a:solidFill>
                <a:latin typeface="+mj-lt"/>
              </a:rPr>
              <a:t>Well </a:t>
            </a:r>
            <a:r>
              <a:rPr lang="en-US" sz="3200" dirty="0">
                <a:solidFill>
                  <a:schemeClr val="tx2"/>
                </a:solidFill>
                <a:latin typeface="+mj-lt"/>
              </a:rPr>
              <a:t>known to the </a:t>
            </a:r>
            <a:r>
              <a:rPr lang="en-US" sz="3200" dirty="0" smtClean="0">
                <a:solidFill>
                  <a:schemeClr val="tx2"/>
                </a:solidFill>
                <a:latin typeface="+mj-lt"/>
              </a:rPr>
              <a:t>community</a:t>
            </a:r>
          </a:p>
          <a:p>
            <a:pPr>
              <a:buClrTx/>
            </a:pPr>
            <a:r>
              <a:rPr lang="en-US" sz="3200" dirty="0" smtClean="0">
                <a:solidFill>
                  <a:schemeClr val="tx2"/>
                </a:solidFill>
                <a:latin typeface="+mj-lt"/>
              </a:rPr>
              <a:t>Consensus among multiple stakeholders</a:t>
            </a:r>
          </a:p>
          <a:p>
            <a:pPr>
              <a:buClrTx/>
            </a:pPr>
            <a:r>
              <a:rPr lang="en-US" sz="3200" dirty="0" smtClean="0">
                <a:solidFill>
                  <a:srgbClr val="C00000"/>
                </a:solidFill>
                <a:latin typeface="+mj-lt"/>
              </a:rPr>
              <a:t>Opportunity to improve the overall system</a:t>
            </a:r>
          </a:p>
          <a:p>
            <a:endParaRPr lang="en-US" dirty="0" smtClean="0">
              <a:latin typeface="+mj-lt"/>
            </a:endParaRPr>
          </a:p>
          <a:p>
            <a:endParaRPr lang="en-US" dirty="0" smtClean="0">
              <a:latin typeface="+mj-lt"/>
            </a:endParaRPr>
          </a:p>
          <a:p>
            <a:endParaRPr lang="en-US" dirty="0" smtClean="0">
              <a:latin typeface="+mj-lt"/>
            </a:endParaRPr>
          </a:p>
          <a:p>
            <a:endParaRPr lang="en-US" dirty="0">
              <a:latin typeface="+mj-lt"/>
            </a:endParaRPr>
          </a:p>
        </p:txBody>
      </p:sp>
      <p:sp>
        <p:nvSpPr>
          <p:cNvPr id="4" name="Right Arrow 3"/>
          <p:cNvSpPr/>
          <p:nvPr/>
        </p:nvSpPr>
        <p:spPr>
          <a:xfrm>
            <a:off x="6896100" y="3048000"/>
            <a:ext cx="5334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Users\astefancic\Pictures\PTH logo_white_lg_crop.jpg"/>
          <p:cNvPicPr>
            <a:picLocks noChangeAspect="1" noChangeArrowheads="1"/>
          </p:cNvPicPr>
          <p:nvPr/>
        </p:nvPicPr>
        <p:blipFill>
          <a:blip r:embed="rId3" cstate="print"/>
          <a:srcRect/>
          <a:stretch>
            <a:fillRect/>
          </a:stretch>
        </p:blipFill>
        <p:spPr bwMode="auto">
          <a:xfrm>
            <a:off x="7162800" y="6476926"/>
            <a:ext cx="1981200" cy="381073"/>
          </a:xfrm>
          <a:prstGeom prst="rect">
            <a:avLst/>
          </a:prstGeom>
          <a:noFill/>
        </p:spPr>
      </p:pic>
    </p:spTree>
    <p:extLst>
      <p:ext uri="{BB962C8B-B14F-4D97-AF65-F5344CB8AC3E}">
        <p14:creationId xmlns:p14="http://schemas.microsoft.com/office/powerpoint/2010/main" val="3758143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isplaying IMG_1518.JPG"/>
          <p:cNvSpPr>
            <a:spLocks noChangeAspect="1" noChangeArrowheads="1"/>
          </p:cNvSpPr>
          <p:nvPr/>
        </p:nvSpPr>
        <p:spPr bwMode="auto">
          <a:xfrm>
            <a:off x="1905000" y="16002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28" t="980"/>
          <a:stretch/>
        </p:blipFill>
        <p:spPr>
          <a:xfrm rot="10800000">
            <a:off x="323850" y="1371600"/>
            <a:ext cx="8496301" cy="5257800"/>
          </a:xfrm>
          <a:prstGeom prst="rect">
            <a:avLst/>
          </a:prstGeom>
        </p:spPr>
      </p:pic>
      <p:sp>
        <p:nvSpPr>
          <p:cNvPr id="4" name="TextBox 3"/>
          <p:cNvSpPr txBox="1"/>
          <p:nvPr/>
        </p:nvSpPr>
        <p:spPr>
          <a:xfrm>
            <a:off x="76200" y="4119"/>
            <a:ext cx="9677400" cy="1292662"/>
          </a:xfrm>
          <a:prstGeom prst="rect">
            <a:avLst/>
          </a:prstGeom>
          <a:noFill/>
        </p:spPr>
        <p:txBody>
          <a:bodyPr wrap="square" rtlCol="0">
            <a:spAutoFit/>
          </a:bodyPr>
          <a:lstStyle/>
          <a:p>
            <a:r>
              <a:rPr lang="en-US" sz="2800" b="1" dirty="0" smtClean="0">
                <a:solidFill>
                  <a:schemeClr val="tx2"/>
                </a:solidFill>
                <a:effectLst>
                  <a:outerShdw blurRad="38100" dist="38100" dir="2700000" algn="tl">
                    <a:srgbClr val="000000">
                      <a:alpha val="43137"/>
                    </a:srgbClr>
                  </a:outerShdw>
                </a:effectLst>
                <a:latin typeface="+mj-lt"/>
              </a:rPr>
              <a:t>Pine Street Inn, Boston </a:t>
            </a:r>
          </a:p>
          <a:p>
            <a:endParaRPr lang="en-US" sz="2800" b="1" dirty="0" smtClean="0">
              <a:solidFill>
                <a:schemeClr val="tx2"/>
              </a:solidFill>
              <a:effectLst>
                <a:outerShdw blurRad="38100" dist="38100" dir="2700000" algn="tl">
                  <a:srgbClr val="000000">
                    <a:alpha val="43137"/>
                  </a:srgbClr>
                </a:outerShdw>
              </a:effectLst>
              <a:latin typeface="+mj-lt"/>
            </a:endParaRPr>
          </a:p>
          <a:p>
            <a:r>
              <a:rPr lang="en-US" sz="2200" dirty="0" smtClean="0">
                <a:solidFill>
                  <a:srgbClr val="002060"/>
                </a:solidFill>
                <a:latin typeface="+mj-lt"/>
              </a:rPr>
              <a:t>                               </a:t>
            </a:r>
            <a:r>
              <a:rPr lang="en-US" sz="2200" b="1" dirty="0" smtClean="0">
                <a:solidFill>
                  <a:srgbClr val="002060"/>
                </a:solidFill>
                <a:latin typeface="+mj-lt"/>
              </a:rPr>
              <a:t>– Lydia Downey from </a:t>
            </a:r>
            <a:r>
              <a:rPr lang="en-US" sz="2200" b="1" dirty="0">
                <a:solidFill>
                  <a:srgbClr val="002060"/>
                </a:solidFill>
                <a:latin typeface="+mj-lt"/>
              </a:rPr>
              <a:t>M</a:t>
            </a:r>
            <a:r>
              <a:rPr lang="en-US" sz="2200" b="1" dirty="0" smtClean="0">
                <a:solidFill>
                  <a:srgbClr val="002060"/>
                </a:solidFill>
                <a:latin typeface="+mj-lt"/>
              </a:rPr>
              <a:t>anaging to Ending homelessness                  </a:t>
            </a:r>
            <a:endParaRPr lang="en-US" sz="2200" b="1" dirty="0">
              <a:solidFill>
                <a:srgbClr val="002060"/>
              </a:solidFill>
              <a:latin typeface="+mj-lt"/>
            </a:endParaRPr>
          </a:p>
        </p:txBody>
      </p:sp>
    </p:spTree>
    <p:extLst>
      <p:ext uri="{BB962C8B-B14F-4D97-AF65-F5344CB8AC3E}">
        <p14:creationId xmlns:p14="http://schemas.microsoft.com/office/powerpoint/2010/main" val="2574305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6248400" cy="1143000"/>
          </a:xfrm>
        </p:spPr>
        <p:txBody>
          <a:bodyPr>
            <a:noAutofit/>
          </a:bodyPr>
          <a:lstStyle/>
          <a:p>
            <a:pPr algn="ctr"/>
            <a:r>
              <a:rPr lang="en-US" sz="4000" b="1" dirty="0" smtClean="0"/>
              <a:t>Shelter utilization and capacity ‘let’s do the math’</a:t>
            </a:r>
            <a:endParaRPr lang="en-US" sz="4000" b="1" dirty="0"/>
          </a:p>
        </p:txBody>
      </p:sp>
      <p:sp>
        <p:nvSpPr>
          <p:cNvPr id="3" name="Content Placeholder 2"/>
          <p:cNvSpPr>
            <a:spLocks noGrp="1"/>
          </p:cNvSpPr>
          <p:nvPr>
            <p:ph idx="1"/>
          </p:nvPr>
        </p:nvSpPr>
        <p:spPr/>
        <p:txBody>
          <a:bodyPr>
            <a:normAutofit/>
          </a:bodyPr>
          <a:lstStyle/>
          <a:p>
            <a:r>
              <a:rPr lang="en-US" dirty="0" smtClean="0"/>
              <a:t>Shelter of 100 beds = 36,500 bed nights</a:t>
            </a:r>
          </a:p>
          <a:p>
            <a:endParaRPr lang="en-US" dirty="0"/>
          </a:p>
          <a:p>
            <a:r>
              <a:rPr lang="en-US" u="sng" dirty="0" smtClean="0"/>
              <a:t>Average stay per guest</a:t>
            </a:r>
            <a:r>
              <a:rPr lang="en-US" dirty="0" smtClean="0"/>
              <a:t>:</a:t>
            </a:r>
          </a:p>
          <a:p>
            <a:r>
              <a:rPr lang="en-US" dirty="0" smtClean="0"/>
              <a:t>3 nights 	x  50 people = 	150 bed nights</a:t>
            </a:r>
            <a:endParaRPr lang="en-US" dirty="0"/>
          </a:p>
          <a:p>
            <a:r>
              <a:rPr lang="en-US" dirty="0" smtClean="0"/>
              <a:t>180 nights </a:t>
            </a:r>
            <a:r>
              <a:rPr lang="en-US" dirty="0"/>
              <a:t> </a:t>
            </a:r>
            <a:r>
              <a:rPr lang="en-US" dirty="0" smtClean="0"/>
              <a:t>x  5 people  =	900 bed nights</a:t>
            </a:r>
          </a:p>
          <a:p>
            <a:endParaRPr lang="en-US" dirty="0"/>
          </a:p>
          <a:p>
            <a:r>
              <a:rPr lang="en-US" dirty="0"/>
              <a:t>3 nights </a:t>
            </a:r>
            <a:r>
              <a:rPr lang="en-US" dirty="0" smtClean="0"/>
              <a:t>per guest =                   12</a:t>
            </a:r>
            <a:r>
              <a:rPr lang="en-US" dirty="0"/>
              <a:t>, 168 guests/year</a:t>
            </a:r>
          </a:p>
          <a:p>
            <a:r>
              <a:rPr lang="en-US" dirty="0" smtClean="0"/>
              <a:t>180 nights per guest=                202 guests/year</a:t>
            </a:r>
          </a:p>
          <a:p>
            <a:endParaRPr lang="en-US" dirty="0"/>
          </a:p>
          <a:p>
            <a:pPr marL="0" indent="0">
              <a:buNone/>
            </a:pPr>
            <a:endParaRPr lang="en-US" dirty="0"/>
          </a:p>
          <a:p>
            <a:endParaRPr lang="en-US" dirty="0"/>
          </a:p>
        </p:txBody>
      </p:sp>
      <p:pic>
        <p:nvPicPr>
          <p:cNvPr id="4" name="Picture 2" descr="C:\Users\astefancic\Pictures\PTH logo_white_lg_crop.jpg"/>
          <p:cNvPicPr>
            <a:picLocks noChangeAspect="1" noChangeArrowheads="1"/>
          </p:cNvPicPr>
          <p:nvPr/>
        </p:nvPicPr>
        <p:blipFill>
          <a:blip r:embed="rId3" cstate="print"/>
          <a:srcRect/>
          <a:stretch>
            <a:fillRect/>
          </a:stretch>
        </p:blipFill>
        <p:spPr bwMode="auto">
          <a:xfrm>
            <a:off x="7162800" y="6476926"/>
            <a:ext cx="1981200" cy="381073"/>
          </a:xfrm>
          <a:prstGeom prst="rect">
            <a:avLst/>
          </a:prstGeom>
          <a:noFill/>
        </p:spPr>
      </p:pic>
    </p:spTree>
    <p:extLst>
      <p:ext uri="{BB962C8B-B14F-4D97-AF65-F5344CB8AC3E}">
        <p14:creationId xmlns:p14="http://schemas.microsoft.com/office/powerpoint/2010/main" val="2705229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90600"/>
            <a:ext cx="7851648" cy="1828800"/>
          </a:xfrm>
        </p:spPr>
        <p:txBody>
          <a:bodyPr>
            <a:normAutofit fontScale="90000"/>
          </a:bodyPr>
          <a:lstStyle/>
          <a:p>
            <a:pPr algn="l"/>
            <a:r>
              <a:rPr lang="en-US" dirty="0" smtClean="0">
                <a:solidFill>
                  <a:schemeClr val="tx1"/>
                </a:solidFill>
              </a:rPr>
              <a:t>Immediate Access to Housing and Appropriate Supports  </a:t>
            </a:r>
            <a:endParaRPr lang="en-US" dirty="0">
              <a:solidFill>
                <a:schemeClr val="tx1"/>
              </a:solidFill>
            </a:endParaRPr>
          </a:p>
        </p:txBody>
      </p:sp>
      <p:sp>
        <p:nvSpPr>
          <p:cNvPr id="3" name="Subtitle 2"/>
          <p:cNvSpPr>
            <a:spLocks noGrp="1"/>
          </p:cNvSpPr>
          <p:nvPr>
            <p:ph type="subTitle" idx="1"/>
          </p:nvPr>
        </p:nvSpPr>
        <p:spPr>
          <a:xfrm>
            <a:off x="609600" y="3733800"/>
            <a:ext cx="7854696" cy="1752600"/>
          </a:xfrm>
        </p:spPr>
        <p:txBody>
          <a:bodyPr>
            <a:normAutofit lnSpcReduction="10000"/>
          </a:bodyPr>
          <a:lstStyle/>
          <a:p>
            <a:pPr>
              <a:buClrTx/>
            </a:pPr>
            <a:r>
              <a:rPr lang="en-US" sz="6000" dirty="0" smtClean="0">
                <a:solidFill>
                  <a:schemeClr val="tx2"/>
                </a:solidFill>
                <a:latin typeface="+mj-lt"/>
              </a:rPr>
              <a:t>Elements of the  Paradigm Shift</a:t>
            </a:r>
            <a:endParaRPr lang="en-US" sz="6000" dirty="0">
              <a:solidFill>
                <a:schemeClr val="tx2"/>
              </a:solidFill>
              <a:latin typeface="+mj-lt"/>
            </a:endParaRPr>
          </a:p>
        </p:txBody>
      </p:sp>
      <p:pic>
        <p:nvPicPr>
          <p:cNvPr id="4" name="image1.png"/>
          <p:cNvPicPr/>
          <p:nvPr/>
        </p:nvPicPr>
        <p:blipFill>
          <a:blip r:embed="rId3">
            <a:alphaModFix amt="55000"/>
            <a:extLst/>
          </a:blip>
          <a:stretch>
            <a:fillRect/>
          </a:stretch>
        </p:blipFill>
        <p:spPr>
          <a:xfrm>
            <a:off x="7696200" y="6185614"/>
            <a:ext cx="1056923" cy="444500"/>
          </a:xfrm>
          <a:prstGeom prst="rect">
            <a:avLst/>
          </a:prstGeom>
          <a:ln w="12700">
            <a:miter lim="400000"/>
          </a:ln>
        </p:spPr>
      </p:pic>
    </p:spTree>
    <p:extLst>
      <p:ext uri="{BB962C8B-B14F-4D97-AF65-F5344CB8AC3E}">
        <p14:creationId xmlns:p14="http://schemas.microsoft.com/office/powerpoint/2010/main" val="3357525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fontAlgn="auto">
              <a:spcAft>
                <a:spcPts val="0"/>
              </a:spcAft>
              <a:defRPr/>
            </a:pPr>
            <a:r>
              <a:rPr lang="en-US" b="1" dirty="0" smtClean="0">
                <a:solidFill>
                  <a:srgbClr val="FFC000"/>
                </a:solidFill>
                <a:effectLst>
                  <a:outerShdw blurRad="38100" dist="38100" dir="2700000" algn="tl">
                    <a:srgbClr val="000000">
                      <a:alpha val="43137"/>
                    </a:srgbClr>
                  </a:outerShdw>
                </a:effectLst>
              </a:rPr>
              <a:t>Housing First Requires Change</a:t>
            </a:r>
            <a:endParaRPr lang="en-US" b="1" dirty="0">
              <a:solidFill>
                <a:srgbClr val="FFC000"/>
              </a:solidFill>
              <a:effectLst>
                <a:outerShdw blurRad="38100" dist="38100" dir="2700000" algn="tl">
                  <a:srgbClr val="000000">
                    <a:alpha val="43137"/>
                  </a:srgbClr>
                </a:outerShdw>
              </a:effectLst>
            </a:endParaRPr>
          </a:p>
        </p:txBody>
      </p:sp>
      <p:sp>
        <p:nvSpPr>
          <p:cNvPr id="35842" name="Rectangle 3"/>
          <p:cNvSpPr>
            <a:spLocks noGrp="1" noChangeArrowheads="1"/>
          </p:cNvSpPr>
          <p:nvPr>
            <p:ph idx="1"/>
          </p:nvPr>
        </p:nvSpPr>
        <p:spPr/>
        <p:txBody>
          <a:bodyPr>
            <a:normAutofit/>
          </a:bodyPr>
          <a:lstStyle/>
          <a:p>
            <a:pPr>
              <a:buClr>
                <a:srgbClr val="002060"/>
              </a:buClr>
            </a:pPr>
            <a:r>
              <a:rPr lang="en-US" dirty="0" smtClean="0">
                <a:solidFill>
                  <a:srgbClr val="002060"/>
                </a:solidFill>
                <a:latin typeface="+mj-lt"/>
              </a:rPr>
              <a:t>Change in view of those served</a:t>
            </a:r>
          </a:p>
          <a:p>
            <a:pPr>
              <a:buClr>
                <a:srgbClr val="002060"/>
              </a:buClr>
            </a:pPr>
            <a:r>
              <a:rPr lang="en-US" dirty="0" smtClean="0">
                <a:solidFill>
                  <a:srgbClr val="002060"/>
                </a:solidFill>
                <a:latin typeface="+mj-lt"/>
              </a:rPr>
              <a:t>Change in goals of the system</a:t>
            </a:r>
          </a:p>
          <a:p>
            <a:pPr>
              <a:buClr>
                <a:srgbClr val="002060"/>
              </a:buClr>
            </a:pPr>
            <a:r>
              <a:rPr lang="en-US" dirty="0" smtClean="0">
                <a:solidFill>
                  <a:srgbClr val="002060"/>
                </a:solidFill>
                <a:latin typeface="+mj-lt"/>
              </a:rPr>
              <a:t>Change in power relationships</a:t>
            </a:r>
          </a:p>
          <a:p>
            <a:pPr>
              <a:buClr>
                <a:srgbClr val="002060"/>
              </a:buClr>
            </a:pPr>
            <a:r>
              <a:rPr lang="en-US" dirty="0" smtClean="0">
                <a:solidFill>
                  <a:srgbClr val="002060"/>
                </a:solidFill>
                <a:latin typeface="+mj-lt"/>
              </a:rPr>
              <a:t>Change in locus of care</a:t>
            </a:r>
          </a:p>
          <a:p>
            <a:pPr>
              <a:buClr>
                <a:srgbClr val="002060"/>
              </a:buClr>
            </a:pPr>
            <a:r>
              <a:rPr lang="en-US" dirty="0" smtClean="0">
                <a:solidFill>
                  <a:srgbClr val="002060"/>
                </a:solidFill>
                <a:latin typeface="+mj-lt"/>
              </a:rPr>
              <a:t>Change in treatment culture</a:t>
            </a:r>
          </a:p>
          <a:p>
            <a:pPr>
              <a:buClr>
                <a:srgbClr val="002060"/>
              </a:buClr>
            </a:pPr>
            <a:r>
              <a:rPr lang="en-US" dirty="0">
                <a:solidFill>
                  <a:srgbClr val="002060"/>
                </a:solidFill>
                <a:latin typeface="+mj-lt"/>
              </a:rPr>
              <a:t>Change in </a:t>
            </a:r>
            <a:r>
              <a:rPr lang="en-US" dirty="0" smtClean="0">
                <a:solidFill>
                  <a:srgbClr val="002060"/>
                </a:solidFill>
                <a:latin typeface="+mj-lt"/>
              </a:rPr>
              <a:t>funding patterns</a:t>
            </a:r>
            <a:endParaRPr lang="en-US" dirty="0">
              <a:solidFill>
                <a:srgbClr val="002060"/>
              </a:solidFill>
              <a:latin typeface="+mj-lt"/>
            </a:endParaRPr>
          </a:p>
        </p:txBody>
      </p:sp>
      <p:pic>
        <p:nvPicPr>
          <p:cNvPr id="4" name="Picture 2" descr="C:\Users\astefancic\Pictures\PTH logo_white_lg_crop.jpg"/>
          <p:cNvPicPr>
            <a:picLocks noChangeAspect="1" noChangeArrowheads="1"/>
          </p:cNvPicPr>
          <p:nvPr/>
        </p:nvPicPr>
        <p:blipFill>
          <a:blip r:embed="rId3" cstate="print"/>
          <a:srcRect/>
          <a:stretch>
            <a:fillRect/>
          </a:stretch>
        </p:blipFill>
        <p:spPr bwMode="auto">
          <a:xfrm>
            <a:off x="7162800" y="6476926"/>
            <a:ext cx="1981200" cy="381073"/>
          </a:xfrm>
          <a:prstGeom prst="rect">
            <a:avLst/>
          </a:prstGeom>
          <a:noFill/>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4130040"/>
            <a:ext cx="3778165" cy="1828800"/>
          </a:xfrm>
          <a:prstGeom prst="rect">
            <a:avLst/>
          </a:prstGeom>
        </p:spPr>
      </p:pic>
    </p:spTree>
    <p:extLst>
      <p:ext uri="{BB962C8B-B14F-4D97-AF65-F5344CB8AC3E}">
        <p14:creationId xmlns:p14="http://schemas.microsoft.com/office/powerpoint/2010/main" val="423858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7851648" cy="1828800"/>
          </a:xfrm>
        </p:spPr>
        <p:txBody>
          <a:bodyPr>
            <a:normAutofit fontScale="90000"/>
          </a:bodyPr>
          <a:lstStyle/>
          <a:p>
            <a:pPr algn="l"/>
            <a:r>
              <a:rPr lang="en-US" dirty="0" smtClean="0">
                <a:solidFill>
                  <a:srgbClr val="FFC000"/>
                </a:solidFill>
              </a:rPr>
              <a:t/>
            </a:r>
            <a:br>
              <a:rPr lang="en-US" dirty="0" smtClean="0">
                <a:solidFill>
                  <a:srgbClr val="FFC000"/>
                </a:solidFill>
              </a:rPr>
            </a:br>
            <a:r>
              <a:rPr lang="en-US" b="1" dirty="0" smtClean="0">
                <a:solidFill>
                  <a:srgbClr val="FFC000"/>
                </a:solidFill>
              </a:rPr>
              <a:t>Programs</a:t>
            </a:r>
            <a:br>
              <a:rPr lang="en-US" b="1" dirty="0" smtClean="0">
                <a:solidFill>
                  <a:srgbClr val="FFC000"/>
                </a:solidFill>
              </a:rPr>
            </a:br>
            <a:r>
              <a:rPr lang="en-US" b="1" dirty="0" smtClean="0">
                <a:solidFill>
                  <a:srgbClr val="FFC000"/>
                </a:solidFill>
              </a:rPr>
              <a:t>Stages of Change</a:t>
            </a:r>
            <a:endParaRPr lang="en-US" b="1" dirty="0">
              <a:solidFill>
                <a:srgbClr val="FFC000"/>
              </a:solidFill>
            </a:endParaRPr>
          </a:p>
        </p:txBody>
      </p:sp>
      <p:graphicFrame>
        <p:nvGraphicFramePr>
          <p:cNvPr id="4" name="Content Placeholder 3"/>
          <p:cNvGraphicFramePr>
            <a:graphicFrameLocks noGrp="1"/>
          </p:cNvGraphicFramePr>
          <p:nvPr>
            <p:ph idx="4294967295"/>
            <p:extLst/>
          </p:nvPr>
        </p:nvGraphicFramePr>
        <p:xfrm>
          <a:off x="2362200" y="1379838"/>
          <a:ext cx="73152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1.png"/>
          <p:cNvPicPr/>
          <p:nvPr/>
        </p:nvPicPr>
        <p:blipFill>
          <a:blip r:embed="rId8">
            <a:alphaModFix amt="55000"/>
            <a:extLst/>
          </a:blip>
          <a:stretch>
            <a:fillRect/>
          </a:stretch>
        </p:blipFill>
        <p:spPr>
          <a:xfrm>
            <a:off x="7696200" y="6185614"/>
            <a:ext cx="1056923" cy="444500"/>
          </a:xfrm>
          <a:prstGeom prst="rect">
            <a:avLst/>
          </a:prstGeom>
          <a:ln w="12700">
            <a:miter lim="400000"/>
          </a:ln>
        </p:spPr>
      </p:pic>
    </p:spTree>
    <p:extLst>
      <p:ext uri="{BB962C8B-B14F-4D97-AF65-F5344CB8AC3E}">
        <p14:creationId xmlns:p14="http://schemas.microsoft.com/office/powerpoint/2010/main" val="3123061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90600"/>
            <a:ext cx="7851648" cy="1828800"/>
          </a:xfrm>
        </p:spPr>
        <p:txBody>
          <a:bodyPr>
            <a:normAutofit fontScale="90000"/>
          </a:bodyPr>
          <a:lstStyle/>
          <a:p>
            <a:pPr algn="l"/>
            <a:r>
              <a:rPr lang="en-US" dirty="0" smtClean="0">
                <a:solidFill>
                  <a:srgbClr val="FFC000"/>
                </a:solidFill>
              </a:rPr>
              <a:t>Immediate Access to Housing and Appropriate Supports  </a:t>
            </a:r>
            <a:endParaRPr lang="en-US" dirty="0">
              <a:solidFill>
                <a:srgbClr val="FFC000"/>
              </a:solidFill>
            </a:endParaRPr>
          </a:p>
        </p:txBody>
      </p:sp>
      <p:sp>
        <p:nvSpPr>
          <p:cNvPr id="3" name="Subtitle 2"/>
          <p:cNvSpPr>
            <a:spLocks noGrp="1"/>
          </p:cNvSpPr>
          <p:nvPr>
            <p:ph type="subTitle" idx="1"/>
          </p:nvPr>
        </p:nvSpPr>
        <p:spPr>
          <a:xfrm>
            <a:off x="609600" y="3733800"/>
            <a:ext cx="7854696" cy="1752600"/>
          </a:xfrm>
        </p:spPr>
        <p:txBody>
          <a:bodyPr>
            <a:normAutofit lnSpcReduction="10000"/>
          </a:bodyPr>
          <a:lstStyle/>
          <a:p>
            <a:pPr>
              <a:buClrTx/>
            </a:pPr>
            <a:r>
              <a:rPr lang="en-US" sz="6000" dirty="0" smtClean="0">
                <a:solidFill>
                  <a:schemeClr val="tx2"/>
                </a:solidFill>
                <a:latin typeface="+mj-lt"/>
              </a:rPr>
              <a:t>Elements of the  Paradigm Shift</a:t>
            </a:r>
            <a:endParaRPr lang="en-US" sz="6000" dirty="0">
              <a:solidFill>
                <a:schemeClr val="tx2"/>
              </a:solidFill>
              <a:latin typeface="+mj-lt"/>
            </a:endParaRPr>
          </a:p>
        </p:txBody>
      </p:sp>
      <p:pic>
        <p:nvPicPr>
          <p:cNvPr id="4" name="image1.png"/>
          <p:cNvPicPr/>
          <p:nvPr/>
        </p:nvPicPr>
        <p:blipFill>
          <a:blip r:embed="rId3">
            <a:alphaModFix amt="55000"/>
            <a:extLst/>
          </a:blip>
          <a:stretch>
            <a:fillRect/>
          </a:stretch>
        </p:blipFill>
        <p:spPr>
          <a:xfrm>
            <a:off x="7696200" y="6185614"/>
            <a:ext cx="1056923" cy="444500"/>
          </a:xfrm>
          <a:prstGeom prst="rect">
            <a:avLst/>
          </a:prstGeom>
          <a:ln w="12700">
            <a:miter lim="400000"/>
          </a:ln>
        </p:spPr>
      </p:pic>
    </p:spTree>
    <p:extLst>
      <p:ext uri="{BB962C8B-B14F-4D97-AF65-F5344CB8AC3E}">
        <p14:creationId xmlns:p14="http://schemas.microsoft.com/office/powerpoint/2010/main" val="96744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fontAlgn="auto">
              <a:spcAft>
                <a:spcPts val="0"/>
              </a:spcAft>
              <a:defRPr/>
            </a:pPr>
            <a:r>
              <a:rPr lang="en-US" b="1" dirty="0" smtClean="0">
                <a:solidFill>
                  <a:srgbClr val="FFC000"/>
                </a:solidFill>
                <a:effectLst>
                  <a:outerShdw blurRad="38100" dist="38100" dir="2700000" algn="tl">
                    <a:srgbClr val="000000">
                      <a:alpha val="43137"/>
                    </a:srgbClr>
                  </a:outerShdw>
                </a:effectLst>
              </a:rPr>
              <a:t>Housing First Requires Change</a:t>
            </a:r>
            <a:endParaRPr lang="en-US" b="1" dirty="0">
              <a:solidFill>
                <a:srgbClr val="FFC000"/>
              </a:solidFill>
              <a:effectLst>
                <a:outerShdw blurRad="38100" dist="38100" dir="2700000" algn="tl">
                  <a:srgbClr val="000000">
                    <a:alpha val="43137"/>
                  </a:srgbClr>
                </a:outerShdw>
              </a:effectLst>
            </a:endParaRPr>
          </a:p>
        </p:txBody>
      </p:sp>
      <p:sp>
        <p:nvSpPr>
          <p:cNvPr id="35842" name="Rectangle 3"/>
          <p:cNvSpPr>
            <a:spLocks noGrp="1" noChangeArrowheads="1"/>
          </p:cNvSpPr>
          <p:nvPr>
            <p:ph idx="1"/>
          </p:nvPr>
        </p:nvSpPr>
        <p:spPr/>
        <p:txBody>
          <a:bodyPr>
            <a:normAutofit/>
          </a:bodyPr>
          <a:lstStyle/>
          <a:p>
            <a:pPr>
              <a:buClr>
                <a:srgbClr val="002060"/>
              </a:buClr>
            </a:pPr>
            <a:r>
              <a:rPr lang="en-US" dirty="0" smtClean="0">
                <a:solidFill>
                  <a:srgbClr val="002060"/>
                </a:solidFill>
                <a:latin typeface="+mj-lt"/>
              </a:rPr>
              <a:t>Change in view of those served</a:t>
            </a:r>
          </a:p>
          <a:p>
            <a:pPr>
              <a:buClr>
                <a:srgbClr val="002060"/>
              </a:buClr>
            </a:pPr>
            <a:r>
              <a:rPr lang="en-US" dirty="0" smtClean="0">
                <a:solidFill>
                  <a:srgbClr val="002060"/>
                </a:solidFill>
                <a:latin typeface="+mj-lt"/>
              </a:rPr>
              <a:t>Change in goals of the system</a:t>
            </a:r>
          </a:p>
          <a:p>
            <a:pPr>
              <a:buClr>
                <a:srgbClr val="002060"/>
              </a:buClr>
            </a:pPr>
            <a:r>
              <a:rPr lang="en-US" dirty="0" smtClean="0">
                <a:solidFill>
                  <a:srgbClr val="002060"/>
                </a:solidFill>
                <a:latin typeface="+mj-lt"/>
              </a:rPr>
              <a:t>Change in power relationships</a:t>
            </a:r>
          </a:p>
          <a:p>
            <a:pPr>
              <a:buClr>
                <a:srgbClr val="002060"/>
              </a:buClr>
            </a:pPr>
            <a:r>
              <a:rPr lang="en-US" dirty="0" smtClean="0">
                <a:solidFill>
                  <a:srgbClr val="002060"/>
                </a:solidFill>
                <a:latin typeface="+mj-lt"/>
              </a:rPr>
              <a:t>Change in locus of care</a:t>
            </a:r>
          </a:p>
          <a:p>
            <a:pPr>
              <a:buClr>
                <a:srgbClr val="002060"/>
              </a:buClr>
            </a:pPr>
            <a:r>
              <a:rPr lang="en-US" dirty="0" smtClean="0">
                <a:solidFill>
                  <a:srgbClr val="002060"/>
                </a:solidFill>
                <a:latin typeface="+mj-lt"/>
              </a:rPr>
              <a:t>Change in treatment culture</a:t>
            </a:r>
          </a:p>
          <a:p>
            <a:pPr>
              <a:buClr>
                <a:srgbClr val="002060"/>
              </a:buClr>
            </a:pPr>
            <a:r>
              <a:rPr lang="en-US" dirty="0">
                <a:solidFill>
                  <a:srgbClr val="002060"/>
                </a:solidFill>
                <a:latin typeface="+mj-lt"/>
              </a:rPr>
              <a:t>Change in </a:t>
            </a:r>
            <a:r>
              <a:rPr lang="en-US" dirty="0" smtClean="0">
                <a:solidFill>
                  <a:srgbClr val="002060"/>
                </a:solidFill>
                <a:latin typeface="+mj-lt"/>
              </a:rPr>
              <a:t>funding patterns</a:t>
            </a:r>
            <a:endParaRPr lang="en-US" dirty="0">
              <a:solidFill>
                <a:srgbClr val="002060"/>
              </a:solidFill>
              <a:latin typeface="+mj-lt"/>
            </a:endParaRPr>
          </a:p>
        </p:txBody>
      </p:sp>
      <p:pic>
        <p:nvPicPr>
          <p:cNvPr id="4" name="Picture 2" descr="C:\Users\astefancic\Pictures\PTH logo_white_lg_crop.jpg"/>
          <p:cNvPicPr>
            <a:picLocks noChangeAspect="1" noChangeArrowheads="1"/>
          </p:cNvPicPr>
          <p:nvPr/>
        </p:nvPicPr>
        <p:blipFill>
          <a:blip r:embed="rId3" cstate="print"/>
          <a:srcRect/>
          <a:stretch>
            <a:fillRect/>
          </a:stretch>
        </p:blipFill>
        <p:spPr bwMode="auto">
          <a:xfrm>
            <a:off x="7162800" y="6476926"/>
            <a:ext cx="1981200" cy="381073"/>
          </a:xfrm>
          <a:prstGeom prst="rect">
            <a:avLst/>
          </a:prstGeom>
          <a:noFill/>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4130040"/>
            <a:ext cx="3778165" cy="1828800"/>
          </a:xfrm>
          <a:prstGeom prst="rect">
            <a:avLst/>
          </a:prstGeom>
        </p:spPr>
      </p:pic>
    </p:spTree>
    <p:extLst>
      <p:ext uri="{BB962C8B-B14F-4D97-AF65-F5344CB8AC3E}">
        <p14:creationId xmlns:p14="http://schemas.microsoft.com/office/powerpoint/2010/main" val="1031752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ctrTitle"/>
          </p:nvPr>
        </p:nvSpPr>
        <p:spPr>
          <a:xfrm>
            <a:off x="304800" y="304800"/>
            <a:ext cx="4956048" cy="990600"/>
          </a:xfrm>
        </p:spPr>
        <p:txBody>
          <a:bodyPr>
            <a:normAutofit/>
          </a:bodyPr>
          <a:lstStyle/>
          <a:p>
            <a:r>
              <a:rPr lang="en-US" dirty="0" smtClean="0">
                <a:solidFill>
                  <a:srgbClr val="FFC000"/>
                </a:solidFill>
              </a:rPr>
              <a:t>Agenda</a:t>
            </a:r>
          </a:p>
        </p:txBody>
      </p:sp>
      <p:sp>
        <p:nvSpPr>
          <p:cNvPr id="98306" name="Content Placeholder 2"/>
          <p:cNvSpPr>
            <a:spLocks noGrp="1"/>
          </p:cNvSpPr>
          <p:nvPr>
            <p:ph type="subTitle" idx="1"/>
          </p:nvPr>
        </p:nvSpPr>
        <p:spPr>
          <a:xfrm>
            <a:off x="762000" y="1530350"/>
            <a:ext cx="7924800" cy="4877514"/>
          </a:xfrm>
        </p:spPr>
        <p:txBody>
          <a:bodyPr>
            <a:normAutofit fontScale="32500" lnSpcReduction="20000"/>
          </a:bodyPr>
          <a:lstStyle/>
          <a:p>
            <a:pPr>
              <a:buClr>
                <a:srgbClr val="002060"/>
              </a:buClr>
            </a:pPr>
            <a:endParaRPr lang="en-US" dirty="0" smtClean="0"/>
          </a:p>
          <a:p>
            <a:pPr marL="857250" indent="-857250" algn="l">
              <a:lnSpc>
                <a:spcPct val="130000"/>
              </a:lnSpc>
              <a:buClr>
                <a:srgbClr val="002060"/>
              </a:buClr>
              <a:buFont typeface="Arial" panose="020B0604020202020204" pitchFamily="34" charset="0"/>
              <a:buChar char="•"/>
            </a:pPr>
            <a:r>
              <a:rPr lang="en-US" sz="8800" dirty="0" smtClean="0">
                <a:latin typeface="+mj-lt"/>
              </a:rPr>
              <a:t>Homelessness – Cross Cultural Perspective</a:t>
            </a:r>
          </a:p>
          <a:p>
            <a:pPr marL="857250" indent="-857250" algn="l">
              <a:lnSpc>
                <a:spcPct val="130000"/>
              </a:lnSpc>
              <a:buClr>
                <a:srgbClr val="002060"/>
              </a:buClr>
              <a:buFont typeface="Arial" panose="020B0604020202020204" pitchFamily="34" charset="0"/>
              <a:buChar char="•"/>
            </a:pPr>
            <a:r>
              <a:rPr lang="en-US" sz="8800" dirty="0" smtClean="0">
                <a:latin typeface="+mj-lt"/>
              </a:rPr>
              <a:t>Housing First: Why the Need for a Different Approach? </a:t>
            </a:r>
          </a:p>
          <a:p>
            <a:pPr marL="857250" indent="-857250" algn="l">
              <a:lnSpc>
                <a:spcPct val="130000"/>
              </a:lnSpc>
              <a:buClr>
                <a:srgbClr val="002060"/>
              </a:buClr>
              <a:buFont typeface="Arial" panose="020B0604020202020204" pitchFamily="34" charset="0"/>
              <a:buChar char="•"/>
            </a:pPr>
            <a:r>
              <a:rPr lang="en-US" sz="8800" dirty="0" smtClean="0">
                <a:latin typeface="+mj-lt"/>
              </a:rPr>
              <a:t>Housing and Support Services</a:t>
            </a:r>
          </a:p>
          <a:p>
            <a:pPr marL="857250" indent="-857250" algn="l">
              <a:lnSpc>
                <a:spcPct val="130000"/>
              </a:lnSpc>
              <a:buClr>
                <a:srgbClr val="002060"/>
              </a:buClr>
              <a:buFont typeface="Arial" panose="020B0604020202020204" pitchFamily="34" charset="0"/>
              <a:buChar char="•"/>
            </a:pPr>
            <a:r>
              <a:rPr lang="en-US" sz="8800" dirty="0" smtClean="0">
                <a:latin typeface="+mj-lt"/>
              </a:rPr>
              <a:t>Philosophy and Program practice </a:t>
            </a:r>
          </a:p>
          <a:p>
            <a:pPr marL="857250" indent="-857250" algn="l">
              <a:lnSpc>
                <a:spcPct val="130000"/>
              </a:lnSpc>
              <a:buClr>
                <a:srgbClr val="002060"/>
              </a:buClr>
              <a:buFont typeface="Arial" panose="020B0604020202020204" pitchFamily="34" charset="0"/>
              <a:buChar char="•"/>
            </a:pPr>
            <a:r>
              <a:rPr lang="en-US" sz="8800" dirty="0" smtClean="0">
                <a:latin typeface="+mj-lt"/>
              </a:rPr>
              <a:t>Intensive Support Teams</a:t>
            </a:r>
          </a:p>
          <a:p>
            <a:pPr marL="857250" indent="-857250" algn="l">
              <a:lnSpc>
                <a:spcPct val="130000"/>
              </a:lnSpc>
              <a:buClr>
                <a:srgbClr val="002060"/>
              </a:buClr>
              <a:buFont typeface="Arial" panose="020B0604020202020204" pitchFamily="34" charset="0"/>
              <a:buChar char="•"/>
            </a:pPr>
            <a:r>
              <a:rPr lang="en-US" sz="8800" dirty="0" smtClean="0">
                <a:latin typeface="+mj-lt"/>
              </a:rPr>
              <a:t>Program Fidelity and Effectiveness</a:t>
            </a:r>
          </a:p>
          <a:p>
            <a:pPr marL="857250" indent="-857250" algn="l">
              <a:lnSpc>
                <a:spcPct val="130000"/>
              </a:lnSpc>
              <a:buClr>
                <a:srgbClr val="002060"/>
              </a:buClr>
              <a:buFont typeface="Arial" panose="020B0604020202020204" pitchFamily="34" charset="0"/>
              <a:buChar char="•"/>
            </a:pPr>
            <a:r>
              <a:rPr lang="en-US" sz="8800" dirty="0" smtClean="0">
                <a:latin typeface="+mj-lt"/>
              </a:rPr>
              <a:t>Q &amp; A Discussion</a:t>
            </a:r>
          </a:p>
          <a:p>
            <a:pPr marL="0" indent="0" algn="l">
              <a:buClr>
                <a:srgbClr val="002060"/>
              </a:buClr>
              <a:buNone/>
            </a:pPr>
            <a:endParaRPr lang="en-US" sz="3200" dirty="0" smtClean="0">
              <a:solidFill>
                <a:srgbClr val="002060"/>
              </a:solidFill>
              <a:latin typeface="Trebuchet MS" panose="020B0603020202020204" pitchFamily="34" charset="0"/>
            </a:endParaRPr>
          </a:p>
        </p:txBody>
      </p:sp>
      <p:pic>
        <p:nvPicPr>
          <p:cNvPr id="5" name="image1.png"/>
          <p:cNvPicPr/>
          <p:nvPr/>
        </p:nvPicPr>
        <p:blipFill>
          <a:blip r:embed="rId3">
            <a:alphaModFix amt="55000"/>
            <a:extLst/>
          </a:blip>
          <a:stretch>
            <a:fillRect/>
          </a:stretch>
        </p:blipFill>
        <p:spPr>
          <a:xfrm>
            <a:off x="7696200" y="6185614"/>
            <a:ext cx="1056923" cy="444500"/>
          </a:xfrm>
          <a:prstGeom prst="rect">
            <a:avLst/>
          </a:prstGeom>
          <a:ln w="12700">
            <a:miter lim="400000"/>
          </a:ln>
        </p:spPr>
      </p:pic>
    </p:spTree>
    <p:extLst>
      <p:ext uri="{BB962C8B-B14F-4D97-AF65-F5344CB8AC3E}">
        <p14:creationId xmlns:p14="http://schemas.microsoft.com/office/powerpoint/2010/main" val="15312764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7851648" cy="1828800"/>
          </a:xfrm>
        </p:spPr>
        <p:txBody>
          <a:bodyPr>
            <a:normAutofit fontScale="90000"/>
          </a:bodyPr>
          <a:lstStyle/>
          <a:p>
            <a:pPr algn="l"/>
            <a:r>
              <a:rPr lang="en-US" dirty="0" smtClean="0">
                <a:solidFill>
                  <a:srgbClr val="FFC000"/>
                </a:solidFill>
              </a:rPr>
              <a:t/>
            </a:r>
            <a:br>
              <a:rPr lang="en-US" dirty="0" smtClean="0">
                <a:solidFill>
                  <a:srgbClr val="FFC000"/>
                </a:solidFill>
              </a:rPr>
            </a:br>
            <a:r>
              <a:rPr lang="en-US" b="1" dirty="0" smtClean="0">
                <a:solidFill>
                  <a:srgbClr val="FFC000"/>
                </a:solidFill>
              </a:rPr>
              <a:t>Programs</a:t>
            </a:r>
            <a:br>
              <a:rPr lang="en-US" b="1" dirty="0" smtClean="0">
                <a:solidFill>
                  <a:srgbClr val="FFC000"/>
                </a:solidFill>
              </a:rPr>
            </a:br>
            <a:r>
              <a:rPr lang="en-US" b="1" dirty="0" smtClean="0">
                <a:solidFill>
                  <a:srgbClr val="FFC000"/>
                </a:solidFill>
              </a:rPr>
              <a:t>Stages of Change</a:t>
            </a:r>
            <a:endParaRPr lang="en-US" b="1" dirty="0">
              <a:solidFill>
                <a:srgbClr val="FFC000"/>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88004619"/>
              </p:ext>
            </p:extLst>
          </p:nvPr>
        </p:nvGraphicFramePr>
        <p:xfrm>
          <a:off x="2362200" y="1379838"/>
          <a:ext cx="73152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1.png"/>
          <p:cNvPicPr/>
          <p:nvPr/>
        </p:nvPicPr>
        <p:blipFill>
          <a:blip r:embed="rId8">
            <a:alphaModFix amt="55000"/>
            <a:extLst/>
          </a:blip>
          <a:stretch>
            <a:fillRect/>
          </a:stretch>
        </p:blipFill>
        <p:spPr>
          <a:xfrm>
            <a:off x="7696200" y="6185614"/>
            <a:ext cx="1056923" cy="444500"/>
          </a:xfrm>
          <a:prstGeom prst="rect">
            <a:avLst/>
          </a:prstGeom>
          <a:ln w="12700">
            <a:miter lim="400000"/>
          </a:ln>
        </p:spPr>
      </p:pic>
    </p:spTree>
    <p:extLst>
      <p:ext uri="{BB962C8B-B14F-4D97-AF65-F5344CB8AC3E}">
        <p14:creationId xmlns:p14="http://schemas.microsoft.com/office/powerpoint/2010/main" val="2215869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914400"/>
            <a:ext cx="8820665" cy="1371600"/>
          </a:xfrm>
        </p:spPr>
        <p:txBody>
          <a:bodyPr>
            <a:normAutofit fontScale="90000"/>
          </a:bodyPr>
          <a:lstStyle/>
          <a:p>
            <a:pPr algn="ctr"/>
            <a:r>
              <a:rPr lang="en-US" sz="5000" b="1" dirty="0" smtClean="0">
                <a:solidFill>
                  <a:srgbClr val="FFC000"/>
                </a:solidFill>
              </a:rPr>
              <a:t>HUD Continuum of Care Encouraging Housing First</a:t>
            </a:r>
            <a:endParaRPr lang="en-US" sz="5000" b="1" dirty="0">
              <a:solidFill>
                <a:srgbClr val="FFC000"/>
              </a:solidFill>
            </a:endParaRPr>
          </a:p>
        </p:txBody>
      </p:sp>
      <p:sp>
        <p:nvSpPr>
          <p:cNvPr id="3" name="Content Placeholder 2"/>
          <p:cNvSpPr>
            <a:spLocks noGrp="1"/>
          </p:cNvSpPr>
          <p:nvPr>
            <p:ph type="subTitle" idx="1"/>
          </p:nvPr>
        </p:nvSpPr>
        <p:spPr>
          <a:xfrm>
            <a:off x="304799" y="2514600"/>
            <a:ext cx="8448323" cy="3886200"/>
          </a:xfrm>
        </p:spPr>
        <p:txBody>
          <a:bodyPr>
            <a:normAutofit fontScale="85000" lnSpcReduction="10000"/>
          </a:bodyPr>
          <a:lstStyle/>
          <a:p>
            <a:pPr marL="0" indent="0" algn="ctr">
              <a:buNone/>
            </a:pPr>
            <a:r>
              <a:rPr lang="en-US" sz="3600" dirty="0" smtClean="0">
                <a:latin typeface="+mj-lt"/>
              </a:rPr>
              <a:t>Extent to which PSH programs within a Community implement a </a:t>
            </a:r>
            <a:r>
              <a:rPr lang="en-US" sz="4500" dirty="0" smtClean="0">
                <a:latin typeface="+mj-lt"/>
              </a:rPr>
              <a:t>Housing First approach</a:t>
            </a:r>
          </a:p>
          <a:p>
            <a:pPr marL="0" indent="0">
              <a:buNone/>
            </a:pPr>
            <a:endParaRPr lang="en-US" sz="3600" dirty="0" smtClean="0">
              <a:latin typeface="+mj-lt"/>
            </a:endParaRPr>
          </a:p>
          <a:p>
            <a:pPr marL="571500" indent="-571500" algn="ctr">
              <a:buClrTx/>
              <a:buFont typeface="Arial" panose="020B0604020202020204" pitchFamily="34" charset="0"/>
              <a:buChar char="•"/>
            </a:pPr>
            <a:r>
              <a:rPr lang="en-US" sz="3600" dirty="0" smtClean="0">
                <a:latin typeface="+mj-lt"/>
              </a:rPr>
              <a:t>Prioritization of chronic homelessness</a:t>
            </a:r>
          </a:p>
          <a:p>
            <a:pPr marL="571500" indent="-571500" algn="ctr">
              <a:buClrTx/>
              <a:buFont typeface="Arial" panose="020B0604020202020204" pitchFamily="34" charset="0"/>
              <a:buChar char="•"/>
            </a:pPr>
            <a:r>
              <a:rPr lang="en-US" sz="3600" dirty="0">
                <a:latin typeface="+mj-lt"/>
              </a:rPr>
              <a:t>Housing offered </a:t>
            </a:r>
            <a:r>
              <a:rPr lang="en-US" sz="3600" u="sng" dirty="0">
                <a:latin typeface="+mj-lt"/>
              </a:rPr>
              <a:t>without</a:t>
            </a:r>
            <a:r>
              <a:rPr lang="en-US" sz="3600" dirty="0">
                <a:latin typeface="+mj-lt"/>
              </a:rPr>
              <a:t> preconditions</a:t>
            </a:r>
          </a:p>
          <a:p>
            <a:pPr marL="571500" indent="-571500" algn="ctr">
              <a:buClrTx/>
              <a:buFont typeface="Arial" panose="020B0604020202020204" pitchFamily="34" charset="0"/>
              <a:buChar char="•"/>
            </a:pPr>
            <a:r>
              <a:rPr lang="en-US" sz="3600" dirty="0">
                <a:latin typeface="+mj-lt"/>
              </a:rPr>
              <a:t>Rapid placement (and </a:t>
            </a:r>
            <a:r>
              <a:rPr lang="en-US" sz="3600" dirty="0" smtClean="0">
                <a:latin typeface="+mj-lt"/>
              </a:rPr>
              <a:t>stabilization)</a:t>
            </a:r>
          </a:p>
          <a:p>
            <a:pPr marL="0" indent="0" algn="ctr">
              <a:buNone/>
            </a:pPr>
            <a:r>
              <a:rPr lang="en-US" sz="3600" dirty="0" smtClean="0">
                <a:latin typeface="+mj-lt"/>
              </a:rPr>
              <a:t>      in </a:t>
            </a:r>
            <a:r>
              <a:rPr lang="en-US" sz="3600" dirty="0">
                <a:latin typeface="+mj-lt"/>
              </a:rPr>
              <a:t>permanent </a:t>
            </a:r>
            <a:r>
              <a:rPr lang="en-US" sz="3600" dirty="0" smtClean="0">
                <a:latin typeface="+mj-lt"/>
              </a:rPr>
              <a:t>housing with supports</a:t>
            </a:r>
            <a:endParaRPr lang="en-US" sz="3600" dirty="0">
              <a:latin typeface="+mj-lt"/>
            </a:endParaRPr>
          </a:p>
          <a:p>
            <a:endParaRPr lang="en-US" sz="2800" dirty="0"/>
          </a:p>
        </p:txBody>
      </p:sp>
      <p:pic>
        <p:nvPicPr>
          <p:cNvPr id="5" name="image1.png"/>
          <p:cNvPicPr/>
          <p:nvPr/>
        </p:nvPicPr>
        <p:blipFill>
          <a:blip r:embed="rId3">
            <a:alphaModFix amt="55000"/>
            <a:extLst/>
          </a:blip>
          <a:stretch>
            <a:fillRect/>
          </a:stretch>
        </p:blipFill>
        <p:spPr>
          <a:xfrm>
            <a:off x="7696200" y="6185614"/>
            <a:ext cx="1056923" cy="444500"/>
          </a:xfrm>
          <a:prstGeom prst="rect">
            <a:avLst/>
          </a:prstGeom>
          <a:ln w="12700">
            <a:miter lim="400000"/>
          </a:ln>
        </p:spPr>
      </p:pic>
    </p:spTree>
    <p:extLst>
      <p:ext uri="{BB962C8B-B14F-4D97-AF65-F5344CB8AC3E}">
        <p14:creationId xmlns:p14="http://schemas.microsoft.com/office/powerpoint/2010/main" val="2239109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4337"/>
            <a:ext cx="4267200" cy="1143000"/>
          </a:xfrm>
        </p:spPr>
        <p:txBody>
          <a:bodyPr/>
          <a:lstStyle/>
          <a:p>
            <a:r>
              <a:rPr lang="en-US" b="1" dirty="0" smtClean="0"/>
              <a:t>Current System</a:t>
            </a:r>
            <a:endParaRPr lang="en-US" b="1" dirty="0"/>
          </a:p>
        </p:txBody>
      </p:sp>
      <p:graphicFrame>
        <p:nvGraphicFramePr>
          <p:cNvPr id="4" name="Content Placeholder 3"/>
          <p:cNvGraphicFramePr>
            <a:graphicFrameLocks noGrp="1"/>
          </p:cNvGraphicFramePr>
          <p:nvPr>
            <p:ph idx="1"/>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981200" y="3352800"/>
            <a:ext cx="2943434" cy="1384995"/>
          </a:xfrm>
          <a:prstGeom prst="rect">
            <a:avLst/>
          </a:prstGeom>
          <a:noFill/>
        </p:spPr>
        <p:txBody>
          <a:bodyPr wrap="none" rtlCol="0">
            <a:spAutoFit/>
          </a:bodyPr>
          <a:lstStyle/>
          <a:p>
            <a:r>
              <a:rPr lang="en-US" sz="2800" dirty="0" smtClean="0">
                <a:solidFill>
                  <a:schemeClr val="bg2">
                    <a:lumMod val="10000"/>
                  </a:schemeClr>
                </a:solidFill>
              </a:rPr>
              <a:t>Centralized </a:t>
            </a:r>
          </a:p>
          <a:p>
            <a:r>
              <a:rPr lang="en-US" sz="2800" dirty="0" smtClean="0">
                <a:solidFill>
                  <a:schemeClr val="bg2">
                    <a:lumMod val="10000"/>
                  </a:schemeClr>
                </a:solidFill>
              </a:rPr>
              <a:t>Assessment and </a:t>
            </a:r>
          </a:p>
          <a:p>
            <a:r>
              <a:rPr lang="en-US" sz="2800" dirty="0" smtClean="0">
                <a:solidFill>
                  <a:schemeClr val="bg2">
                    <a:lumMod val="10000"/>
                  </a:schemeClr>
                </a:solidFill>
              </a:rPr>
              <a:t>Centralized Entry</a:t>
            </a:r>
            <a:endParaRPr lang="en-US" sz="2800" dirty="0">
              <a:solidFill>
                <a:schemeClr val="bg2">
                  <a:lumMod val="10000"/>
                </a:schemeClr>
              </a:solidFill>
            </a:endParaRPr>
          </a:p>
        </p:txBody>
      </p:sp>
      <p:sp>
        <p:nvSpPr>
          <p:cNvPr id="6" name="TextBox 5"/>
          <p:cNvSpPr txBox="1"/>
          <p:nvPr/>
        </p:nvSpPr>
        <p:spPr>
          <a:xfrm>
            <a:off x="6629400" y="2362200"/>
            <a:ext cx="1236236" cy="646331"/>
          </a:xfrm>
          <a:prstGeom prst="rect">
            <a:avLst/>
          </a:prstGeom>
          <a:noFill/>
        </p:spPr>
        <p:txBody>
          <a:bodyPr wrap="none" rtlCol="0">
            <a:spAutoFit/>
          </a:bodyPr>
          <a:lstStyle/>
          <a:p>
            <a:r>
              <a:rPr lang="en-US" dirty="0" smtClean="0"/>
              <a:t>Housing</a:t>
            </a:r>
          </a:p>
          <a:p>
            <a:r>
              <a:rPr lang="en-US" dirty="0" smtClean="0"/>
              <a:t>St support</a:t>
            </a:r>
            <a:endParaRPr lang="en-US" dirty="0"/>
          </a:p>
        </p:txBody>
      </p:sp>
      <p:sp>
        <p:nvSpPr>
          <p:cNvPr id="7" name="TextBox 6"/>
          <p:cNvSpPr txBox="1"/>
          <p:nvPr/>
        </p:nvSpPr>
        <p:spPr>
          <a:xfrm>
            <a:off x="6216467" y="3657600"/>
            <a:ext cx="1031051" cy="923330"/>
          </a:xfrm>
          <a:prstGeom prst="rect">
            <a:avLst/>
          </a:prstGeom>
          <a:noFill/>
        </p:spPr>
        <p:txBody>
          <a:bodyPr wrap="none" rtlCol="0">
            <a:spAutoFit/>
          </a:bodyPr>
          <a:lstStyle/>
          <a:p>
            <a:r>
              <a:rPr lang="en-US" dirty="0" smtClean="0"/>
              <a:t>Housing</a:t>
            </a:r>
          </a:p>
          <a:p>
            <a:r>
              <a:rPr lang="en-US" dirty="0" smtClean="0"/>
              <a:t>Mod</a:t>
            </a:r>
          </a:p>
          <a:p>
            <a:r>
              <a:rPr lang="en-US" dirty="0" smtClean="0"/>
              <a:t>support</a:t>
            </a:r>
            <a:endParaRPr lang="en-US" dirty="0"/>
          </a:p>
        </p:txBody>
      </p:sp>
      <p:sp>
        <p:nvSpPr>
          <p:cNvPr id="8" name="TextBox 7"/>
          <p:cNvSpPr txBox="1"/>
          <p:nvPr/>
        </p:nvSpPr>
        <p:spPr>
          <a:xfrm>
            <a:off x="6868452" y="5105400"/>
            <a:ext cx="1031051" cy="923330"/>
          </a:xfrm>
          <a:prstGeom prst="rect">
            <a:avLst/>
          </a:prstGeom>
          <a:noFill/>
        </p:spPr>
        <p:txBody>
          <a:bodyPr wrap="none" rtlCol="0">
            <a:spAutoFit/>
          </a:bodyPr>
          <a:lstStyle/>
          <a:p>
            <a:r>
              <a:rPr lang="en-US" dirty="0" smtClean="0"/>
              <a:t>Housing</a:t>
            </a:r>
          </a:p>
          <a:p>
            <a:r>
              <a:rPr lang="en-US" dirty="0" smtClean="0"/>
              <a:t>High</a:t>
            </a:r>
          </a:p>
          <a:p>
            <a:r>
              <a:rPr lang="en-US" dirty="0" smtClean="0"/>
              <a:t>support</a:t>
            </a:r>
            <a:endParaRPr lang="en-US" dirty="0"/>
          </a:p>
        </p:txBody>
      </p:sp>
      <p:sp>
        <p:nvSpPr>
          <p:cNvPr id="9" name="Oval 8"/>
          <p:cNvSpPr/>
          <p:nvPr/>
        </p:nvSpPr>
        <p:spPr>
          <a:xfrm>
            <a:off x="76201" y="2304288"/>
            <a:ext cx="1371599"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shelter</a:t>
            </a:r>
            <a:endParaRPr lang="en-US" dirty="0"/>
          </a:p>
        </p:txBody>
      </p:sp>
      <p:sp>
        <p:nvSpPr>
          <p:cNvPr id="11" name="Curved Down Arrow 10"/>
          <p:cNvSpPr/>
          <p:nvPr/>
        </p:nvSpPr>
        <p:spPr>
          <a:xfrm>
            <a:off x="1066800" y="1840428"/>
            <a:ext cx="121615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Up Arrow 11"/>
          <p:cNvSpPr/>
          <p:nvPr/>
        </p:nvSpPr>
        <p:spPr>
          <a:xfrm>
            <a:off x="990600" y="5791200"/>
            <a:ext cx="1216152"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395110" y="5334000"/>
            <a:ext cx="128128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street</a:t>
            </a:r>
            <a:endParaRPr lang="en-US" dirty="0"/>
          </a:p>
        </p:txBody>
      </p:sp>
      <p:pic>
        <p:nvPicPr>
          <p:cNvPr id="13" name="Picture 2" descr="C:\Users\astefancic\Pictures\PTH logo_white_lg_crop.jpg"/>
          <p:cNvPicPr>
            <a:picLocks noChangeAspect="1" noChangeArrowheads="1"/>
          </p:cNvPicPr>
          <p:nvPr/>
        </p:nvPicPr>
        <p:blipFill>
          <a:blip r:embed="rId8" cstate="print"/>
          <a:srcRect/>
          <a:stretch>
            <a:fillRect/>
          </a:stretch>
        </p:blipFill>
        <p:spPr bwMode="auto">
          <a:xfrm>
            <a:off x="7162800" y="6476926"/>
            <a:ext cx="1981200" cy="381073"/>
          </a:xfrm>
          <a:prstGeom prst="rect">
            <a:avLst/>
          </a:prstGeom>
          <a:noFill/>
        </p:spPr>
      </p:pic>
    </p:spTree>
    <p:extLst>
      <p:ext uri="{BB962C8B-B14F-4D97-AF65-F5344CB8AC3E}">
        <p14:creationId xmlns:p14="http://schemas.microsoft.com/office/powerpoint/2010/main" val="4092444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isplaying IMG_1518.JPG"/>
          <p:cNvSpPr>
            <a:spLocks noChangeAspect="1" noChangeArrowheads="1"/>
          </p:cNvSpPr>
          <p:nvPr/>
        </p:nvSpPr>
        <p:spPr bwMode="auto">
          <a:xfrm>
            <a:off x="1905000" y="16002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28" t="980"/>
          <a:stretch/>
        </p:blipFill>
        <p:spPr>
          <a:xfrm rot="10800000">
            <a:off x="323850" y="1371600"/>
            <a:ext cx="8496301" cy="5257800"/>
          </a:xfrm>
          <a:prstGeom prst="rect">
            <a:avLst/>
          </a:prstGeom>
        </p:spPr>
      </p:pic>
      <p:sp>
        <p:nvSpPr>
          <p:cNvPr id="4" name="TextBox 3"/>
          <p:cNvSpPr txBox="1"/>
          <p:nvPr/>
        </p:nvSpPr>
        <p:spPr>
          <a:xfrm>
            <a:off x="76200" y="4119"/>
            <a:ext cx="9677400" cy="1292662"/>
          </a:xfrm>
          <a:prstGeom prst="rect">
            <a:avLst/>
          </a:prstGeom>
          <a:noFill/>
        </p:spPr>
        <p:txBody>
          <a:bodyPr wrap="square" rtlCol="0">
            <a:spAutoFit/>
          </a:bodyPr>
          <a:lstStyle/>
          <a:p>
            <a:r>
              <a:rPr lang="en-US" sz="2800" b="1" dirty="0" smtClean="0">
                <a:solidFill>
                  <a:schemeClr val="tx2"/>
                </a:solidFill>
                <a:effectLst>
                  <a:outerShdw blurRad="38100" dist="38100" dir="2700000" algn="tl">
                    <a:srgbClr val="000000">
                      <a:alpha val="43137"/>
                    </a:srgbClr>
                  </a:outerShdw>
                </a:effectLst>
                <a:latin typeface="+mj-lt"/>
              </a:rPr>
              <a:t>Pine Street Inn, Boston </a:t>
            </a:r>
          </a:p>
          <a:p>
            <a:endParaRPr lang="en-US" sz="2800" b="1" dirty="0" smtClean="0">
              <a:solidFill>
                <a:schemeClr val="tx2"/>
              </a:solidFill>
              <a:effectLst>
                <a:outerShdw blurRad="38100" dist="38100" dir="2700000" algn="tl">
                  <a:srgbClr val="000000">
                    <a:alpha val="43137"/>
                  </a:srgbClr>
                </a:outerShdw>
              </a:effectLst>
              <a:latin typeface="+mj-lt"/>
            </a:endParaRPr>
          </a:p>
          <a:p>
            <a:r>
              <a:rPr lang="en-US" sz="2200" dirty="0" smtClean="0">
                <a:solidFill>
                  <a:srgbClr val="002060"/>
                </a:solidFill>
                <a:latin typeface="+mj-lt"/>
              </a:rPr>
              <a:t>                               </a:t>
            </a:r>
            <a:r>
              <a:rPr lang="en-US" sz="2200" b="1" dirty="0" smtClean="0">
                <a:solidFill>
                  <a:srgbClr val="002060"/>
                </a:solidFill>
                <a:latin typeface="+mj-lt"/>
              </a:rPr>
              <a:t>– Lydia Downey from </a:t>
            </a:r>
            <a:r>
              <a:rPr lang="en-US" sz="2200" b="1" dirty="0">
                <a:solidFill>
                  <a:srgbClr val="002060"/>
                </a:solidFill>
                <a:latin typeface="+mj-lt"/>
              </a:rPr>
              <a:t>M</a:t>
            </a:r>
            <a:r>
              <a:rPr lang="en-US" sz="2200" b="1" dirty="0" smtClean="0">
                <a:solidFill>
                  <a:srgbClr val="002060"/>
                </a:solidFill>
                <a:latin typeface="+mj-lt"/>
              </a:rPr>
              <a:t>anaging to Ending homelessness                  </a:t>
            </a:r>
            <a:endParaRPr lang="en-US" sz="2200" b="1" dirty="0">
              <a:solidFill>
                <a:srgbClr val="002060"/>
              </a:solidFill>
              <a:latin typeface="+mj-lt"/>
            </a:endParaRPr>
          </a:p>
        </p:txBody>
      </p:sp>
    </p:spTree>
    <p:extLst>
      <p:ext uri="{BB962C8B-B14F-4D97-AF65-F5344CB8AC3E}">
        <p14:creationId xmlns:p14="http://schemas.microsoft.com/office/powerpoint/2010/main" val="3325339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6248400" cy="1143000"/>
          </a:xfrm>
        </p:spPr>
        <p:txBody>
          <a:bodyPr>
            <a:noAutofit/>
          </a:bodyPr>
          <a:lstStyle/>
          <a:p>
            <a:pPr algn="ctr"/>
            <a:r>
              <a:rPr lang="en-US" sz="4000" b="1" dirty="0" smtClean="0"/>
              <a:t>Shelter utilization and capacity ‘let’s do the math’</a:t>
            </a:r>
            <a:endParaRPr lang="en-US" sz="4000" b="1" dirty="0"/>
          </a:p>
        </p:txBody>
      </p:sp>
      <p:sp>
        <p:nvSpPr>
          <p:cNvPr id="3" name="Content Placeholder 2"/>
          <p:cNvSpPr>
            <a:spLocks noGrp="1"/>
          </p:cNvSpPr>
          <p:nvPr>
            <p:ph idx="1"/>
          </p:nvPr>
        </p:nvSpPr>
        <p:spPr/>
        <p:txBody>
          <a:bodyPr>
            <a:normAutofit/>
          </a:bodyPr>
          <a:lstStyle/>
          <a:p>
            <a:r>
              <a:rPr lang="en-US" dirty="0" smtClean="0"/>
              <a:t>Shelter of 100 beds = 36,500 bed nights</a:t>
            </a:r>
          </a:p>
          <a:p>
            <a:endParaRPr lang="en-US" dirty="0"/>
          </a:p>
          <a:p>
            <a:r>
              <a:rPr lang="en-US" u="sng" dirty="0" smtClean="0"/>
              <a:t>Average stay per guest</a:t>
            </a:r>
            <a:r>
              <a:rPr lang="en-US" dirty="0" smtClean="0"/>
              <a:t>:</a:t>
            </a:r>
          </a:p>
          <a:p>
            <a:r>
              <a:rPr lang="en-US" dirty="0" smtClean="0"/>
              <a:t>3 nights 	x  50 people = 	150 bed nights</a:t>
            </a:r>
            <a:endParaRPr lang="en-US" dirty="0"/>
          </a:p>
          <a:p>
            <a:r>
              <a:rPr lang="en-US" dirty="0" smtClean="0"/>
              <a:t>180 nights </a:t>
            </a:r>
            <a:r>
              <a:rPr lang="en-US" dirty="0"/>
              <a:t> </a:t>
            </a:r>
            <a:r>
              <a:rPr lang="en-US" dirty="0" smtClean="0"/>
              <a:t>x  5 people  =	900 bed nights</a:t>
            </a:r>
          </a:p>
          <a:p>
            <a:endParaRPr lang="en-US" dirty="0"/>
          </a:p>
          <a:p>
            <a:r>
              <a:rPr lang="en-US" dirty="0"/>
              <a:t>3 nights </a:t>
            </a:r>
            <a:r>
              <a:rPr lang="en-US" dirty="0" smtClean="0"/>
              <a:t>per guest =                   12</a:t>
            </a:r>
            <a:r>
              <a:rPr lang="en-US" dirty="0"/>
              <a:t>, 168 guests/year</a:t>
            </a:r>
          </a:p>
          <a:p>
            <a:r>
              <a:rPr lang="en-US" dirty="0" smtClean="0"/>
              <a:t>180 nights per guest=                202 guests/year</a:t>
            </a:r>
          </a:p>
          <a:p>
            <a:endParaRPr lang="en-US" dirty="0"/>
          </a:p>
          <a:p>
            <a:pPr marL="0" indent="0">
              <a:buNone/>
            </a:pPr>
            <a:endParaRPr lang="en-US" dirty="0"/>
          </a:p>
          <a:p>
            <a:endParaRPr lang="en-US" dirty="0"/>
          </a:p>
        </p:txBody>
      </p:sp>
      <p:pic>
        <p:nvPicPr>
          <p:cNvPr id="4" name="Picture 2" descr="C:\Users\astefancic\Pictures\PTH logo_white_lg_crop.jpg"/>
          <p:cNvPicPr>
            <a:picLocks noChangeAspect="1" noChangeArrowheads="1"/>
          </p:cNvPicPr>
          <p:nvPr/>
        </p:nvPicPr>
        <p:blipFill>
          <a:blip r:embed="rId3" cstate="print"/>
          <a:srcRect/>
          <a:stretch>
            <a:fillRect/>
          </a:stretch>
        </p:blipFill>
        <p:spPr bwMode="auto">
          <a:xfrm>
            <a:off x="7162800" y="6476926"/>
            <a:ext cx="1981200" cy="381073"/>
          </a:xfrm>
          <a:prstGeom prst="rect">
            <a:avLst/>
          </a:prstGeom>
          <a:noFill/>
        </p:spPr>
      </p:pic>
    </p:spTree>
    <p:extLst>
      <p:ext uri="{BB962C8B-B14F-4D97-AF65-F5344CB8AC3E}">
        <p14:creationId xmlns:p14="http://schemas.microsoft.com/office/powerpoint/2010/main" val="4263146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14400"/>
            <a:ext cx="6400800" cy="1143000"/>
          </a:xfrm>
        </p:spPr>
        <p:txBody>
          <a:bodyPr>
            <a:noAutofit/>
          </a:bodyPr>
          <a:lstStyle/>
          <a:p>
            <a:pPr algn="ctr"/>
            <a:r>
              <a:rPr lang="en-US" sz="4000" b="1" dirty="0" smtClean="0"/>
              <a:t>Steps needed to Introduce           System Change Intervention </a:t>
            </a:r>
            <a:endParaRPr lang="en-US" sz="4000" b="1" dirty="0"/>
          </a:p>
        </p:txBody>
      </p:sp>
      <p:sp>
        <p:nvSpPr>
          <p:cNvPr id="3" name="Content Placeholder 2"/>
          <p:cNvSpPr>
            <a:spLocks noGrp="1"/>
          </p:cNvSpPr>
          <p:nvPr>
            <p:ph idx="1"/>
          </p:nvPr>
        </p:nvSpPr>
        <p:spPr>
          <a:xfrm>
            <a:off x="533400" y="1676400"/>
            <a:ext cx="8229600" cy="4648200"/>
          </a:xfrm>
        </p:spPr>
        <p:txBody>
          <a:bodyPr>
            <a:normAutofit fontScale="70000" lnSpcReduction="20000"/>
          </a:bodyPr>
          <a:lstStyle/>
          <a:p>
            <a:endParaRPr lang="en-US" sz="2800" dirty="0">
              <a:solidFill>
                <a:schemeClr val="accent2">
                  <a:lumMod val="50000"/>
                </a:schemeClr>
              </a:solidFill>
              <a:latin typeface="Trebuchet MS" panose="020B0603020202020204" pitchFamily="34" charset="0"/>
            </a:endParaRPr>
          </a:p>
          <a:p>
            <a:endParaRPr lang="en-US" sz="3400" u="sng" dirty="0" smtClean="0">
              <a:solidFill>
                <a:schemeClr val="accent2">
                  <a:lumMod val="50000"/>
                </a:schemeClr>
              </a:solidFill>
              <a:latin typeface="+mj-lt"/>
            </a:endParaRPr>
          </a:p>
          <a:p>
            <a:pPr>
              <a:lnSpc>
                <a:spcPct val="120000"/>
              </a:lnSpc>
              <a:buClrTx/>
            </a:pPr>
            <a:r>
              <a:rPr lang="en-US" sz="3400" u="sng" dirty="0" smtClean="0">
                <a:solidFill>
                  <a:schemeClr val="accent2">
                    <a:lumMod val="50000"/>
                  </a:schemeClr>
                </a:solidFill>
                <a:latin typeface="+mj-lt"/>
              </a:rPr>
              <a:t>Target Population</a:t>
            </a:r>
            <a:r>
              <a:rPr lang="en-US" sz="3400" dirty="0" smtClean="0">
                <a:solidFill>
                  <a:schemeClr val="accent2">
                    <a:lumMod val="50000"/>
                  </a:schemeClr>
                </a:solidFill>
                <a:latin typeface="+mj-lt"/>
              </a:rPr>
              <a:t>:  </a:t>
            </a:r>
            <a:r>
              <a:rPr lang="en-US" sz="3400" b="1" u="sng" dirty="0" smtClean="0">
                <a:solidFill>
                  <a:schemeClr val="accent2">
                    <a:lumMod val="50000"/>
                  </a:schemeClr>
                </a:solidFill>
                <a:latin typeface="+mj-lt"/>
              </a:rPr>
              <a:t>Community</a:t>
            </a:r>
            <a:r>
              <a:rPr lang="en-US" sz="3400" dirty="0" smtClean="0">
                <a:solidFill>
                  <a:schemeClr val="accent2">
                    <a:lumMod val="50000"/>
                  </a:schemeClr>
                </a:solidFill>
                <a:latin typeface="+mj-lt"/>
              </a:rPr>
              <a:t> sets priority among homeless population </a:t>
            </a:r>
          </a:p>
          <a:p>
            <a:pPr>
              <a:lnSpc>
                <a:spcPct val="120000"/>
              </a:lnSpc>
              <a:buClrTx/>
            </a:pPr>
            <a:r>
              <a:rPr lang="en-US" sz="3400" b="1" u="sng" dirty="0" smtClean="0">
                <a:solidFill>
                  <a:schemeClr val="accent2">
                    <a:lumMod val="50000"/>
                  </a:schemeClr>
                </a:solidFill>
                <a:latin typeface="+mj-lt"/>
              </a:rPr>
              <a:t>Collaboration</a:t>
            </a:r>
            <a:r>
              <a:rPr lang="en-US" sz="3400" dirty="0" smtClean="0">
                <a:solidFill>
                  <a:schemeClr val="accent2">
                    <a:lumMod val="50000"/>
                  </a:schemeClr>
                </a:solidFill>
                <a:latin typeface="+mj-lt"/>
              </a:rPr>
              <a:t>:  </a:t>
            </a:r>
            <a:r>
              <a:rPr lang="en-US" sz="3400" b="1" dirty="0" smtClean="0">
                <a:solidFill>
                  <a:schemeClr val="accent2">
                    <a:lumMod val="50000"/>
                  </a:schemeClr>
                </a:solidFill>
                <a:latin typeface="+mj-lt"/>
              </a:rPr>
              <a:t>Partnership </a:t>
            </a:r>
            <a:r>
              <a:rPr lang="en-US" sz="3400" dirty="0" smtClean="0">
                <a:solidFill>
                  <a:schemeClr val="accent2">
                    <a:lumMod val="50000"/>
                  </a:schemeClr>
                </a:solidFill>
                <a:latin typeface="+mj-lt"/>
              </a:rPr>
              <a:t>among agencies (identification, data sharing, resource sharing, etc.)</a:t>
            </a:r>
          </a:p>
          <a:p>
            <a:pPr>
              <a:lnSpc>
                <a:spcPct val="120000"/>
              </a:lnSpc>
              <a:buClrTx/>
            </a:pPr>
            <a:r>
              <a:rPr lang="en-US" sz="3400" u="sng" dirty="0" smtClean="0">
                <a:solidFill>
                  <a:schemeClr val="accent2">
                    <a:lumMod val="50000"/>
                  </a:schemeClr>
                </a:solidFill>
                <a:latin typeface="+mj-lt"/>
              </a:rPr>
              <a:t>Operations</a:t>
            </a:r>
            <a:r>
              <a:rPr lang="en-US" sz="3400" dirty="0" smtClean="0">
                <a:solidFill>
                  <a:schemeClr val="accent2">
                    <a:lumMod val="50000"/>
                  </a:schemeClr>
                </a:solidFill>
                <a:latin typeface="+mj-lt"/>
              </a:rPr>
              <a:t>:  Design or re-design system so there is a </a:t>
            </a:r>
            <a:r>
              <a:rPr lang="en-US" sz="3400" b="1" dirty="0" smtClean="0">
                <a:solidFill>
                  <a:schemeClr val="accent2">
                    <a:lumMod val="50000"/>
                  </a:schemeClr>
                </a:solidFill>
                <a:latin typeface="+mj-lt"/>
              </a:rPr>
              <a:t>clear map </a:t>
            </a:r>
            <a:r>
              <a:rPr lang="en-US" sz="3400" dirty="0" smtClean="0">
                <a:solidFill>
                  <a:schemeClr val="accent2">
                    <a:lumMod val="50000"/>
                  </a:schemeClr>
                </a:solidFill>
                <a:latin typeface="+mj-lt"/>
              </a:rPr>
              <a:t>for all providers and participants</a:t>
            </a:r>
          </a:p>
          <a:p>
            <a:pPr>
              <a:lnSpc>
                <a:spcPct val="120000"/>
              </a:lnSpc>
              <a:buClrTx/>
            </a:pPr>
            <a:r>
              <a:rPr lang="en-US" sz="3400" dirty="0" smtClean="0">
                <a:solidFill>
                  <a:schemeClr val="accent2">
                    <a:lumMod val="50000"/>
                  </a:schemeClr>
                </a:solidFill>
                <a:latin typeface="+mj-lt"/>
              </a:rPr>
              <a:t> </a:t>
            </a:r>
            <a:r>
              <a:rPr lang="en-US" sz="3400" u="sng" dirty="0" smtClean="0">
                <a:solidFill>
                  <a:schemeClr val="accent2">
                    <a:lumMod val="50000"/>
                  </a:schemeClr>
                </a:solidFill>
                <a:latin typeface="+mj-lt"/>
              </a:rPr>
              <a:t>Measure</a:t>
            </a:r>
            <a:r>
              <a:rPr lang="en-US" sz="3400" dirty="0" smtClean="0">
                <a:solidFill>
                  <a:schemeClr val="accent2">
                    <a:lumMod val="50000"/>
                  </a:schemeClr>
                </a:solidFill>
                <a:latin typeface="+mj-lt"/>
              </a:rPr>
              <a:t>:  Set </a:t>
            </a:r>
            <a:r>
              <a:rPr lang="en-US" sz="3400" b="1" dirty="0" smtClean="0">
                <a:solidFill>
                  <a:schemeClr val="accent2">
                    <a:lumMod val="50000"/>
                  </a:schemeClr>
                </a:solidFill>
                <a:latin typeface="+mj-lt"/>
              </a:rPr>
              <a:t>specific targets </a:t>
            </a:r>
            <a:r>
              <a:rPr lang="en-US" sz="3400" dirty="0" smtClean="0">
                <a:solidFill>
                  <a:schemeClr val="accent2">
                    <a:lumMod val="50000"/>
                  </a:schemeClr>
                </a:solidFill>
                <a:latin typeface="+mj-lt"/>
              </a:rPr>
              <a:t>and timelines and trach outcomes as a community (</a:t>
            </a:r>
            <a:r>
              <a:rPr lang="en-US" sz="3400" b="1" dirty="0" smtClean="0">
                <a:solidFill>
                  <a:schemeClr val="accent2">
                    <a:lumMod val="50000"/>
                  </a:schemeClr>
                </a:solidFill>
                <a:latin typeface="+mj-lt"/>
              </a:rPr>
              <a:t>transparency</a:t>
            </a:r>
            <a:r>
              <a:rPr lang="en-US" sz="3400" dirty="0" smtClean="0">
                <a:solidFill>
                  <a:schemeClr val="accent2">
                    <a:lumMod val="50000"/>
                  </a:schemeClr>
                </a:solidFill>
                <a:latin typeface="+mj-lt"/>
              </a:rPr>
              <a:t>)</a:t>
            </a:r>
          </a:p>
          <a:p>
            <a:pPr>
              <a:lnSpc>
                <a:spcPct val="120000"/>
              </a:lnSpc>
              <a:buClrTx/>
            </a:pPr>
            <a:r>
              <a:rPr lang="en-US" sz="3400" dirty="0" smtClean="0">
                <a:solidFill>
                  <a:schemeClr val="accent2">
                    <a:lumMod val="50000"/>
                  </a:schemeClr>
                </a:solidFill>
                <a:latin typeface="+mj-lt"/>
              </a:rPr>
              <a:t>Leadership/Collaboration model </a:t>
            </a:r>
          </a:p>
          <a:p>
            <a:pPr marL="0" indent="0">
              <a:buNone/>
            </a:pPr>
            <a:endParaRPr lang="en-US" sz="2800" dirty="0">
              <a:solidFill>
                <a:schemeClr val="accent2">
                  <a:lumMod val="50000"/>
                </a:schemeClr>
              </a:solidFill>
              <a:latin typeface="Trebuchet MS" panose="020B0603020202020204" pitchFamily="34" charset="0"/>
            </a:endParaRPr>
          </a:p>
        </p:txBody>
      </p:sp>
      <p:pic>
        <p:nvPicPr>
          <p:cNvPr id="4" name="Picture 2" descr="C:\Users\astefancic\Pictures\PTH logo_white_lg_crop.jpg"/>
          <p:cNvPicPr>
            <a:picLocks noChangeAspect="1" noChangeArrowheads="1"/>
          </p:cNvPicPr>
          <p:nvPr/>
        </p:nvPicPr>
        <p:blipFill>
          <a:blip r:embed="rId3" cstate="print"/>
          <a:srcRect/>
          <a:stretch>
            <a:fillRect/>
          </a:stretch>
        </p:blipFill>
        <p:spPr bwMode="auto">
          <a:xfrm>
            <a:off x="7162800" y="6476926"/>
            <a:ext cx="1981200" cy="381073"/>
          </a:xfrm>
          <a:prstGeom prst="rect">
            <a:avLst/>
          </a:prstGeom>
          <a:noFill/>
        </p:spPr>
      </p:pic>
    </p:spTree>
    <p:extLst>
      <p:ext uri="{BB962C8B-B14F-4D97-AF65-F5344CB8AC3E}">
        <p14:creationId xmlns:p14="http://schemas.microsoft.com/office/powerpoint/2010/main" val="3776251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76200" y="685800"/>
            <a:ext cx="7930896" cy="1981200"/>
          </a:xfrm>
        </p:spPr>
        <p:txBody>
          <a:bodyPr>
            <a:normAutofit/>
          </a:bodyPr>
          <a:lstStyle/>
          <a:p>
            <a:pPr eaLnBrk="1" hangingPunct="1"/>
            <a:r>
              <a:rPr lang="en-US" sz="4400" dirty="0" smtClean="0">
                <a:solidFill>
                  <a:srgbClr val="FFC000"/>
                </a:solidFill>
              </a:rPr>
              <a:t>5 Dimensions of a Pathways’ Housing First Program Fidelity</a:t>
            </a:r>
          </a:p>
        </p:txBody>
      </p:sp>
      <p:sp>
        <p:nvSpPr>
          <p:cNvPr id="19459" name="Rectangle 3"/>
          <p:cNvSpPr>
            <a:spLocks noGrp="1" noChangeArrowheads="1"/>
          </p:cNvSpPr>
          <p:nvPr>
            <p:ph type="subTitle" idx="1"/>
          </p:nvPr>
        </p:nvSpPr>
        <p:spPr>
          <a:xfrm>
            <a:off x="533400" y="2590800"/>
            <a:ext cx="8153400" cy="3429000"/>
          </a:xfrm>
        </p:spPr>
        <p:txBody>
          <a:bodyPr>
            <a:normAutofit fontScale="77500" lnSpcReduction="20000"/>
          </a:bodyPr>
          <a:lstStyle/>
          <a:p>
            <a:pPr marL="623888" indent="-514350" algn="l" eaLnBrk="1" hangingPunct="1">
              <a:lnSpc>
                <a:spcPct val="170000"/>
              </a:lnSpc>
              <a:buClrTx/>
              <a:buFontTx/>
              <a:buAutoNum type="arabicPeriod"/>
            </a:pPr>
            <a:endParaRPr lang="en-US" sz="3200" dirty="0" smtClean="0">
              <a:solidFill>
                <a:srgbClr val="002060"/>
              </a:solidFill>
              <a:latin typeface="+mj-lt"/>
            </a:endParaRPr>
          </a:p>
          <a:p>
            <a:pPr marL="623888" indent="-514350" algn="l" eaLnBrk="1" hangingPunct="1">
              <a:buClrTx/>
              <a:buFontTx/>
              <a:buAutoNum type="arabicPeriod"/>
            </a:pPr>
            <a:r>
              <a:rPr lang="en-US" sz="4700" b="1" u="sng" dirty="0" smtClean="0">
                <a:solidFill>
                  <a:srgbClr val="002060"/>
                </a:solidFill>
                <a:latin typeface="+mj-lt"/>
              </a:rPr>
              <a:t>Consumer Choice</a:t>
            </a:r>
            <a:r>
              <a:rPr lang="en-US" sz="4700" b="1" dirty="0" smtClean="0">
                <a:solidFill>
                  <a:srgbClr val="002060"/>
                </a:solidFill>
                <a:latin typeface="+mj-lt"/>
              </a:rPr>
              <a:t> </a:t>
            </a:r>
          </a:p>
          <a:p>
            <a:pPr marL="623888" indent="-514350" algn="l" eaLnBrk="1" hangingPunct="1">
              <a:buClrTx/>
              <a:buFontTx/>
              <a:buAutoNum type="arabicPeriod"/>
            </a:pPr>
            <a:r>
              <a:rPr lang="en-US" sz="4700" b="1" u="sng" dirty="0" smtClean="0">
                <a:solidFill>
                  <a:srgbClr val="002060"/>
                </a:solidFill>
                <a:latin typeface="+mj-lt"/>
              </a:rPr>
              <a:t>Services Match Client Needs </a:t>
            </a:r>
          </a:p>
          <a:p>
            <a:pPr marL="623888" indent="-514350" algn="l" eaLnBrk="1" hangingPunct="1">
              <a:buClrTx/>
              <a:buFontTx/>
              <a:buAutoNum type="arabicPeriod"/>
            </a:pPr>
            <a:r>
              <a:rPr lang="en-US" sz="4700" b="1" u="sng" dirty="0" smtClean="0">
                <a:solidFill>
                  <a:srgbClr val="002060"/>
                </a:solidFill>
                <a:latin typeface="+mj-lt"/>
              </a:rPr>
              <a:t>Separation </a:t>
            </a:r>
            <a:r>
              <a:rPr lang="en-US" sz="4700" b="1" u="sng" dirty="0">
                <a:solidFill>
                  <a:srgbClr val="002060"/>
                </a:solidFill>
                <a:latin typeface="+mj-lt"/>
              </a:rPr>
              <a:t>of Housing and </a:t>
            </a:r>
            <a:r>
              <a:rPr lang="en-US" sz="4700" b="1" u="sng" dirty="0" smtClean="0">
                <a:solidFill>
                  <a:srgbClr val="002060"/>
                </a:solidFill>
                <a:latin typeface="+mj-lt"/>
              </a:rPr>
              <a:t>Services</a:t>
            </a:r>
          </a:p>
          <a:p>
            <a:pPr marL="623888" indent="-514350" algn="l">
              <a:buClrTx/>
              <a:buFontTx/>
              <a:buAutoNum type="arabicPeriod"/>
            </a:pPr>
            <a:r>
              <a:rPr lang="en-US" sz="4700" b="1" u="sng" dirty="0">
                <a:solidFill>
                  <a:srgbClr val="002060"/>
                </a:solidFill>
                <a:latin typeface="+mj-lt"/>
              </a:rPr>
              <a:t>Recovery Oriented Services </a:t>
            </a:r>
          </a:p>
          <a:p>
            <a:pPr marL="623888" indent="-514350" algn="l" eaLnBrk="1" hangingPunct="1">
              <a:buClrTx/>
              <a:buFontTx/>
              <a:buAutoNum type="arabicPeriod"/>
            </a:pPr>
            <a:r>
              <a:rPr lang="en-US" sz="4700" b="1" u="sng" dirty="0" smtClean="0">
                <a:solidFill>
                  <a:srgbClr val="002060"/>
                </a:solidFill>
                <a:latin typeface="+mj-lt"/>
              </a:rPr>
              <a:t>Program structure </a:t>
            </a:r>
            <a:endParaRPr lang="en-US" sz="4700" i="1" dirty="0" smtClean="0">
              <a:solidFill>
                <a:srgbClr val="002060"/>
              </a:solidFill>
              <a:latin typeface="+mj-lt"/>
            </a:endParaRPr>
          </a:p>
        </p:txBody>
      </p:sp>
      <p:pic>
        <p:nvPicPr>
          <p:cNvPr id="5" name="image1.png"/>
          <p:cNvPicPr/>
          <p:nvPr/>
        </p:nvPicPr>
        <p:blipFill>
          <a:blip r:embed="rId3">
            <a:alphaModFix amt="55000"/>
            <a:extLst/>
          </a:blip>
          <a:stretch>
            <a:fillRect/>
          </a:stretch>
        </p:blipFill>
        <p:spPr>
          <a:xfrm>
            <a:off x="7696200" y="6185614"/>
            <a:ext cx="1056923" cy="444500"/>
          </a:xfrm>
          <a:prstGeom prst="rect">
            <a:avLst/>
          </a:prstGeom>
          <a:ln w="12700">
            <a:miter lim="400000"/>
          </a:ln>
        </p:spPr>
      </p:pic>
    </p:spTree>
    <p:extLst>
      <p:ext uri="{BB962C8B-B14F-4D97-AF65-F5344CB8AC3E}">
        <p14:creationId xmlns:p14="http://schemas.microsoft.com/office/powerpoint/2010/main" val="38275678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ctrTitle"/>
          </p:nvPr>
        </p:nvSpPr>
        <p:spPr>
          <a:xfrm>
            <a:off x="493776" y="90616"/>
            <a:ext cx="8421623" cy="1828800"/>
          </a:xfrm>
        </p:spPr>
        <p:txBody>
          <a:bodyPr>
            <a:normAutofit/>
          </a:bodyPr>
          <a:lstStyle/>
          <a:p>
            <a:pPr algn="ctr" eaLnBrk="1" hangingPunct="1"/>
            <a:r>
              <a:rPr lang="en-US" sz="4800" dirty="0" smtClean="0">
                <a:solidFill>
                  <a:srgbClr val="FFC000"/>
                </a:solidFill>
              </a:rPr>
              <a:t>Choice in Housing </a:t>
            </a:r>
            <a:br>
              <a:rPr lang="en-US" sz="4800" dirty="0" smtClean="0">
                <a:solidFill>
                  <a:srgbClr val="FFC000"/>
                </a:solidFill>
              </a:rPr>
            </a:br>
            <a:r>
              <a:rPr lang="en-US" sz="3600" dirty="0" smtClean="0">
                <a:solidFill>
                  <a:srgbClr val="FFC000"/>
                </a:solidFill>
              </a:rPr>
              <a:t>(Pragmatic and Context Bound) </a:t>
            </a:r>
          </a:p>
        </p:txBody>
      </p:sp>
      <p:sp>
        <p:nvSpPr>
          <p:cNvPr id="4" name="Content Placeholder 3"/>
          <p:cNvSpPr>
            <a:spLocks noGrp="1"/>
          </p:cNvSpPr>
          <p:nvPr>
            <p:ph type="subTitle" idx="1"/>
          </p:nvPr>
        </p:nvSpPr>
        <p:spPr>
          <a:xfrm>
            <a:off x="4800600" y="2384650"/>
            <a:ext cx="4190576" cy="3603174"/>
          </a:xfrm>
        </p:spPr>
        <p:txBody>
          <a:bodyPr>
            <a:normAutofit fontScale="25000" lnSpcReduction="20000"/>
          </a:bodyPr>
          <a:lstStyle/>
          <a:p>
            <a:pPr marL="274320" indent="-274320" algn="l" eaLnBrk="1" fontAlgn="auto" hangingPunct="1">
              <a:spcAft>
                <a:spcPts val="0"/>
              </a:spcAft>
              <a:buClr>
                <a:schemeClr val="accent3"/>
              </a:buClr>
              <a:buFont typeface="Wingdings 2"/>
              <a:buChar char=""/>
              <a:defRPr/>
            </a:pPr>
            <a:endParaRPr lang="en-US" sz="6200" b="1" dirty="0" smtClean="0">
              <a:solidFill>
                <a:schemeClr val="accent5">
                  <a:lumMod val="60000"/>
                  <a:lumOff val="40000"/>
                </a:schemeClr>
              </a:solidFill>
              <a:latin typeface="+mj-lt"/>
            </a:endParaRPr>
          </a:p>
          <a:p>
            <a:pPr marL="274320" indent="-274320" algn="l" eaLnBrk="1" fontAlgn="auto" hangingPunct="1">
              <a:spcAft>
                <a:spcPts val="0"/>
              </a:spcAft>
              <a:buClrTx/>
              <a:buFont typeface="Wingdings 2"/>
              <a:buChar char=""/>
              <a:defRPr/>
            </a:pPr>
            <a:r>
              <a:rPr lang="en-US" sz="6200" b="1" dirty="0" smtClean="0">
                <a:solidFill>
                  <a:srgbClr val="002060"/>
                </a:solidFill>
                <a:latin typeface="+mj-lt"/>
              </a:rPr>
              <a:t>Choice in availability</a:t>
            </a:r>
          </a:p>
          <a:p>
            <a:pPr algn="l" eaLnBrk="1" fontAlgn="auto" hangingPunct="1">
              <a:spcAft>
                <a:spcPts val="0"/>
              </a:spcAft>
              <a:buClrTx/>
              <a:defRPr/>
            </a:pPr>
            <a:r>
              <a:rPr lang="en-US" sz="6200" b="1" dirty="0" smtClean="0">
                <a:solidFill>
                  <a:srgbClr val="002060"/>
                </a:solidFill>
                <a:latin typeface="+mj-lt"/>
              </a:rPr>
              <a:t>    (social &amp; rental)</a:t>
            </a:r>
          </a:p>
          <a:p>
            <a:pPr algn="l" eaLnBrk="1" fontAlgn="auto" hangingPunct="1">
              <a:spcAft>
                <a:spcPts val="0"/>
              </a:spcAft>
              <a:buClrTx/>
              <a:defRPr/>
            </a:pPr>
            <a:endParaRPr lang="en-US" sz="6200" b="1" dirty="0" smtClean="0">
              <a:solidFill>
                <a:srgbClr val="002060"/>
              </a:solidFill>
              <a:latin typeface="+mj-lt"/>
            </a:endParaRPr>
          </a:p>
          <a:p>
            <a:pPr marL="274320" indent="-274320" algn="l" eaLnBrk="1" fontAlgn="auto" hangingPunct="1">
              <a:spcAft>
                <a:spcPts val="0"/>
              </a:spcAft>
              <a:buClrTx/>
              <a:buFont typeface="Wingdings 2"/>
              <a:buChar char=""/>
              <a:defRPr/>
            </a:pPr>
            <a:r>
              <a:rPr lang="en-US" sz="6200" b="1" dirty="0" smtClean="0">
                <a:solidFill>
                  <a:srgbClr val="002060"/>
                </a:solidFill>
                <a:latin typeface="+mj-lt"/>
              </a:rPr>
              <a:t>Match client choice and availability</a:t>
            </a:r>
          </a:p>
          <a:p>
            <a:pPr marL="274320" indent="-274320" algn="l" eaLnBrk="1" fontAlgn="auto" hangingPunct="1">
              <a:spcAft>
                <a:spcPts val="0"/>
              </a:spcAft>
              <a:buClrTx/>
              <a:buFont typeface="Wingdings 2"/>
              <a:buChar char=""/>
              <a:defRPr/>
            </a:pPr>
            <a:endParaRPr lang="en-US" sz="6200" b="1" dirty="0" smtClean="0">
              <a:solidFill>
                <a:srgbClr val="002060"/>
              </a:solidFill>
              <a:latin typeface="+mj-lt"/>
            </a:endParaRPr>
          </a:p>
          <a:p>
            <a:pPr marL="274320" indent="-274320" algn="l" eaLnBrk="1" fontAlgn="auto" hangingPunct="1">
              <a:spcAft>
                <a:spcPts val="0"/>
              </a:spcAft>
              <a:buClrTx/>
              <a:buFont typeface="Wingdings 2"/>
              <a:buChar char=""/>
              <a:defRPr/>
            </a:pPr>
            <a:r>
              <a:rPr lang="en-US" sz="6200" b="1" dirty="0" smtClean="0">
                <a:solidFill>
                  <a:srgbClr val="002060"/>
                </a:solidFill>
                <a:latin typeface="+mj-lt"/>
              </a:rPr>
              <a:t>Tenants agreements</a:t>
            </a:r>
          </a:p>
          <a:p>
            <a:pPr marL="274320" indent="-274320" algn="l" eaLnBrk="1" fontAlgn="auto" hangingPunct="1">
              <a:spcAft>
                <a:spcPts val="0"/>
              </a:spcAft>
              <a:buClrTx/>
              <a:buFont typeface="Wingdings 2"/>
              <a:buChar char=""/>
              <a:defRPr/>
            </a:pPr>
            <a:endParaRPr lang="en-US" sz="6200" b="1" dirty="0" smtClean="0">
              <a:solidFill>
                <a:srgbClr val="002060"/>
              </a:solidFill>
              <a:latin typeface="+mj-lt"/>
            </a:endParaRPr>
          </a:p>
          <a:p>
            <a:pPr marL="274320" indent="-274320" algn="l" eaLnBrk="1" fontAlgn="auto" hangingPunct="1">
              <a:spcAft>
                <a:spcPts val="0"/>
              </a:spcAft>
              <a:buClrTx/>
              <a:buFont typeface="Wingdings 2"/>
              <a:buChar char=""/>
              <a:defRPr/>
            </a:pPr>
            <a:r>
              <a:rPr lang="en-US" sz="6200" b="1" dirty="0" smtClean="0">
                <a:solidFill>
                  <a:srgbClr val="002060"/>
                </a:solidFill>
                <a:latin typeface="+mj-lt"/>
              </a:rPr>
              <a:t>Affordable &amp; decent </a:t>
            </a:r>
          </a:p>
          <a:p>
            <a:pPr marL="274320" indent="-274320" algn="l" eaLnBrk="1" fontAlgn="auto" hangingPunct="1">
              <a:spcAft>
                <a:spcPts val="0"/>
              </a:spcAft>
              <a:buClrTx/>
              <a:buFont typeface="Wingdings 2"/>
              <a:buChar char=""/>
              <a:defRPr/>
            </a:pPr>
            <a:endParaRPr lang="en-US" sz="6200" b="1" dirty="0" smtClean="0">
              <a:solidFill>
                <a:srgbClr val="002060"/>
              </a:solidFill>
              <a:latin typeface="+mj-lt"/>
            </a:endParaRPr>
          </a:p>
          <a:p>
            <a:pPr marL="274320" indent="-274320" algn="l" eaLnBrk="1" fontAlgn="auto" hangingPunct="1">
              <a:spcAft>
                <a:spcPts val="0"/>
              </a:spcAft>
              <a:buClrTx/>
              <a:buFont typeface="Wingdings 2"/>
              <a:buChar char=""/>
              <a:defRPr/>
            </a:pPr>
            <a:r>
              <a:rPr lang="en-US" sz="6200" b="1" dirty="0" smtClean="0">
                <a:solidFill>
                  <a:srgbClr val="002060"/>
                </a:solidFill>
                <a:latin typeface="+mj-lt"/>
              </a:rPr>
              <a:t>Integrated into the community</a:t>
            </a:r>
          </a:p>
          <a:p>
            <a:pPr marL="274320" indent="-274320" algn="l" eaLnBrk="1" fontAlgn="auto" hangingPunct="1">
              <a:spcAft>
                <a:spcPts val="0"/>
              </a:spcAft>
              <a:buClrTx/>
              <a:buFont typeface="Wingdings 2"/>
              <a:buChar char=""/>
              <a:defRPr/>
            </a:pPr>
            <a:endParaRPr lang="en-US" sz="6200" b="1" dirty="0" smtClean="0">
              <a:solidFill>
                <a:srgbClr val="002060"/>
              </a:solidFill>
              <a:latin typeface="+mj-lt"/>
            </a:endParaRPr>
          </a:p>
          <a:p>
            <a:pPr marL="274320" indent="-274320" algn="l" eaLnBrk="1" fontAlgn="auto" hangingPunct="1">
              <a:spcAft>
                <a:spcPts val="0"/>
              </a:spcAft>
              <a:buClrTx/>
              <a:buFont typeface="Wingdings 2"/>
              <a:buChar char=""/>
              <a:defRPr/>
            </a:pPr>
            <a:r>
              <a:rPr lang="en-US" sz="6200" b="1" dirty="0" smtClean="0">
                <a:solidFill>
                  <a:srgbClr val="002060"/>
                </a:solidFill>
                <a:latin typeface="+mj-lt"/>
              </a:rPr>
              <a:t>Permanent</a:t>
            </a:r>
          </a:p>
          <a:p>
            <a:pPr marL="274320" indent="-274320" eaLnBrk="1" fontAlgn="auto" hangingPunct="1">
              <a:spcAft>
                <a:spcPts val="0"/>
              </a:spcAft>
              <a:buClr>
                <a:schemeClr val="accent3"/>
              </a:buClr>
              <a:buNone/>
              <a:defRPr/>
            </a:pPr>
            <a:endParaRPr lang="en-US" sz="5900" b="1" dirty="0" smtClean="0">
              <a:solidFill>
                <a:srgbClr val="FFFF00"/>
              </a:solidFill>
            </a:endParaRPr>
          </a:p>
          <a:p>
            <a:pPr marL="274320" indent="-274320" eaLnBrk="1" fontAlgn="auto" hangingPunct="1">
              <a:spcAft>
                <a:spcPts val="0"/>
              </a:spcAft>
              <a:buClr>
                <a:schemeClr val="accent3"/>
              </a:buClr>
              <a:buFont typeface="Wingdings 2"/>
              <a:buChar char=""/>
              <a:defRPr/>
            </a:pPr>
            <a:endParaRPr lang="en-US" sz="5900" dirty="0">
              <a:solidFill>
                <a:srgbClr val="FFFF00"/>
              </a:solidFill>
            </a:endParaRPr>
          </a:p>
          <a:p>
            <a:pPr marL="274320" indent="-274320" algn="l" eaLnBrk="1" fontAlgn="auto" hangingPunct="1">
              <a:spcAft>
                <a:spcPts val="0"/>
              </a:spcAft>
              <a:buClr>
                <a:schemeClr val="accent3"/>
              </a:buClr>
              <a:buFont typeface="Wingdings 2"/>
              <a:buChar char=""/>
              <a:defRPr/>
            </a:pPr>
            <a:endParaRPr lang="en-US" dirty="0" smtClean="0">
              <a:solidFill>
                <a:schemeClr val="accent5">
                  <a:lumMod val="60000"/>
                  <a:lumOff val="40000"/>
                </a:schemeClr>
              </a:solidFill>
            </a:endParaRPr>
          </a:p>
        </p:txBody>
      </p:sp>
      <p:pic>
        <p:nvPicPr>
          <p:cNvPr id="5" name="Picture 4" descr="Jeppes House, outside"/>
          <p:cNvPicPr/>
          <p:nvPr/>
        </p:nvPicPr>
        <p:blipFill>
          <a:blip r:embed="rId3">
            <a:extLst>
              <a:ext uri="{28A0092B-C50C-407E-A947-70E740481C1C}">
                <a14:useLocalDpi xmlns:a14="http://schemas.microsoft.com/office/drawing/2010/main" val="0"/>
              </a:ext>
            </a:extLst>
          </a:blip>
          <a:srcRect/>
          <a:stretch>
            <a:fillRect/>
          </a:stretch>
        </p:blipFill>
        <p:spPr bwMode="auto">
          <a:xfrm>
            <a:off x="481421" y="2209800"/>
            <a:ext cx="3785780" cy="3952875"/>
          </a:xfrm>
          <a:prstGeom prst="rect">
            <a:avLst/>
          </a:prstGeom>
          <a:noFill/>
          <a:ln>
            <a:noFill/>
          </a:ln>
        </p:spPr>
      </p:pic>
      <p:pic>
        <p:nvPicPr>
          <p:cNvPr id="6" name="image1.png"/>
          <p:cNvPicPr/>
          <p:nvPr/>
        </p:nvPicPr>
        <p:blipFill>
          <a:blip r:embed="rId4">
            <a:alphaModFix amt="55000"/>
            <a:extLst/>
          </a:blip>
          <a:stretch>
            <a:fillRect/>
          </a:stretch>
        </p:blipFill>
        <p:spPr>
          <a:xfrm>
            <a:off x="7696200" y="6185614"/>
            <a:ext cx="1056923" cy="444500"/>
          </a:xfrm>
          <a:prstGeom prst="rect">
            <a:avLst/>
          </a:prstGeom>
          <a:ln w="12700">
            <a:miter lim="400000"/>
          </a:ln>
        </p:spPr>
      </p:pic>
    </p:spTree>
    <p:extLst>
      <p:ext uri="{BB962C8B-B14F-4D97-AF65-F5344CB8AC3E}">
        <p14:creationId xmlns:p14="http://schemas.microsoft.com/office/powerpoint/2010/main" val="41718946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ctrTitle"/>
          </p:nvPr>
        </p:nvSpPr>
        <p:spPr>
          <a:xfrm>
            <a:off x="99773" y="5340399"/>
            <a:ext cx="9044227" cy="780744"/>
          </a:xfrm>
        </p:spPr>
        <p:txBody>
          <a:bodyPr lIns="0" tIns="0" rIns="0" bIns="0" anchor="t">
            <a:noAutofit/>
          </a:bodyPr>
          <a:lstStyle/>
          <a:p>
            <a:pPr algn="ctr">
              <a:lnSpc>
                <a:spcPct val="95000"/>
              </a:lnSpc>
            </a:pPr>
            <a:r>
              <a:rPr lang="en-US" sz="2600" dirty="0" smtClean="0">
                <a:solidFill>
                  <a:srgbClr val="FFC000"/>
                </a:solidFill>
              </a:rPr>
              <a:t>200</a:t>
            </a:r>
            <a:r>
              <a:rPr lang="en-US" sz="2600" b="1" dirty="0" smtClean="0">
                <a:solidFill>
                  <a:srgbClr val="FFC000"/>
                </a:solidFill>
              </a:rPr>
              <a:t> Tenants, 200 Apartments, 2 Counties, 6 Cities, 95 Landlords:</a:t>
            </a:r>
            <a:r>
              <a:rPr lang="en-US" sz="2600" b="1" dirty="0" smtClean="0">
                <a:solidFill>
                  <a:srgbClr val="000000"/>
                </a:solidFill>
              </a:rPr>
              <a:t>      </a:t>
            </a:r>
            <a:br>
              <a:rPr lang="en-US" sz="2600" b="1" dirty="0" smtClean="0">
                <a:solidFill>
                  <a:srgbClr val="000000"/>
                </a:solidFill>
              </a:rPr>
            </a:br>
            <a:r>
              <a:rPr lang="en-US" sz="2600" b="1" dirty="0" smtClean="0">
                <a:solidFill>
                  <a:srgbClr val="000000"/>
                </a:solidFill>
              </a:rPr>
              <a:t/>
            </a:r>
            <a:br>
              <a:rPr lang="en-US" sz="2600" b="1" dirty="0" smtClean="0">
                <a:solidFill>
                  <a:srgbClr val="000000"/>
                </a:solidFill>
              </a:rPr>
            </a:br>
            <a:r>
              <a:rPr lang="en-US" sz="2600" dirty="0" smtClean="0">
                <a:solidFill>
                  <a:srgbClr val="C00000"/>
                </a:solidFill>
              </a:rPr>
              <a:t>Housing Retention Rate 90.5% (12 mo)</a:t>
            </a:r>
            <a:endParaRPr lang="en-US" sz="2600" b="1" dirty="0" smtClean="0">
              <a:solidFill>
                <a:srgbClr val="C00000"/>
              </a:solidFill>
            </a:endParaRPr>
          </a:p>
        </p:txBody>
      </p:sp>
      <p:pic>
        <p:nvPicPr>
          <p:cNvPr id="4099" name="Picture 4"/>
          <p:cNvPicPr>
            <a:picLocks noChangeAspect="1" noChangeArrowheads="1"/>
          </p:cNvPicPr>
          <p:nvPr/>
        </p:nvPicPr>
        <p:blipFill>
          <a:blip r:embed="rId3" cstate="print"/>
          <a:srcRect/>
          <a:stretch>
            <a:fillRect/>
          </a:stretch>
        </p:blipFill>
        <p:spPr bwMode="auto">
          <a:xfrm>
            <a:off x="5486400" y="533400"/>
            <a:ext cx="3264694" cy="2314575"/>
          </a:xfrm>
          <a:prstGeom prst="rect">
            <a:avLst/>
          </a:prstGeom>
          <a:noFill/>
          <a:ln w="9525">
            <a:noFill/>
            <a:miter lim="800000"/>
            <a:headEnd/>
            <a:tailEnd/>
          </a:ln>
        </p:spPr>
      </p:pic>
      <p:pic>
        <p:nvPicPr>
          <p:cNvPr id="4101" name="Picture 6"/>
          <p:cNvPicPr>
            <a:picLocks noChangeAspect="1" noChangeArrowheads="1"/>
          </p:cNvPicPr>
          <p:nvPr/>
        </p:nvPicPr>
        <p:blipFill>
          <a:blip r:embed="rId4" cstate="print"/>
          <a:srcRect/>
          <a:stretch>
            <a:fillRect/>
          </a:stretch>
        </p:blipFill>
        <p:spPr bwMode="auto">
          <a:xfrm>
            <a:off x="5943600" y="3201347"/>
            <a:ext cx="2516029" cy="1887379"/>
          </a:xfrm>
          <a:prstGeom prst="rect">
            <a:avLst/>
          </a:prstGeom>
          <a:noFill/>
          <a:ln w="9525">
            <a:noFill/>
            <a:miter lim="800000"/>
            <a:headEnd/>
            <a:tailEnd/>
          </a:ln>
        </p:spPr>
      </p:pic>
      <p:pic>
        <p:nvPicPr>
          <p:cNvPr id="4103" name="Picture 8"/>
          <p:cNvPicPr>
            <a:picLocks noChangeAspect="1" noChangeArrowheads="1"/>
          </p:cNvPicPr>
          <p:nvPr/>
        </p:nvPicPr>
        <p:blipFill>
          <a:blip r:embed="rId5" cstate="print"/>
          <a:srcRect/>
          <a:stretch>
            <a:fillRect/>
          </a:stretch>
        </p:blipFill>
        <p:spPr bwMode="auto">
          <a:xfrm>
            <a:off x="609600" y="2223350"/>
            <a:ext cx="3387567" cy="2611755"/>
          </a:xfrm>
          <a:prstGeom prst="rect">
            <a:avLst/>
          </a:prstGeom>
          <a:noFill/>
          <a:ln w="9525">
            <a:noFill/>
            <a:miter lim="800000"/>
            <a:headEnd/>
            <a:tailEnd/>
          </a:ln>
        </p:spPr>
      </p:pic>
      <p:sp>
        <p:nvSpPr>
          <p:cNvPr id="8" name="TextBox 7"/>
          <p:cNvSpPr txBox="1"/>
          <p:nvPr/>
        </p:nvSpPr>
        <p:spPr>
          <a:xfrm>
            <a:off x="228599" y="762000"/>
            <a:ext cx="5060633" cy="954107"/>
          </a:xfrm>
          <a:prstGeom prst="rect">
            <a:avLst/>
          </a:prstGeom>
          <a:noFill/>
        </p:spPr>
        <p:txBody>
          <a:bodyPr wrap="square" rtlCol="0">
            <a:spAutoFit/>
          </a:bodyPr>
          <a:lstStyle/>
          <a:p>
            <a:r>
              <a:rPr lang="en-US" sz="2800" b="1" dirty="0" smtClean="0">
                <a:solidFill>
                  <a:srgbClr val="FFC000"/>
                </a:solidFill>
                <a:latin typeface="+mj-lt"/>
              </a:rPr>
              <a:t>Pathways Vermont, </a:t>
            </a:r>
          </a:p>
          <a:p>
            <a:r>
              <a:rPr lang="en-US" sz="2800" b="1" dirty="0" smtClean="0">
                <a:solidFill>
                  <a:srgbClr val="FFC000"/>
                </a:solidFill>
                <a:latin typeface="+mj-lt"/>
              </a:rPr>
              <a:t>Housing First in Rural Settings</a:t>
            </a:r>
            <a:endParaRPr lang="en-US" sz="2800" b="1" dirty="0">
              <a:solidFill>
                <a:srgbClr val="FFC000"/>
              </a:solidFill>
              <a:latin typeface="+mj-lt"/>
            </a:endParaRPr>
          </a:p>
        </p:txBody>
      </p:sp>
      <p:pic>
        <p:nvPicPr>
          <p:cNvPr id="9" name="image1.png"/>
          <p:cNvPicPr/>
          <p:nvPr/>
        </p:nvPicPr>
        <p:blipFill>
          <a:blip r:embed="rId6">
            <a:alphaModFix amt="55000"/>
            <a:extLst/>
          </a:blip>
          <a:stretch>
            <a:fillRect/>
          </a:stretch>
        </p:blipFill>
        <p:spPr>
          <a:xfrm>
            <a:off x="7696200" y="6185614"/>
            <a:ext cx="1056923" cy="444500"/>
          </a:xfrm>
          <a:prstGeom prst="rect">
            <a:avLst/>
          </a:prstGeom>
          <a:ln w="12700">
            <a:miter lim="400000"/>
          </a:ln>
        </p:spPr>
      </p:pic>
    </p:spTree>
    <p:extLst>
      <p:ext uri="{BB962C8B-B14F-4D97-AF65-F5344CB8AC3E}">
        <p14:creationId xmlns:p14="http://schemas.microsoft.com/office/powerpoint/2010/main" val="1924525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81000"/>
            <a:ext cx="7162800" cy="1416386"/>
          </a:xfrm>
        </p:spPr>
        <p:txBody>
          <a:bodyPr>
            <a:normAutofit/>
          </a:bodyPr>
          <a:lstStyle/>
          <a:p>
            <a:pPr algn="l"/>
            <a:r>
              <a:rPr lang="en-US" sz="4000" dirty="0" smtClean="0">
                <a:solidFill>
                  <a:srgbClr val="FFC000"/>
                </a:solidFill>
              </a:rPr>
              <a:t>Rental Housing</a:t>
            </a:r>
            <a:br>
              <a:rPr lang="en-US" sz="4000" dirty="0" smtClean="0">
                <a:solidFill>
                  <a:srgbClr val="FFC000"/>
                </a:solidFill>
              </a:rPr>
            </a:br>
            <a:r>
              <a:rPr lang="en-US" sz="4000" dirty="0" smtClean="0">
                <a:solidFill>
                  <a:srgbClr val="FFC000"/>
                </a:solidFill>
              </a:rPr>
              <a:t>Community Landlords as Partners</a:t>
            </a:r>
            <a:endParaRPr lang="en-US" sz="4000" dirty="0">
              <a:solidFill>
                <a:srgbClr val="FFC000"/>
              </a:solidFill>
            </a:endParaRPr>
          </a:p>
        </p:txBody>
      </p:sp>
      <p:sp>
        <p:nvSpPr>
          <p:cNvPr id="4" name="Content Placeholder 3"/>
          <p:cNvSpPr>
            <a:spLocks noGrp="1"/>
          </p:cNvSpPr>
          <p:nvPr>
            <p:ph type="subTitle" idx="1"/>
          </p:nvPr>
        </p:nvSpPr>
        <p:spPr>
          <a:xfrm>
            <a:off x="4038600" y="2209800"/>
            <a:ext cx="4800600" cy="3909238"/>
          </a:xfrm>
        </p:spPr>
        <p:txBody>
          <a:bodyPr>
            <a:normAutofit fontScale="55000" lnSpcReduction="20000"/>
          </a:bodyPr>
          <a:lstStyle/>
          <a:p>
            <a:endParaRPr lang="en-US" dirty="0" smtClean="0">
              <a:latin typeface="Trebuchet MS" panose="020B0603020202020204" pitchFamily="34" charset="0"/>
            </a:endParaRPr>
          </a:p>
          <a:p>
            <a:endParaRPr lang="en-US" dirty="0">
              <a:latin typeface="Trebuchet MS" panose="020B0603020202020204" pitchFamily="34" charset="0"/>
            </a:endParaRPr>
          </a:p>
          <a:p>
            <a:pPr marL="457200" indent="-457200" algn="l">
              <a:buClrTx/>
              <a:buFont typeface="Arial" panose="020B0604020202020204" pitchFamily="34" charset="0"/>
              <a:buChar char="•"/>
            </a:pPr>
            <a:r>
              <a:rPr lang="en-US" sz="3100" b="1" dirty="0" smtClean="0">
                <a:solidFill>
                  <a:srgbClr val="002060"/>
                </a:solidFill>
                <a:latin typeface="+mj-lt"/>
              </a:rPr>
              <a:t>Guaranteed rent</a:t>
            </a:r>
          </a:p>
          <a:p>
            <a:pPr marL="457200" indent="-457200" algn="l">
              <a:buClrTx/>
              <a:buFont typeface="Arial" panose="020B0604020202020204" pitchFamily="34" charset="0"/>
              <a:buChar char="•"/>
            </a:pPr>
            <a:endParaRPr lang="en-US" sz="3100" b="1" dirty="0" smtClean="0">
              <a:solidFill>
                <a:srgbClr val="002060"/>
              </a:solidFill>
              <a:latin typeface="+mj-lt"/>
            </a:endParaRPr>
          </a:p>
          <a:p>
            <a:pPr marL="457200" indent="-457200" algn="l">
              <a:buClrTx/>
              <a:buFont typeface="Arial" panose="020B0604020202020204" pitchFamily="34" charset="0"/>
              <a:buChar char="•"/>
            </a:pPr>
            <a:r>
              <a:rPr lang="en-US" sz="3100" b="1" dirty="0" smtClean="0">
                <a:solidFill>
                  <a:srgbClr val="002060"/>
                </a:solidFill>
                <a:latin typeface="+mj-lt"/>
              </a:rPr>
              <a:t>Support for tenancy</a:t>
            </a:r>
          </a:p>
          <a:p>
            <a:pPr marL="457200" indent="-457200" algn="l">
              <a:buClrTx/>
              <a:buFont typeface="Arial" panose="020B0604020202020204" pitchFamily="34" charset="0"/>
              <a:buChar char="•"/>
            </a:pPr>
            <a:endParaRPr lang="en-US" sz="3100" b="1" dirty="0" smtClean="0">
              <a:solidFill>
                <a:srgbClr val="002060"/>
              </a:solidFill>
              <a:latin typeface="+mj-lt"/>
            </a:endParaRPr>
          </a:p>
          <a:p>
            <a:pPr marL="457200" indent="-457200" algn="l">
              <a:buClrTx/>
              <a:buFont typeface="Arial" panose="020B0604020202020204" pitchFamily="34" charset="0"/>
              <a:buChar char="•"/>
            </a:pPr>
            <a:r>
              <a:rPr lang="en-US" sz="3100" b="1" dirty="0" smtClean="0">
                <a:solidFill>
                  <a:srgbClr val="002060"/>
                </a:solidFill>
                <a:latin typeface="+mj-lt"/>
              </a:rPr>
              <a:t>No vacancy loss</a:t>
            </a:r>
          </a:p>
          <a:p>
            <a:pPr marL="457200" indent="-457200" algn="l">
              <a:buClrTx/>
              <a:buFont typeface="Arial" panose="020B0604020202020204" pitchFamily="34" charset="0"/>
              <a:buChar char="•"/>
            </a:pPr>
            <a:endParaRPr lang="en-US" sz="3100" b="1" dirty="0" smtClean="0">
              <a:solidFill>
                <a:srgbClr val="002060"/>
              </a:solidFill>
              <a:latin typeface="+mj-lt"/>
            </a:endParaRPr>
          </a:p>
          <a:p>
            <a:pPr marL="457200" indent="-457200" algn="l">
              <a:buClrTx/>
              <a:buFont typeface="Arial" panose="020B0604020202020204" pitchFamily="34" charset="0"/>
              <a:buChar char="•"/>
            </a:pPr>
            <a:r>
              <a:rPr lang="en-US" sz="3100" b="1" dirty="0" smtClean="0">
                <a:solidFill>
                  <a:srgbClr val="002060"/>
                </a:solidFill>
                <a:latin typeface="+mj-lt"/>
              </a:rPr>
              <a:t>Program responsible for damages</a:t>
            </a:r>
          </a:p>
          <a:p>
            <a:pPr marL="457200" indent="-457200" algn="l">
              <a:buClrTx/>
              <a:buFont typeface="Arial" panose="020B0604020202020204" pitchFamily="34" charset="0"/>
              <a:buChar char="•"/>
            </a:pPr>
            <a:endParaRPr lang="en-US" sz="3100" b="1" dirty="0" smtClean="0">
              <a:solidFill>
                <a:srgbClr val="002060"/>
              </a:solidFill>
              <a:latin typeface="+mj-lt"/>
            </a:endParaRPr>
          </a:p>
          <a:p>
            <a:pPr marL="457200" indent="-457200" algn="l">
              <a:buClrTx/>
              <a:buFont typeface="Arial" panose="020B0604020202020204" pitchFamily="34" charset="0"/>
              <a:buChar char="•"/>
            </a:pPr>
            <a:r>
              <a:rPr lang="en-US" sz="3100" b="1" dirty="0" smtClean="0">
                <a:solidFill>
                  <a:srgbClr val="002060"/>
                </a:solidFill>
                <a:latin typeface="+mj-lt"/>
              </a:rPr>
              <a:t>Recognition for help in solving problems</a:t>
            </a:r>
          </a:p>
          <a:p>
            <a:pPr marL="457200" indent="-457200" algn="l">
              <a:buClrTx/>
              <a:buFont typeface="Arial" panose="020B0604020202020204" pitchFamily="34" charset="0"/>
              <a:buChar char="•"/>
            </a:pPr>
            <a:endParaRPr lang="en-US" sz="3100" b="1" dirty="0" smtClean="0">
              <a:solidFill>
                <a:srgbClr val="002060"/>
              </a:solidFill>
              <a:latin typeface="+mj-lt"/>
            </a:endParaRPr>
          </a:p>
          <a:p>
            <a:pPr marL="457200" lvl="0" indent="-457200" algn="l">
              <a:buClrTx/>
              <a:buFont typeface="Arial" panose="020B0604020202020204" pitchFamily="34" charset="0"/>
              <a:buChar char="•"/>
            </a:pPr>
            <a:r>
              <a:rPr lang="en-US" sz="3100" b="1" dirty="0" smtClean="0">
                <a:solidFill>
                  <a:srgbClr val="C00000"/>
                </a:solidFill>
                <a:latin typeface="+mj-lt"/>
              </a:rPr>
              <a:t>All have common goal: </a:t>
            </a:r>
            <a:r>
              <a:rPr lang="en-US" sz="3100" b="1" dirty="0" smtClean="0">
                <a:solidFill>
                  <a:srgbClr val="C00000"/>
                </a:solidFill>
                <a:latin typeface="+mj-lt"/>
                <a:cs typeface="Constantia"/>
              </a:rPr>
              <a:t>safe</a:t>
            </a:r>
            <a:r>
              <a:rPr lang="en-US" sz="3100" b="1" dirty="0">
                <a:solidFill>
                  <a:srgbClr val="C00000"/>
                </a:solidFill>
                <a:latin typeface="+mj-lt"/>
                <a:cs typeface="Constantia"/>
              </a:rPr>
              <a:t>, decent, well-managed </a:t>
            </a:r>
            <a:r>
              <a:rPr lang="en-US" sz="3100" b="1" dirty="0" smtClean="0">
                <a:solidFill>
                  <a:srgbClr val="C00000"/>
                </a:solidFill>
                <a:latin typeface="+mj-lt"/>
                <a:cs typeface="Constantia"/>
              </a:rPr>
              <a:t>housing</a:t>
            </a:r>
            <a:endParaRPr lang="en-US" sz="3100" b="1" dirty="0" smtClean="0">
              <a:solidFill>
                <a:srgbClr val="C00000"/>
              </a:solidFill>
              <a:latin typeface="+mj-lt"/>
            </a:endParaRPr>
          </a:p>
          <a:p>
            <a:pPr marL="0" indent="0" algn="l">
              <a:buNone/>
            </a:pPr>
            <a:endParaRPr lang="en-US" dirty="0" smtClean="0">
              <a:latin typeface="+mj-lt"/>
            </a:endParaRPr>
          </a:p>
          <a:p>
            <a:pPr algn="l"/>
            <a:endParaRPr lang="en-US" dirty="0">
              <a:latin typeface="+mj-lt"/>
            </a:endParaRPr>
          </a:p>
          <a:p>
            <a:endParaRPr lang="en-US" dirty="0" smtClean="0"/>
          </a:p>
          <a:p>
            <a:endParaRPr lang="en-US" dirty="0"/>
          </a:p>
          <a:p>
            <a:endParaRPr lang="en-US" dirty="0"/>
          </a:p>
        </p:txBody>
      </p:sp>
      <p:pic>
        <p:nvPicPr>
          <p:cNvPr id="6" name="Picture 4" descr="East End build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1000" y="2025987"/>
            <a:ext cx="3200400" cy="4093051"/>
          </a:xfrm>
          <a:prstGeom prst="rect">
            <a:avLst/>
          </a:prstGeom>
        </p:spPr>
      </p:pic>
      <p:pic>
        <p:nvPicPr>
          <p:cNvPr id="5" name="image1.png"/>
          <p:cNvPicPr/>
          <p:nvPr/>
        </p:nvPicPr>
        <p:blipFill>
          <a:blip r:embed="rId4">
            <a:alphaModFix amt="55000"/>
            <a:extLst/>
          </a:blip>
          <a:stretch>
            <a:fillRect/>
          </a:stretch>
        </p:blipFill>
        <p:spPr>
          <a:xfrm>
            <a:off x="7696200" y="6185614"/>
            <a:ext cx="1056923" cy="444500"/>
          </a:xfrm>
          <a:prstGeom prst="rect">
            <a:avLst/>
          </a:prstGeom>
          <a:ln w="12700">
            <a:miter lim="400000"/>
          </a:ln>
        </p:spPr>
      </p:pic>
    </p:spTree>
    <p:extLst>
      <p:ext uri="{BB962C8B-B14F-4D97-AF65-F5344CB8AC3E}">
        <p14:creationId xmlns:p14="http://schemas.microsoft.com/office/powerpoint/2010/main" val="3437468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584" y="457200"/>
            <a:ext cx="8229600" cy="1143000"/>
          </a:xfrm>
        </p:spPr>
        <p:txBody>
          <a:bodyPr>
            <a:noAutofit/>
          </a:bodyPr>
          <a:lstStyle/>
          <a:p>
            <a:r>
              <a:rPr lang="en-US" sz="4000" dirty="0" smtClean="0"/>
              <a:t>Gini Coefficient:</a:t>
            </a:r>
            <a:br>
              <a:rPr lang="en-US" sz="4000" dirty="0" smtClean="0"/>
            </a:br>
            <a:r>
              <a:rPr lang="en-US" sz="4000" dirty="0" smtClean="0"/>
              <a:t>Income Disparity and  Social Services</a:t>
            </a:r>
            <a:endParaRPr lang="en-US" sz="4000" dirty="0"/>
          </a:p>
        </p:txBody>
      </p:sp>
      <p:pic>
        <p:nvPicPr>
          <p:cNvPr id="4" name="Content Placeholder 3" descr="https://centinel2012.files.wordpress.com/2014/02/gini-coefficient-map1.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1584" y="1847088"/>
            <a:ext cx="7976616" cy="4248912"/>
          </a:xfrm>
          <a:prstGeom prst="rect">
            <a:avLst/>
          </a:prstGeom>
          <a:noFill/>
          <a:ln>
            <a:noFill/>
          </a:ln>
        </p:spPr>
      </p:pic>
      <p:sp>
        <p:nvSpPr>
          <p:cNvPr id="5" name="TextBox 4"/>
          <p:cNvSpPr txBox="1"/>
          <p:nvPr/>
        </p:nvSpPr>
        <p:spPr>
          <a:xfrm>
            <a:off x="1752600" y="6461236"/>
            <a:ext cx="4882875" cy="369332"/>
          </a:xfrm>
          <a:prstGeom prst="rect">
            <a:avLst/>
          </a:prstGeom>
          <a:noFill/>
        </p:spPr>
        <p:txBody>
          <a:bodyPr wrap="none" rtlCol="0">
            <a:spAutoFit/>
          </a:bodyPr>
          <a:lstStyle/>
          <a:p>
            <a:r>
              <a:rPr lang="en-US" dirty="0" smtClean="0"/>
              <a:t>P. Toro, Income Disparity and Social Services.</a:t>
            </a:r>
            <a:endParaRPr lang="en-US" dirty="0"/>
          </a:p>
        </p:txBody>
      </p:sp>
    </p:spTree>
    <p:extLst>
      <p:ext uri="{BB962C8B-B14F-4D97-AF65-F5344CB8AC3E}">
        <p14:creationId xmlns:p14="http://schemas.microsoft.com/office/powerpoint/2010/main" val="34643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ctrTitle"/>
          </p:nvPr>
        </p:nvSpPr>
        <p:spPr>
          <a:xfrm>
            <a:off x="651076" y="990600"/>
            <a:ext cx="7851648" cy="1031303"/>
          </a:xfrm>
        </p:spPr>
        <p:txBody>
          <a:bodyPr>
            <a:normAutofit/>
          </a:bodyPr>
          <a:lstStyle/>
          <a:p>
            <a:pPr algn="l"/>
            <a:r>
              <a:rPr lang="en-US" sz="4600" dirty="0" smtClean="0">
                <a:solidFill>
                  <a:srgbClr val="FFC000"/>
                </a:solidFill>
              </a:rPr>
              <a:t>Housing First; Providing Housing</a:t>
            </a:r>
          </a:p>
        </p:txBody>
      </p:sp>
      <p:sp>
        <p:nvSpPr>
          <p:cNvPr id="98306" name="Content Placeholder 2"/>
          <p:cNvSpPr>
            <a:spLocks noGrp="1"/>
          </p:cNvSpPr>
          <p:nvPr>
            <p:ph type="subTitle" idx="1"/>
          </p:nvPr>
        </p:nvSpPr>
        <p:spPr>
          <a:xfrm>
            <a:off x="533400" y="2362200"/>
            <a:ext cx="8007096" cy="3477064"/>
          </a:xfrm>
        </p:spPr>
        <p:txBody>
          <a:bodyPr>
            <a:normAutofit fontScale="77500" lnSpcReduction="20000"/>
          </a:bodyPr>
          <a:lstStyle/>
          <a:p>
            <a:pPr marL="393192" lvl="1" indent="0">
              <a:buNone/>
            </a:pPr>
            <a:endParaRPr lang="en-US" dirty="0" smtClean="0">
              <a:solidFill>
                <a:srgbClr val="002060"/>
              </a:solidFill>
              <a:latin typeface="Trebuchet MS" panose="020B0603020202020204" pitchFamily="34" charset="0"/>
            </a:endParaRPr>
          </a:p>
          <a:p>
            <a:pPr algn="l"/>
            <a:r>
              <a:rPr lang="en-US" sz="3100" b="1" dirty="0" smtClean="0">
                <a:latin typeface="+mj-lt"/>
              </a:rPr>
              <a:t>HOUSING FIRST </a:t>
            </a:r>
            <a:r>
              <a:rPr lang="en-US" sz="3100" dirty="0" smtClean="0">
                <a:solidFill>
                  <a:srgbClr val="002060"/>
                </a:solidFill>
                <a:latin typeface="+mj-lt"/>
              </a:rPr>
              <a:t>provides </a:t>
            </a:r>
            <a:r>
              <a:rPr lang="en-US" sz="3100" dirty="0" smtClean="0">
                <a:solidFill>
                  <a:srgbClr val="FFC000"/>
                </a:solidFill>
                <a:latin typeface="+mj-lt"/>
              </a:rPr>
              <a:t>immediate access to housing</a:t>
            </a:r>
          </a:p>
          <a:p>
            <a:pPr algn="l"/>
            <a:endParaRPr lang="en-US" sz="3100" dirty="0" smtClean="0">
              <a:latin typeface="+mj-lt"/>
            </a:endParaRPr>
          </a:p>
          <a:p>
            <a:pPr algn="l"/>
            <a:r>
              <a:rPr lang="en-US" sz="3100" dirty="0" smtClean="0">
                <a:solidFill>
                  <a:srgbClr val="002060"/>
                </a:solidFill>
                <a:latin typeface="+mj-lt"/>
              </a:rPr>
              <a:t>Programs find ways to </a:t>
            </a:r>
            <a:r>
              <a:rPr lang="en-US" sz="3100" dirty="0" smtClean="0">
                <a:solidFill>
                  <a:srgbClr val="FFC000"/>
                </a:solidFill>
                <a:latin typeface="+mj-lt"/>
              </a:rPr>
              <a:t>engage private market or landlords </a:t>
            </a:r>
            <a:r>
              <a:rPr lang="en-US" sz="3100" dirty="0" smtClean="0">
                <a:solidFill>
                  <a:srgbClr val="002060"/>
                </a:solidFill>
                <a:latin typeface="+mj-lt"/>
              </a:rPr>
              <a:t>or social housing </a:t>
            </a:r>
          </a:p>
          <a:p>
            <a:pPr algn="l"/>
            <a:endParaRPr lang="en-US" sz="3100" dirty="0" smtClean="0">
              <a:solidFill>
                <a:srgbClr val="002060"/>
              </a:solidFill>
              <a:latin typeface="+mj-lt"/>
            </a:endParaRPr>
          </a:p>
          <a:p>
            <a:pPr algn="l"/>
            <a:r>
              <a:rPr lang="en-US" sz="3100" dirty="0" smtClean="0">
                <a:solidFill>
                  <a:srgbClr val="002060"/>
                </a:solidFill>
                <a:latin typeface="+mj-lt"/>
              </a:rPr>
              <a:t>Rent or </a:t>
            </a:r>
            <a:r>
              <a:rPr lang="en-US" sz="3100" dirty="0" smtClean="0">
                <a:solidFill>
                  <a:srgbClr val="FFC000"/>
                </a:solidFill>
                <a:latin typeface="+mj-lt"/>
              </a:rPr>
              <a:t>rent supplements are essential  </a:t>
            </a:r>
          </a:p>
          <a:p>
            <a:pPr algn="l"/>
            <a:endParaRPr lang="en-US" sz="3100" dirty="0" smtClean="0">
              <a:solidFill>
                <a:srgbClr val="002060"/>
              </a:solidFill>
              <a:latin typeface="+mj-lt"/>
            </a:endParaRPr>
          </a:p>
          <a:p>
            <a:pPr algn="l"/>
            <a:r>
              <a:rPr lang="en-US" sz="3100" dirty="0" smtClean="0">
                <a:solidFill>
                  <a:srgbClr val="002060"/>
                </a:solidFill>
                <a:latin typeface="+mj-lt"/>
              </a:rPr>
              <a:t>Best practice target:  provide </a:t>
            </a:r>
            <a:r>
              <a:rPr lang="en-US" sz="3100" dirty="0" smtClean="0">
                <a:solidFill>
                  <a:srgbClr val="FFC000"/>
                </a:solidFill>
                <a:latin typeface="+mj-lt"/>
              </a:rPr>
              <a:t>access between 2-4 weeks </a:t>
            </a:r>
            <a:r>
              <a:rPr lang="en-US" sz="3100" dirty="0" smtClean="0">
                <a:solidFill>
                  <a:srgbClr val="002060"/>
                </a:solidFill>
                <a:latin typeface="+mj-lt"/>
              </a:rPr>
              <a:t>from date of admission</a:t>
            </a:r>
          </a:p>
          <a:p>
            <a:endParaRPr lang="en-US" dirty="0" smtClean="0">
              <a:solidFill>
                <a:srgbClr val="002060"/>
              </a:solidFill>
              <a:latin typeface="Trebuchet MS" panose="020B0603020202020204" pitchFamily="34" charset="0"/>
            </a:endParaRPr>
          </a:p>
          <a:p>
            <a:pPr marL="0" indent="0">
              <a:buNone/>
            </a:pPr>
            <a:endParaRPr lang="en-US" dirty="0" smtClean="0">
              <a:solidFill>
                <a:srgbClr val="002060"/>
              </a:solidFill>
              <a:latin typeface="Trebuchet MS" panose="020B0603020202020204" pitchFamily="34" charset="0"/>
            </a:endParaRPr>
          </a:p>
          <a:p>
            <a:endParaRPr lang="en-US" dirty="0" smtClean="0">
              <a:solidFill>
                <a:srgbClr val="002060"/>
              </a:solidFill>
              <a:latin typeface="Trebuchet MS" panose="020B0603020202020204" pitchFamily="34" charset="0"/>
            </a:endParaRPr>
          </a:p>
          <a:p>
            <a:pPr marL="0" indent="0">
              <a:buNone/>
            </a:pPr>
            <a:endParaRPr lang="en-US" dirty="0" smtClean="0">
              <a:solidFill>
                <a:srgbClr val="002060"/>
              </a:solidFill>
              <a:latin typeface="Trebuchet MS" panose="020B0603020202020204" pitchFamily="34" charset="0"/>
            </a:endParaRPr>
          </a:p>
        </p:txBody>
      </p:sp>
      <p:pic>
        <p:nvPicPr>
          <p:cNvPr id="4" name="image1.png"/>
          <p:cNvPicPr/>
          <p:nvPr/>
        </p:nvPicPr>
        <p:blipFill>
          <a:blip r:embed="rId3">
            <a:alphaModFix amt="55000"/>
            <a:extLst/>
          </a:blip>
          <a:stretch>
            <a:fillRect/>
          </a:stretch>
        </p:blipFill>
        <p:spPr>
          <a:xfrm>
            <a:off x="7696200" y="6185614"/>
            <a:ext cx="1056923" cy="444500"/>
          </a:xfrm>
          <a:prstGeom prst="rect">
            <a:avLst/>
          </a:prstGeom>
          <a:ln w="12700">
            <a:miter lim="400000"/>
          </a:ln>
        </p:spPr>
      </p:pic>
    </p:spTree>
    <p:extLst>
      <p:ext uri="{BB962C8B-B14F-4D97-AF65-F5344CB8AC3E}">
        <p14:creationId xmlns:p14="http://schemas.microsoft.com/office/powerpoint/2010/main" val="42778787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image2.png"/>
          <p:cNvPicPr>
            <a:picLocks noChangeAspect="1"/>
          </p:cNvPicPr>
          <p:nvPr/>
        </p:nvPicPr>
        <p:blipFill>
          <a:blip r:embed="rId3" cstate="print"/>
          <a:srcRect/>
          <a:stretch>
            <a:fillRect/>
          </a:stretch>
        </p:blipFill>
        <p:spPr bwMode="auto">
          <a:xfrm>
            <a:off x="2057400" y="1646934"/>
            <a:ext cx="6934200" cy="4495800"/>
          </a:xfrm>
          <a:prstGeom prst="rect">
            <a:avLst/>
          </a:prstGeom>
          <a:noFill/>
          <a:ln w="12700">
            <a:noFill/>
            <a:miter lim="0"/>
            <a:headEnd/>
            <a:tailEnd/>
          </a:ln>
          <a:effectLst/>
        </p:spPr>
      </p:pic>
      <p:sp>
        <p:nvSpPr>
          <p:cNvPr id="30723" name="Rectangle 2"/>
          <p:cNvSpPr>
            <a:spLocks noGrp="1" noChangeArrowheads="1"/>
          </p:cNvSpPr>
          <p:nvPr>
            <p:ph type="ctrTitle"/>
          </p:nvPr>
        </p:nvSpPr>
        <p:spPr>
          <a:xfrm>
            <a:off x="-479883" y="261600"/>
            <a:ext cx="5397500" cy="1512887"/>
          </a:xfrm>
        </p:spPr>
        <p:txBody>
          <a:bodyPr>
            <a:normAutofit/>
          </a:bodyPr>
          <a:lstStyle/>
          <a:p>
            <a:pPr defTabSz="415925" eaLnBrk="1"/>
            <a:r>
              <a:rPr lang="en-US" altLang="en-US" sz="3600" dirty="0" smtClean="0">
                <a:solidFill>
                  <a:srgbClr val="FFC000"/>
                </a:solidFill>
              </a:rPr>
              <a:t>1b. Choice and SERVICES</a:t>
            </a:r>
            <a:r>
              <a:rPr lang="en-US" altLang="en-US" sz="3600" u="sng" dirty="0" smtClean="0">
                <a:solidFill>
                  <a:srgbClr val="FFC000"/>
                </a:solidFill>
              </a:rPr>
              <a:t> </a:t>
            </a:r>
            <a:r>
              <a:rPr lang="en-US" altLang="en-US" sz="3600" dirty="0" smtClean="0">
                <a:solidFill>
                  <a:srgbClr val="FFC000"/>
                </a:solidFill>
              </a:rPr>
              <a:t/>
            </a:r>
            <a:br>
              <a:rPr lang="en-US" altLang="en-US" sz="3600" dirty="0" smtClean="0">
                <a:solidFill>
                  <a:srgbClr val="FFC000"/>
                </a:solidFill>
              </a:rPr>
            </a:br>
            <a:r>
              <a:rPr lang="en-US" altLang="en-US" sz="2900" i="1" dirty="0" smtClean="0">
                <a:solidFill>
                  <a:srgbClr val="FFC000"/>
                </a:solidFill>
              </a:rPr>
              <a:t>“NO WRONG DOOR” </a:t>
            </a:r>
            <a:endParaRPr lang="en-US" altLang="en-US" dirty="0" smtClean="0">
              <a:solidFill>
                <a:srgbClr val="FFC000"/>
              </a:solidFill>
            </a:endParaRPr>
          </a:p>
        </p:txBody>
      </p:sp>
      <p:sp>
        <p:nvSpPr>
          <p:cNvPr id="30724" name="AutoShape 3"/>
          <p:cNvSpPr>
            <a:spLocks/>
          </p:cNvSpPr>
          <p:nvPr/>
        </p:nvSpPr>
        <p:spPr bwMode="auto">
          <a:xfrm>
            <a:off x="3370316" y="2226553"/>
            <a:ext cx="1085850" cy="246063"/>
          </a:xfrm>
          <a:custGeom>
            <a:avLst/>
            <a:gdLst>
              <a:gd name="T0" fmla="*/ 542925 w 21600"/>
              <a:gd name="T1" fmla="*/ 123032 h 21600"/>
              <a:gd name="T2" fmla="*/ 542925 w 21600"/>
              <a:gd name="T3" fmla="*/ 123032 h 21600"/>
              <a:gd name="T4" fmla="*/ 542925 w 21600"/>
              <a:gd name="T5" fmla="*/ 123032 h 21600"/>
              <a:gd name="T6" fmla="*/ 542925 w 21600"/>
              <a:gd name="T7" fmla="*/ 12303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a:effectLst/>
        </p:spPr>
        <p:txBody>
          <a:bodyPr lIns="0" tIns="0" rIns="0" bIns="0" anchor="ctr"/>
          <a:lstStyle/>
          <a:p>
            <a:pPr algn="ctr">
              <a:lnSpc>
                <a:spcPct val="95000"/>
              </a:lnSpc>
            </a:pPr>
            <a:r>
              <a:rPr lang="en-US" altLang="en-US" sz="1700" dirty="0">
                <a:solidFill>
                  <a:srgbClr val="0433FF"/>
                </a:solidFill>
                <a:latin typeface="Arial" pitchFamily="34" charset="0"/>
                <a:cs typeface="Arial" pitchFamily="34" charset="0"/>
                <a:sym typeface="Arial" pitchFamily="34" charset="0"/>
              </a:rPr>
              <a:t>  </a:t>
            </a:r>
            <a:r>
              <a:rPr lang="en-US" altLang="en-US" sz="1700" dirty="0">
                <a:solidFill>
                  <a:srgbClr val="0433FF"/>
                </a:solidFill>
                <a:latin typeface="Arial Bold" charset="0"/>
                <a:ea typeface="Arial Bold" charset="0"/>
                <a:cs typeface="Arial Bold" charset="0"/>
                <a:sym typeface="Arial Bold" charset="0"/>
              </a:rPr>
              <a:t>Spiritual</a:t>
            </a:r>
            <a:endParaRPr lang="en-US" altLang="en-US" dirty="0"/>
          </a:p>
        </p:txBody>
      </p:sp>
      <p:sp>
        <p:nvSpPr>
          <p:cNvPr id="30725" name="AutoShape 4"/>
          <p:cNvSpPr>
            <a:spLocks/>
          </p:cNvSpPr>
          <p:nvPr/>
        </p:nvSpPr>
        <p:spPr bwMode="auto">
          <a:xfrm>
            <a:off x="2338999" y="2982997"/>
            <a:ext cx="1219200" cy="438150"/>
          </a:xfrm>
          <a:custGeom>
            <a:avLst/>
            <a:gdLst>
              <a:gd name="T0" fmla="*/ 609600 w 21600"/>
              <a:gd name="T1" fmla="*/ 219075 h 21600"/>
              <a:gd name="T2" fmla="*/ 609600 w 21600"/>
              <a:gd name="T3" fmla="*/ 219075 h 21600"/>
              <a:gd name="T4" fmla="*/ 609600 w 21600"/>
              <a:gd name="T5" fmla="*/ 219075 h 21600"/>
              <a:gd name="T6" fmla="*/ 609600 w 21600"/>
              <a:gd name="T7" fmla="*/ 2190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a:effectLst/>
        </p:spPr>
        <p:txBody>
          <a:bodyPr lIns="0" tIns="0" rIns="0" bIns="0" anchor="ctr"/>
          <a:lstStyle/>
          <a:p>
            <a:pPr algn="ctr">
              <a:lnSpc>
                <a:spcPct val="95000"/>
              </a:lnSpc>
            </a:pPr>
            <a:r>
              <a:rPr lang="en-US" altLang="en-US" b="1" dirty="0" smtClean="0">
                <a:solidFill>
                  <a:srgbClr val="002060"/>
                </a:solidFill>
              </a:rPr>
              <a:t>EMPLOY</a:t>
            </a:r>
          </a:p>
          <a:p>
            <a:pPr algn="ctr">
              <a:lnSpc>
                <a:spcPct val="95000"/>
              </a:lnSpc>
            </a:pPr>
            <a:r>
              <a:rPr lang="en-US" altLang="en-US" b="1" dirty="0" smtClean="0">
                <a:solidFill>
                  <a:srgbClr val="002060"/>
                </a:solidFill>
              </a:rPr>
              <a:t>MENT</a:t>
            </a:r>
            <a:endParaRPr lang="en-US" altLang="en-US" b="1" dirty="0">
              <a:solidFill>
                <a:srgbClr val="002060"/>
              </a:solidFill>
            </a:endParaRPr>
          </a:p>
        </p:txBody>
      </p:sp>
      <p:sp>
        <p:nvSpPr>
          <p:cNvPr id="30726" name="AutoShape 5"/>
          <p:cNvSpPr>
            <a:spLocks/>
          </p:cNvSpPr>
          <p:nvPr/>
        </p:nvSpPr>
        <p:spPr bwMode="auto">
          <a:xfrm>
            <a:off x="2653506" y="4763892"/>
            <a:ext cx="1401763" cy="730250"/>
          </a:xfrm>
          <a:custGeom>
            <a:avLst/>
            <a:gdLst>
              <a:gd name="T0" fmla="*/ 700882 w 21600"/>
              <a:gd name="T1" fmla="*/ 365125 h 21600"/>
              <a:gd name="T2" fmla="*/ 700882 w 21600"/>
              <a:gd name="T3" fmla="*/ 365125 h 21600"/>
              <a:gd name="T4" fmla="*/ 700882 w 21600"/>
              <a:gd name="T5" fmla="*/ 365125 h 21600"/>
              <a:gd name="T6" fmla="*/ 700882 w 21600"/>
              <a:gd name="T7" fmla="*/ 36512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a:effectLst/>
        </p:spPr>
        <p:txBody>
          <a:bodyPr lIns="0" tIns="0" rIns="0" bIns="0" anchor="ctr"/>
          <a:lstStyle/>
          <a:p>
            <a:pPr algn="ctr">
              <a:lnSpc>
                <a:spcPct val="95000"/>
              </a:lnSpc>
            </a:pPr>
            <a:r>
              <a:rPr lang="en-US" altLang="en-US" sz="1700" dirty="0">
                <a:solidFill>
                  <a:srgbClr val="0433FF"/>
                </a:solidFill>
                <a:latin typeface="Arial Bold" charset="0"/>
                <a:ea typeface="Arial Bold" charset="0"/>
                <a:cs typeface="Arial Bold" charset="0"/>
                <a:sym typeface="Arial Bold" charset="0"/>
              </a:rPr>
              <a:t>Arts /</a:t>
            </a:r>
          </a:p>
          <a:p>
            <a:pPr algn="ctr">
              <a:lnSpc>
                <a:spcPct val="95000"/>
              </a:lnSpc>
            </a:pPr>
            <a:r>
              <a:rPr lang="en-US" altLang="en-US" sz="1700" dirty="0">
                <a:solidFill>
                  <a:srgbClr val="0433FF"/>
                </a:solidFill>
                <a:latin typeface="Arial Bold" charset="0"/>
                <a:ea typeface="Arial Bold" charset="0"/>
                <a:cs typeface="Arial Bold" charset="0"/>
                <a:sym typeface="Arial Bold" charset="0"/>
              </a:rPr>
              <a:t>Creativity</a:t>
            </a:r>
          </a:p>
        </p:txBody>
      </p:sp>
      <p:sp>
        <p:nvSpPr>
          <p:cNvPr id="30727" name="AutoShape 6"/>
          <p:cNvSpPr>
            <a:spLocks/>
          </p:cNvSpPr>
          <p:nvPr/>
        </p:nvSpPr>
        <p:spPr bwMode="auto">
          <a:xfrm>
            <a:off x="4206211" y="5436595"/>
            <a:ext cx="1041139" cy="115093"/>
          </a:xfrm>
          <a:custGeom>
            <a:avLst/>
            <a:gdLst>
              <a:gd name="T0" fmla="*/ 735013 w 21600"/>
              <a:gd name="T1" fmla="*/ 541338 h 21600"/>
              <a:gd name="T2" fmla="*/ 735013 w 21600"/>
              <a:gd name="T3" fmla="*/ 541338 h 21600"/>
              <a:gd name="T4" fmla="*/ 735013 w 21600"/>
              <a:gd name="T5" fmla="*/ 541338 h 21600"/>
              <a:gd name="T6" fmla="*/ 735013 w 21600"/>
              <a:gd name="T7" fmla="*/ 54133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a:effectLst/>
        </p:spPr>
        <p:txBody>
          <a:bodyPr lIns="0" tIns="0" rIns="0" bIns="0" anchor="ctr"/>
          <a:lstStyle/>
          <a:p>
            <a:pPr algn="ctr">
              <a:lnSpc>
                <a:spcPct val="95000"/>
              </a:lnSpc>
            </a:pPr>
            <a:endParaRPr lang="en-US" altLang="en-US" sz="2000" dirty="0">
              <a:solidFill>
                <a:srgbClr val="0433FF"/>
              </a:solidFill>
              <a:latin typeface="Arial Bold" charset="0"/>
              <a:ea typeface="Arial Bold" charset="0"/>
              <a:cs typeface="Arial Bold" charset="0"/>
              <a:sym typeface="Arial Bold" charset="0"/>
            </a:endParaRPr>
          </a:p>
          <a:p>
            <a:pPr algn="ctr">
              <a:lnSpc>
                <a:spcPct val="95000"/>
              </a:lnSpc>
            </a:pPr>
            <a:endParaRPr lang="en-US" altLang="en-US" dirty="0">
              <a:solidFill>
                <a:srgbClr val="0433FF"/>
              </a:solidFill>
              <a:latin typeface="Arial Bold" charset="0"/>
              <a:ea typeface="Arial Bold" charset="0"/>
              <a:cs typeface="Arial Bold" charset="0"/>
              <a:sym typeface="Arial Bold" charset="0"/>
            </a:endParaRPr>
          </a:p>
          <a:p>
            <a:pPr algn="ctr">
              <a:lnSpc>
                <a:spcPct val="95000"/>
              </a:lnSpc>
            </a:pPr>
            <a:r>
              <a:rPr lang="en-US" altLang="en-US" dirty="0">
                <a:solidFill>
                  <a:srgbClr val="0433FF"/>
                </a:solidFill>
                <a:latin typeface="Arial Bold" charset="0"/>
                <a:ea typeface="Arial Bold" charset="0"/>
                <a:cs typeface="Arial Bold" charset="0"/>
                <a:sym typeface="Arial Bold" charset="0"/>
              </a:rPr>
              <a:t>      </a:t>
            </a:r>
            <a:r>
              <a:rPr lang="en-US" altLang="en-US" dirty="0">
                <a:solidFill>
                  <a:srgbClr val="0433FF"/>
                </a:solidFill>
                <a:latin typeface="Showcard Gothic" pitchFamily="82" charset="0"/>
                <a:ea typeface="Showcard Gothic" pitchFamily="82" charset="0"/>
                <a:cs typeface="Showcard Gothic" pitchFamily="82" charset="0"/>
                <a:sym typeface="Showcard Gothic" pitchFamily="82" charset="0"/>
              </a:rPr>
              <a:t>HOUSING</a:t>
            </a:r>
            <a:endParaRPr lang="en-US" altLang="en-US" dirty="0">
              <a:solidFill>
                <a:srgbClr val="0433FF"/>
              </a:solidFill>
              <a:latin typeface="Helvetica" pitchFamily="34" charset="0"/>
              <a:ea typeface="Helvetica" pitchFamily="34" charset="0"/>
              <a:cs typeface="Helvetica" pitchFamily="34" charset="0"/>
              <a:sym typeface="Helvetica" pitchFamily="34" charset="0"/>
            </a:endParaRPr>
          </a:p>
          <a:p>
            <a:pPr algn="ctr">
              <a:lnSpc>
                <a:spcPct val="95000"/>
              </a:lnSpc>
            </a:pPr>
            <a:r>
              <a:rPr lang="en-US" altLang="en-US" dirty="0" smtClean="0">
                <a:solidFill>
                  <a:srgbClr val="0433FF"/>
                </a:solidFill>
                <a:latin typeface="Arial Bold" charset="0"/>
                <a:ea typeface="Arial Bold" charset="0"/>
                <a:cs typeface="Arial Bold" charset="0"/>
                <a:sym typeface="Arial Bold" charset="0"/>
              </a:rPr>
              <a:t>     </a:t>
            </a:r>
            <a:endParaRPr lang="en-US" altLang="en-US" dirty="0">
              <a:solidFill>
                <a:srgbClr val="0433FF"/>
              </a:solidFill>
              <a:latin typeface="Helvetica" pitchFamily="34" charset="0"/>
              <a:ea typeface="Helvetica" pitchFamily="34" charset="0"/>
              <a:cs typeface="Helvetica" pitchFamily="34" charset="0"/>
              <a:sym typeface="Helvetica" pitchFamily="34" charset="0"/>
            </a:endParaRPr>
          </a:p>
        </p:txBody>
      </p:sp>
      <p:sp>
        <p:nvSpPr>
          <p:cNvPr id="30728" name="AutoShape 7"/>
          <p:cNvSpPr>
            <a:spLocks/>
          </p:cNvSpPr>
          <p:nvPr/>
        </p:nvSpPr>
        <p:spPr bwMode="auto">
          <a:xfrm>
            <a:off x="7168372" y="5042418"/>
            <a:ext cx="1143000" cy="246062"/>
          </a:xfrm>
          <a:custGeom>
            <a:avLst/>
            <a:gdLst>
              <a:gd name="T0" fmla="*/ 571500 w 21600"/>
              <a:gd name="T1" fmla="*/ 123031 h 21600"/>
              <a:gd name="T2" fmla="*/ 571500 w 21600"/>
              <a:gd name="T3" fmla="*/ 123031 h 21600"/>
              <a:gd name="T4" fmla="*/ 571500 w 21600"/>
              <a:gd name="T5" fmla="*/ 123031 h 21600"/>
              <a:gd name="T6" fmla="*/ 571500 w 21600"/>
              <a:gd name="T7" fmla="*/ 12303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a:effectLst/>
        </p:spPr>
        <p:txBody>
          <a:bodyPr lIns="0" tIns="0" rIns="0" bIns="0" anchor="ctr"/>
          <a:lstStyle/>
          <a:p>
            <a:pPr algn="ctr">
              <a:lnSpc>
                <a:spcPct val="95000"/>
              </a:lnSpc>
            </a:pPr>
            <a:r>
              <a:rPr lang="en-US" altLang="en-US" sz="1700" dirty="0" smtClean="0">
                <a:solidFill>
                  <a:srgbClr val="0433FF"/>
                </a:solidFill>
                <a:latin typeface="Arial Bold" charset="0"/>
                <a:ea typeface="Arial Bold" charset="0"/>
                <a:cs typeface="Arial Bold" charset="0"/>
                <a:sym typeface="Arial Bold" charset="0"/>
              </a:rPr>
              <a:t>Addiction</a:t>
            </a:r>
          </a:p>
          <a:p>
            <a:pPr algn="ctr">
              <a:lnSpc>
                <a:spcPct val="95000"/>
              </a:lnSpc>
            </a:pPr>
            <a:r>
              <a:rPr lang="en-US" altLang="en-US" sz="1700" dirty="0" err="1" smtClean="0">
                <a:solidFill>
                  <a:srgbClr val="0433FF"/>
                </a:solidFill>
                <a:latin typeface="Arial Bold" charset="0"/>
                <a:cs typeface="Arial Bold" charset="0"/>
                <a:sym typeface="Arial Bold" charset="0"/>
              </a:rPr>
              <a:t>Tx</a:t>
            </a:r>
            <a:endParaRPr lang="en-US" altLang="en-US" dirty="0"/>
          </a:p>
        </p:txBody>
      </p:sp>
      <p:sp>
        <p:nvSpPr>
          <p:cNvPr id="30729" name="AutoShape 8"/>
          <p:cNvSpPr>
            <a:spLocks/>
          </p:cNvSpPr>
          <p:nvPr/>
        </p:nvSpPr>
        <p:spPr bwMode="auto">
          <a:xfrm>
            <a:off x="7734538" y="3894834"/>
            <a:ext cx="1295400" cy="488950"/>
          </a:xfrm>
          <a:custGeom>
            <a:avLst/>
            <a:gdLst>
              <a:gd name="T0" fmla="*/ 647700 w 21600"/>
              <a:gd name="T1" fmla="*/ 244475 h 21600"/>
              <a:gd name="T2" fmla="*/ 647700 w 21600"/>
              <a:gd name="T3" fmla="*/ 244475 h 21600"/>
              <a:gd name="T4" fmla="*/ 647700 w 21600"/>
              <a:gd name="T5" fmla="*/ 244475 h 21600"/>
              <a:gd name="T6" fmla="*/ 647700 w 21600"/>
              <a:gd name="T7" fmla="*/ 2444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a:effectLst/>
        </p:spPr>
        <p:txBody>
          <a:bodyPr lIns="0" tIns="0" rIns="0" bIns="0" anchor="ctr"/>
          <a:lstStyle/>
          <a:p>
            <a:pPr algn="ctr">
              <a:lnSpc>
                <a:spcPct val="95000"/>
              </a:lnSpc>
            </a:pPr>
            <a:r>
              <a:rPr lang="en-US" altLang="en-US" sz="1700" dirty="0" smtClean="0">
                <a:solidFill>
                  <a:srgbClr val="0433FF"/>
                </a:solidFill>
                <a:latin typeface="Arial Bold" charset="0"/>
                <a:ea typeface="Arial Bold" charset="0"/>
                <a:cs typeface="Arial Bold" charset="0"/>
                <a:sym typeface="Arial Bold" charset="0"/>
              </a:rPr>
              <a:t>SOCIAL</a:t>
            </a:r>
          </a:p>
          <a:p>
            <a:pPr algn="ctr">
              <a:lnSpc>
                <a:spcPct val="95000"/>
              </a:lnSpc>
            </a:pPr>
            <a:r>
              <a:rPr lang="en-US" altLang="en-US" sz="1700" dirty="0" smtClean="0">
                <a:solidFill>
                  <a:srgbClr val="0433FF"/>
                </a:solidFill>
                <a:latin typeface="Arial Bold" charset="0"/>
                <a:ea typeface="Arial Bold" charset="0"/>
                <a:cs typeface="Arial Bold" charset="0"/>
                <a:sym typeface="Arial Bold" charset="0"/>
              </a:rPr>
              <a:t>SUPPPORT</a:t>
            </a:r>
            <a:endParaRPr lang="en-US" altLang="en-US" dirty="0"/>
          </a:p>
        </p:txBody>
      </p:sp>
      <p:sp>
        <p:nvSpPr>
          <p:cNvPr id="30730" name="AutoShape 9"/>
          <p:cNvSpPr>
            <a:spLocks/>
          </p:cNvSpPr>
          <p:nvPr/>
        </p:nvSpPr>
        <p:spPr bwMode="auto">
          <a:xfrm>
            <a:off x="7454900" y="2819400"/>
            <a:ext cx="1295400" cy="620713"/>
          </a:xfrm>
          <a:custGeom>
            <a:avLst/>
            <a:gdLst>
              <a:gd name="T0" fmla="*/ 647700 w 21600"/>
              <a:gd name="T1" fmla="*/ 310357 h 21600"/>
              <a:gd name="T2" fmla="*/ 647700 w 21600"/>
              <a:gd name="T3" fmla="*/ 310357 h 21600"/>
              <a:gd name="T4" fmla="*/ 647700 w 21600"/>
              <a:gd name="T5" fmla="*/ 310357 h 21600"/>
              <a:gd name="T6" fmla="*/ 647700 w 21600"/>
              <a:gd name="T7" fmla="*/ 31035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a:effectLst/>
        </p:spPr>
        <p:txBody>
          <a:bodyPr lIns="0" tIns="0" rIns="0" bIns="0" anchor="ctr"/>
          <a:lstStyle/>
          <a:p>
            <a:pPr algn="ctr">
              <a:lnSpc>
                <a:spcPct val="95000"/>
              </a:lnSpc>
            </a:pPr>
            <a:r>
              <a:rPr lang="en-US" altLang="en-US" sz="1500" dirty="0" smtClean="0">
                <a:solidFill>
                  <a:srgbClr val="0433FF"/>
                </a:solidFill>
                <a:latin typeface="Arial Bold" charset="0"/>
                <a:ea typeface="Arial Bold" charset="0"/>
                <a:cs typeface="Arial Bold" charset="0"/>
                <a:sym typeface="Arial Bold" charset="0"/>
              </a:rPr>
              <a:t>  Documents/</a:t>
            </a:r>
            <a:endParaRPr lang="en-US" altLang="en-US" sz="1500" dirty="0">
              <a:solidFill>
                <a:srgbClr val="0433FF"/>
              </a:solidFill>
              <a:latin typeface="Arial Bold" charset="0"/>
              <a:ea typeface="Arial Bold" charset="0"/>
              <a:cs typeface="Arial Bold" charset="0"/>
              <a:sym typeface="Arial Bold" charset="0"/>
            </a:endParaRPr>
          </a:p>
          <a:p>
            <a:pPr algn="ctr">
              <a:lnSpc>
                <a:spcPct val="95000"/>
              </a:lnSpc>
            </a:pPr>
            <a:r>
              <a:rPr lang="en-US" altLang="en-US" sz="1500" dirty="0">
                <a:solidFill>
                  <a:srgbClr val="0433FF"/>
                </a:solidFill>
                <a:latin typeface="Arial Bold" charset="0"/>
                <a:ea typeface="Arial Bold" charset="0"/>
                <a:cs typeface="Arial Bold" charset="0"/>
                <a:sym typeface="Arial Bold" charset="0"/>
              </a:rPr>
              <a:t>Legal</a:t>
            </a:r>
            <a:endParaRPr lang="en-US" altLang="en-US" dirty="0"/>
          </a:p>
        </p:txBody>
      </p:sp>
      <p:sp>
        <p:nvSpPr>
          <p:cNvPr id="30731" name="AutoShape 10"/>
          <p:cNvSpPr>
            <a:spLocks/>
          </p:cNvSpPr>
          <p:nvPr/>
        </p:nvSpPr>
        <p:spPr bwMode="auto">
          <a:xfrm>
            <a:off x="6234113" y="2181225"/>
            <a:ext cx="1692275" cy="414338"/>
          </a:xfrm>
          <a:custGeom>
            <a:avLst/>
            <a:gdLst>
              <a:gd name="T0" fmla="*/ 846138 w 21600"/>
              <a:gd name="T1" fmla="*/ 207169 h 21600"/>
              <a:gd name="T2" fmla="*/ 846138 w 21600"/>
              <a:gd name="T3" fmla="*/ 207169 h 21600"/>
              <a:gd name="T4" fmla="*/ 846138 w 21600"/>
              <a:gd name="T5" fmla="*/ 207169 h 21600"/>
              <a:gd name="T6" fmla="*/ 846138 w 21600"/>
              <a:gd name="T7" fmla="*/ 2071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a:effectLst/>
        </p:spPr>
        <p:txBody>
          <a:bodyPr lIns="0" tIns="0" rIns="0" bIns="0" anchor="ctr"/>
          <a:lstStyle/>
          <a:p>
            <a:pPr algn="ctr">
              <a:lnSpc>
                <a:spcPct val="95000"/>
              </a:lnSpc>
            </a:pPr>
            <a:r>
              <a:rPr lang="en-US" altLang="en-US" sz="1500" dirty="0" smtClean="0">
                <a:solidFill>
                  <a:srgbClr val="0433FF"/>
                </a:solidFill>
                <a:latin typeface="Arial Bold" charset="0"/>
                <a:ea typeface="Arial Bold" charset="0"/>
                <a:cs typeface="Arial Bold" charset="0"/>
                <a:sym typeface="Arial Bold" charset="0"/>
              </a:rPr>
              <a:t>Education</a:t>
            </a:r>
            <a:endParaRPr lang="en-US" altLang="en-US" dirty="0"/>
          </a:p>
        </p:txBody>
      </p:sp>
      <p:sp>
        <p:nvSpPr>
          <p:cNvPr id="30732" name="AutoShape 11"/>
          <p:cNvSpPr>
            <a:spLocks/>
          </p:cNvSpPr>
          <p:nvPr/>
        </p:nvSpPr>
        <p:spPr bwMode="auto">
          <a:xfrm>
            <a:off x="5893609" y="5288480"/>
            <a:ext cx="838200" cy="730250"/>
          </a:xfrm>
          <a:custGeom>
            <a:avLst/>
            <a:gdLst>
              <a:gd name="T0" fmla="*/ 419100 w 21600"/>
              <a:gd name="T1" fmla="*/ 365125 h 21600"/>
              <a:gd name="T2" fmla="*/ 419100 w 21600"/>
              <a:gd name="T3" fmla="*/ 365125 h 21600"/>
              <a:gd name="T4" fmla="*/ 419100 w 21600"/>
              <a:gd name="T5" fmla="*/ 365125 h 21600"/>
              <a:gd name="T6" fmla="*/ 419100 w 21600"/>
              <a:gd name="T7" fmla="*/ 36512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a:effectLst/>
        </p:spPr>
        <p:txBody>
          <a:bodyPr lIns="0" tIns="0" rIns="0" bIns="0" anchor="ctr"/>
          <a:lstStyle/>
          <a:p>
            <a:pPr algn="ctr">
              <a:lnSpc>
                <a:spcPct val="95000"/>
              </a:lnSpc>
            </a:pPr>
            <a:endParaRPr lang="en-US" altLang="en-US" sz="1700" dirty="0">
              <a:solidFill>
                <a:srgbClr val="0433FF"/>
              </a:solidFill>
              <a:latin typeface="Arial" pitchFamily="34" charset="0"/>
              <a:cs typeface="Arial" pitchFamily="34" charset="0"/>
              <a:sym typeface="Arial" pitchFamily="34" charset="0"/>
            </a:endParaRPr>
          </a:p>
          <a:p>
            <a:pPr algn="ctr">
              <a:lnSpc>
                <a:spcPct val="95000"/>
              </a:lnSpc>
            </a:pPr>
            <a:r>
              <a:rPr lang="en-US" altLang="en-US" sz="1700" dirty="0">
                <a:solidFill>
                  <a:srgbClr val="0433FF"/>
                </a:solidFill>
                <a:latin typeface="Arial Bold" charset="0"/>
                <a:ea typeface="Arial Bold" charset="0"/>
                <a:cs typeface="Arial Bold" charset="0"/>
                <a:sym typeface="Arial Bold" charset="0"/>
              </a:rPr>
              <a:t>Mental</a:t>
            </a:r>
            <a:endParaRPr lang="en-US" altLang="en-US" b="1" dirty="0">
              <a:solidFill>
                <a:srgbClr val="0433FF"/>
              </a:solidFill>
            </a:endParaRPr>
          </a:p>
          <a:p>
            <a:pPr algn="ctr">
              <a:lnSpc>
                <a:spcPct val="95000"/>
              </a:lnSpc>
            </a:pPr>
            <a:r>
              <a:rPr lang="en-US" altLang="en-US" sz="1700" dirty="0">
                <a:solidFill>
                  <a:srgbClr val="0433FF"/>
                </a:solidFill>
                <a:latin typeface="Arial Bold" charset="0"/>
                <a:ea typeface="Arial Bold" charset="0"/>
                <a:cs typeface="Arial Bold" charset="0"/>
                <a:sym typeface="Arial Bold" charset="0"/>
              </a:rPr>
              <a:t>Health</a:t>
            </a:r>
            <a:endParaRPr lang="en-US" altLang="en-US" dirty="0"/>
          </a:p>
        </p:txBody>
      </p:sp>
      <p:sp>
        <p:nvSpPr>
          <p:cNvPr id="30733" name="AutoShape 12"/>
          <p:cNvSpPr>
            <a:spLocks/>
          </p:cNvSpPr>
          <p:nvPr/>
        </p:nvSpPr>
        <p:spPr bwMode="auto">
          <a:xfrm>
            <a:off x="5080565" y="1604054"/>
            <a:ext cx="990600" cy="730250"/>
          </a:xfrm>
          <a:custGeom>
            <a:avLst/>
            <a:gdLst>
              <a:gd name="T0" fmla="*/ 495300 w 21600"/>
              <a:gd name="T1" fmla="*/ 365125 h 21600"/>
              <a:gd name="T2" fmla="*/ 495300 w 21600"/>
              <a:gd name="T3" fmla="*/ 365125 h 21600"/>
              <a:gd name="T4" fmla="*/ 495300 w 21600"/>
              <a:gd name="T5" fmla="*/ 365125 h 21600"/>
              <a:gd name="T6" fmla="*/ 495300 w 21600"/>
              <a:gd name="T7" fmla="*/ 36512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a:effectLst/>
        </p:spPr>
        <p:txBody>
          <a:bodyPr lIns="0" tIns="0" rIns="0" bIns="0" anchor="ctr"/>
          <a:lstStyle/>
          <a:p>
            <a:pPr algn="ctr">
              <a:lnSpc>
                <a:spcPct val="95000"/>
              </a:lnSpc>
            </a:pPr>
            <a:endParaRPr lang="en-US" altLang="en-US" sz="1700" dirty="0">
              <a:solidFill>
                <a:srgbClr val="0433FF"/>
              </a:solidFill>
              <a:latin typeface="Arial Bold" charset="0"/>
              <a:ea typeface="Arial Bold" charset="0"/>
              <a:cs typeface="Arial Bold" charset="0"/>
              <a:sym typeface="Arial Bold" charset="0"/>
            </a:endParaRPr>
          </a:p>
          <a:p>
            <a:pPr algn="ctr">
              <a:lnSpc>
                <a:spcPct val="95000"/>
              </a:lnSpc>
            </a:pPr>
            <a:r>
              <a:rPr lang="en-US" altLang="en-US" sz="1700" dirty="0">
                <a:solidFill>
                  <a:srgbClr val="0433FF"/>
                </a:solidFill>
                <a:latin typeface="Arial Bold" charset="0"/>
                <a:ea typeface="Arial Bold" charset="0"/>
                <a:cs typeface="Arial Bold" charset="0"/>
                <a:sym typeface="Arial Bold" charset="0"/>
              </a:rPr>
              <a:t>Friends  &amp; Family</a:t>
            </a:r>
            <a:endParaRPr lang="en-US" altLang="en-US" dirty="0"/>
          </a:p>
        </p:txBody>
      </p:sp>
      <p:sp>
        <p:nvSpPr>
          <p:cNvPr id="30734" name="AutoShape 13"/>
          <p:cNvSpPr>
            <a:spLocks/>
          </p:cNvSpPr>
          <p:nvPr/>
        </p:nvSpPr>
        <p:spPr bwMode="auto">
          <a:xfrm>
            <a:off x="374327" y="5436595"/>
            <a:ext cx="2669381" cy="1673225"/>
          </a:xfrm>
          <a:custGeom>
            <a:avLst/>
            <a:gdLst>
              <a:gd name="T0" fmla="*/ 846138 w 21600"/>
              <a:gd name="T1" fmla="*/ 1539875 h 21600"/>
              <a:gd name="T2" fmla="*/ 846138 w 21600"/>
              <a:gd name="T3" fmla="*/ 1539875 h 21600"/>
              <a:gd name="T4" fmla="*/ 846138 w 21600"/>
              <a:gd name="T5" fmla="*/ 1539875 h 21600"/>
              <a:gd name="T6" fmla="*/ 846138 w 21600"/>
              <a:gd name="T7" fmla="*/ 15398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a:effectLst/>
        </p:spPr>
        <p:txBody>
          <a:bodyPr lIns="41148" tIns="41148" rIns="41148" bIns="41148"/>
          <a:lstStyle/>
          <a:p>
            <a:r>
              <a:rPr lang="en-US" altLang="en-US" sz="2000" b="1" dirty="0" smtClean="0">
                <a:solidFill>
                  <a:srgbClr val="002060"/>
                </a:solidFill>
                <a:latin typeface="+mj-lt"/>
                <a:ea typeface="Helvetica" pitchFamily="34" charset="0"/>
                <a:cs typeface="Helvetica" pitchFamily="34" charset="0"/>
                <a:sym typeface="Helvetica" pitchFamily="34" charset="0"/>
              </a:rPr>
              <a:t>SELF-DETERMINATION </a:t>
            </a:r>
          </a:p>
          <a:p>
            <a:r>
              <a:rPr lang="en-US" altLang="en-US" sz="2000" b="1" dirty="0" smtClean="0">
                <a:solidFill>
                  <a:srgbClr val="002060"/>
                </a:solidFill>
                <a:latin typeface="+mj-lt"/>
                <a:ea typeface="Helvetica" pitchFamily="34" charset="0"/>
                <a:cs typeface="Helvetica" pitchFamily="34" charset="0"/>
                <a:sym typeface="Helvetica" pitchFamily="34" charset="0"/>
              </a:rPr>
              <a:t>IS THE FOUNDATION OF </a:t>
            </a:r>
          </a:p>
          <a:p>
            <a:r>
              <a:rPr lang="en-US" altLang="en-US" sz="2000" b="1" dirty="0" smtClean="0">
                <a:solidFill>
                  <a:srgbClr val="002060"/>
                </a:solidFill>
                <a:latin typeface="+mj-lt"/>
                <a:ea typeface="Helvetica" pitchFamily="34" charset="0"/>
                <a:cs typeface="Helvetica" pitchFamily="34" charset="0"/>
                <a:sym typeface="Helvetica" pitchFamily="34" charset="0"/>
              </a:rPr>
              <a:t>PROGRAM PHILOSOPHY</a:t>
            </a:r>
            <a:endParaRPr lang="en-US" altLang="en-US" sz="2000" b="1" dirty="0">
              <a:solidFill>
                <a:srgbClr val="002060"/>
              </a:solidFill>
              <a:latin typeface="+mj-lt"/>
              <a:ea typeface="Helvetica" pitchFamily="34" charset="0"/>
              <a:cs typeface="Helvetica" pitchFamily="34" charset="0"/>
              <a:sym typeface="Helvetica" pitchFamily="34" charset="0"/>
            </a:endParaRPr>
          </a:p>
        </p:txBody>
      </p:sp>
      <p:sp>
        <p:nvSpPr>
          <p:cNvPr id="30735" name="AutoShape 14"/>
          <p:cNvSpPr>
            <a:spLocks/>
          </p:cNvSpPr>
          <p:nvPr/>
        </p:nvSpPr>
        <p:spPr bwMode="auto">
          <a:xfrm>
            <a:off x="2074679" y="4001196"/>
            <a:ext cx="1293813" cy="350837"/>
          </a:xfrm>
          <a:custGeom>
            <a:avLst/>
            <a:gdLst>
              <a:gd name="T0" fmla="*/ 646907 w 21600"/>
              <a:gd name="T1" fmla="*/ 175419 h 21600"/>
              <a:gd name="T2" fmla="*/ 646907 w 21600"/>
              <a:gd name="T3" fmla="*/ 175419 h 21600"/>
              <a:gd name="T4" fmla="*/ 646907 w 21600"/>
              <a:gd name="T5" fmla="*/ 175419 h 21600"/>
              <a:gd name="T6" fmla="*/ 646907 w 21600"/>
              <a:gd name="T7" fmla="*/ 17541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a:effectLst/>
        </p:spPr>
        <p:txBody>
          <a:bodyPr lIns="45719" tIns="45719" rIns="45719" bIns="45719"/>
          <a:lstStyle/>
          <a:p>
            <a:pPr algn="ctr">
              <a:lnSpc>
                <a:spcPct val="95000"/>
              </a:lnSpc>
            </a:pPr>
            <a:r>
              <a:rPr lang="en-US" altLang="en-US" b="1" dirty="0" smtClean="0">
                <a:solidFill>
                  <a:schemeClr val="accent1">
                    <a:lumMod val="50000"/>
                  </a:schemeClr>
                </a:solidFill>
              </a:rPr>
              <a:t>HEALTH</a:t>
            </a:r>
            <a:endParaRPr lang="en-US" altLang="en-US" b="1" dirty="0">
              <a:solidFill>
                <a:schemeClr val="accent1">
                  <a:lumMod val="50000"/>
                </a:schemeClr>
              </a:solidFill>
            </a:endParaRPr>
          </a:p>
        </p:txBody>
      </p:sp>
      <p:sp>
        <p:nvSpPr>
          <p:cNvPr id="35855" name="AutoShape 15"/>
          <p:cNvSpPr>
            <a:spLocks/>
          </p:cNvSpPr>
          <p:nvPr/>
        </p:nvSpPr>
        <p:spPr bwMode="auto">
          <a:xfrm>
            <a:off x="4659328" y="2858892"/>
            <a:ext cx="1905000" cy="19050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DDDDDD"/>
          </a:solidFill>
          <a:ln w="25400" cap="flat" cmpd="sng">
            <a:solidFill>
              <a:srgbClr val="4F81BD"/>
            </a:solidFill>
            <a:prstDash val="solid"/>
            <a:round/>
            <a:headEnd/>
            <a:tailEnd/>
          </a:ln>
          <a:effectLst>
            <a:outerShdw blurRad="38100" dist="23000" dir="5400000" algn="ctr" rotWithShape="0">
              <a:srgbClr val="000000">
                <a:alpha val="34999"/>
              </a:srgbClr>
            </a:outerShdw>
          </a:effectLst>
        </p:spPr>
        <p:txBody>
          <a:bodyPr lIns="0" tIns="0" rIns="0" bIns="0" anchor="ctr"/>
          <a:lstStyle/>
          <a:p>
            <a:pPr>
              <a:defRPr/>
            </a:pPr>
            <a:endParaRPr lang="en-US" altLang="en-US"/>
          </a:p>
        </p:txBody>
      </p:sp>
      <p:sp>
        <p:nvSpPr>
          <p:cNvPr id="30737" name="AutoShape 16"/>
          <p:cNvSpPr>
            <a:spLocks/>
          </p:cNvSpPr>
          <p:nvPr/>
        </p:nvSpPr>
        <p:spPr bwMode="auto">
          <a:xfrm>
            <a:off x="4971272" y="3517815"/>
            <a:ext cx="1341437" cy="496888"/>
          </a:xfrm>
          <a:custGeom>
            <a:avLst/>
            <a:gdLst>
              <a:gd name="T0" fmla="*/ 670719 w 21600"/>
              <a:gd name="T1" fmla="*/ 248444 h 21600"/>
              <a:gd name="T2" fmla="*/ 670719 w 21600"/>
              <a:gd name="T3" fmla="*/ 248444 h 21600"/>
              <a:gd name="T4" fmla="*/ 670719 w 21600"/>
              <a:gd name="T5" fmla="*/ 248444 h 21600"/>
              <a:gd name="T6" fmla="*/ 670719 w 21600"/>
              <a:gd name="T7" fmla="*/ 24844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a:effectLst/>
        </p:spPr>
        <p:txBody>
          <a:bodyPr lIns="45719" tIns="45719" rIns="45719" bIns="45719"/>
          <a:lstStyle/>
          <a:p>
            <a:r>
              <a:rPr lang="en-US" altLang="en-US" sz="2700" b="1" dirty="0">
                <a:solidFill>
                  <a:srgbClr val="011993"/>
                </a:solidFill>
                <a:latin typeface="Helvetica" pitchFamily="34" charset="0"/>
                <a:ea typeface="Helvetica" pitchFamily="34" charset="0"/>
                <a:cs typeface="Helvetica" pitchFamily="34" charset="0"/>
                <a:sym typeface="Helvetica" pitchFamily="34" charset="0"/>
              </a:rPr>
              <a:t>CLIENT</a:t>
            </a:r>
            <a:endParaRPr lang="en-US" altLang="en-US" dirty="0"/>
          </a:p>
        </p:txBody>
      </p:sp>
      <p:pic>
        <p:nvPicPr>
          <p:cNvPr id="19" name="image1.png"/>
          <p:cNvPicPr/>
          <p:nvPr/>
        </p:nvPicPr>
        <p:blipFill>
          <a:blip r:embed="rId4">
            <a:alphaModFix amt="55000"/>
            <a:extLst/>
          </a:blip>
          <a:stretch>
            <a:fillRect/>
          </a:stretch>
        </p:blipFill>
        <p:spPr>
          <a:xfrm>
            <a:off x="7696200" y="6185614"/>
            <a:ext cx="1056923" cy="444500"/>
          </a:xfrm>
          <a:prstGeom prst="rect">
            <a:avLst/>
          </a:prstGeom>
          <a:ln w="12700">
            <a:miter lim="400000"/>
          </a:ln>
        </p:spPr>
      </p:pic>
    </p:spTree>
    <p:extLst>
      <p:ext uri="{BB962C8B-B14F-4D97-AF65-F5344CB8AC3E}">
        <p14:creationId xmlns:p14="http://schemas.microsoft.com/office/powerpoint/2010/main" val="2360357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ChangeArrowheads="1"/>
          </p:cNvSpPr>
          <p:nvPr>
            <p:ph type="ctrTitle"/>
          </p:nvPr>
        </p:nvSpPr>
        <p:spPr>
          <a:xfrm>
            <a:off x="237281" y="685800"/>
            <a:ext cx="7992319" cy="1447800"/>
          </a:xfrm>
        </p:spPr>
        <p:txBody>
          <a:bodyPr lIns="92075" tIns="46038" rIns="92075" bIns="46038">
            <a:normAutofit fontScale="90000"/>
          </a:bodyPr>
          <a:lstStyle/>
          <a:p>
            <a:pPr algn="l" eaLnBrk="1" fontAlgn="auto" hangingPunct="1">
              <a:spcAft>
                <a:spcPts val="0"/>
              </a:spcAft>
              <a:defRPr/>
            </a:pPr>
            <a:r>
              <a:rPr lang="en-US" sz="2700" b="1" dirty="0" smtClean="0">
                <a:effectLst>
                  <a:outerShdw blurRad="38100" dist="38100" dir="2700000" algn="tl">
                    <a:srgbClr val="000000"/>
                  </a:outerShdw>
                </a:effectLst>
              </a:rPr>
              <a:t/>
            </a:r>
            <a:br>
              <a:rPr lang="en-US" sz="2700" b="1" dirty="0" smtClean="0">
                <a:effectLst>
                  <a:outerShdw blurRad="38100" dist="38100" dir="2700000" algn="tl">
                    <a:srgbClr val="000000"/>
                  </a:outerShdw>
                </a:effectLst>
              </a:rPr>
            </a:br>
            <a:r>
              <a:rPr lang="en-US" sz="2700" b="1" dirty="0" smtClean="0">
                <a:effectLst>
                  <a:outerShdw blurRad="38100" dist="38100" dir="2700000" algn="tl">
                    <a:srgbClr val="000000"/>
                  </a:outerShdw>
                </a:effectLst>
              </a:rPr>
              <a:t/>
            </a:r>
            <a:br>
              <a:rPr lang="en-US" sz="2700" b="1" dirty="0" smtClean="0">
                <a:effectLst>
                  <a:outerShdw blurRad="38100" dist="38100" dir="2700000" algn="tl">
                    <a:srgbClr val="000000"/>
                  </a:outerShdw>
                </a:effectLst>
              </a:rPr>
            </a:br>
            <a:r>
              <a:rPr lang="en-US" sz="3600" u="sng" dirty="0" smtClean="0"/>
              <a:t/>
            </a:r>
            <a:br>
              <a:rPr lang="en-US" sz="3600" u="sng" dirty="0" smtClean="0"/>
            </a:br>
            <a:r>
              <a:rPr lang="en-US" sz="3600" b="1" dirty="0" smtClean="0">
                <a:effectLst>
                  <a:outerShdw blurRad="38100" dist="38100" dir="2700000" algn="tl">
                    <a:srgbClr val="000000"/>
                  </a:outerShdw>
                </a:effectLst>
              </a:rPr>
              <a:t/>
            </a:r>
            <a:br>
              <a:rPr lang="en-US" sz="3600" b="1" dirty="0" smtClean="0">
                <a:effectLst>
                  <a:outerShdw blurRad="38100" dist="38100" dir="2700000" algn="tl">
                    <a:srgbClr val="000000"/>
                  </a:outerShdw>
                </a:effectLst>
              </a:rPr>
            </a:br>
            <a:r>
              <a:rPr lang="en-US" sz="4900" b="1" dirty="0" smtClean="0">
                <a:solidFill>
                  <a:srgbClr val="FFC000"/>
                </a:solidFill>
                <a:effectLst>
                  <a:outerShdw blurRad="38100" dist="38100" dir="2700000" algn="tl">
                    <a:srgbClr val="000000"/>
                  </a:outerShdw>
                </a:effectLst>
              </a:rPr>
              <a:t>2.  MATCHING SERVICE NEEDS   </a:t>
            </a:r>
            <a:r>
              <a:rPr lang="en-US" sz="4900" b="1" dirty="0" smtClean="0">
                <a:effectLst>
                  <a:outerShdw blurRad="38100" dist="38100" dir="2700000" algn="tl">
                    <a:srgbClr val="000000"/>
                  </a:outerShdw>
                </a:effectLst>
              </a:rPr>
              <a:t/>
            </a:r>
            <a:br>
              <a:rPr lang="en-US" sz="4900" b="1" dirty="0" smtClean="0">
                <a:effectLst>
                  <a:outerShdw blurRad="38100" dist="38100" dir="2700000" algn="tl">
                    <a:srgbClr val="000000"/>
                  </a:outerShdw>
                </a:effectLst>
              </a:rPr>
            </a:br>
            <a:r>
              <a:rPr lang="en-US" sz="4900" b="1" dirty="0">
                <a:effectLst>
                  <a:outerShdw blurRad="38100" dist="38100" dir="2700000" algn="tl">
                    <a:srgbClr val="000000"/>
                  </a:outerShdw>
                </a:effectLst>
              </a:rPr>
              <a:t> </a:t>
            </a:r>
            <a:r>
              <a:rPr lang="en-US" sz="4900" b="1" dirty="0" smtClean="0">
                <a:effectLst>
                  <a:outerShdw blurRad="38100" dist="38100" dir="2700000" algn="tl">
                    <a:srgbClr val="000000"/>
                  </a:outerShdw>
                </a:effectLst>
              </a:rPr>
              <a:t>   </a:t>
            </a:r>
            <a:r>
              <a:rPr lang="en-US" sz="3600" u="sng" dirty="0" smtClean="0">
                <a:solidFill>
                  <a:schemeClr val="tx1"/>
                </a:solidFill>
              </a:rPr>
              <a:t>Community based, responsive, and flexible</a:t>
            </a:r>
            <a:endParaRPr lang="en-US" sz="3600" b="1" dirty="0" smtClean="0">
              <a:solidFill>
                <a:schemeClr val="tx1"/>
              </a:solidFill>
              <a:effectLst>
                <a:outerShdw blurRad="38100" dist="38100" dir="2700000" algn="tl">
                  <a:srgbClr val="000000"/>
                </a:outerShdw>
              </a:effectLst>
            </a:endParaRPr>
          </a:p>
        </p:txBody>
      </p:sp>
      <p:sp>
        <p:nvSpPr>
          <p:cNvPr id="20483" name="Rectangle 3"/>
          <p:cNvSpPr>
            <a:spLocks noGrp="1" noChangeArrowheads="1"/>
          </p:cNvSpPr>
          <p:nvPr>
            <p:ph type="subTitle" idx="1"/>
          </p:nvPr>
        </p:nvSpPr>
        <p:spPr>
          <a:xfrm>
            <a:off x="533400" y="2308004"/>
            <a:ext cx="3124200" cy="4321396"/>
          </a:xfrm>
        </p:spPr>
        <p:txBody>
          <a:bodyPr>
            <a:normAutofit fontScale="77500" lnSpcReduction="20000"/>
          </a:bodyPr>
          <a:lstStyle/>
          <a:p>
            <a:pPr marL="274320" indent="-274320" algn="l" eaLnBrk="1" fontAlgn="auto" hangingPunct="1">
              <a:lnSpc>
                <a:spcPct val="110000"/>
              </a:lnSpc>
              <a:spcBef>
                <a:spcPct val="50000"/>
              </a:spcBef>
              <a:spcAft>
                <a:spcPts val="0"/>
              </a:spcAft>
              <a:buClr>
                <a:schemeClr val="tx1"/>
              </a:buClr>
              <a:buNone/>
              <a:defRPr/>
            </a:pPr>
            <a:r>
              <a:rPr lang="en-US" b="1" u="sng" dirty="0" smtClean="0">
                <a:solidFill>
                  <a:srgbClr val="FFC000"/>
                </a:solidFill>
                <a:latin typeface="+mj-lt"/>
              </a:rPr>
              <a:t>High Need</a:t>
            </a:r>
          </a:p>
          <a:p>
            <a:pPr marL="274320" indent="-274320" algn="l" eaLnBrk="1" fontAlgn="auto" hangingPunct="1">
              <a:lnSpc>
                <a:spcPct val="110000"/>
              </a:lnSpc>
              <a:spcBef>
                <a:spcPct val="50000"/>
              </a:spcBef>
              <a:spcAft>
                <a:spcPts val="0"/>
              </a:spcAft>
              <a:buClr>
                <a:schemeClr val="tx1"/>
              </a:buClr>
              <a:defRPr/>
            </a:pPr>
            <a:r>
              <a:rPr lang="en-US" sz="2300" u="sng" dirty="0" smtClean="0">
                <a:latin typeface="+mj-lt"/>
              </a:rPr>
              <a:t>ACT</a:t>
            </a:r>
            <a:r>
              <a:rPr lang="en-US" sz="2300" dirty="0" smtClean="0">
                <a:latin typeface="+mj-lt"/>
              </a:rPr>
              <a:t> </a:t>
            </a:r>
            <a:r>
              <a:rPr lang="en-US" sz="2300" dirty="0">
                <a:latin typeface="+mj-lt"/>
              </a:rPr>
              <a:t>-</a:t>
            </a:r>
            <a:r>
              <a:rPr lang="en-US" sz="2300" dirty="0" smtClean="0">
                <a:latin typeface="+mj-lt"/>
              </a:rPr>
              <a:t> a multidisciplinary team and provides support and </a:t>
            </a:r>
            <a:r>
              <a:rPr lang="en-US" sz="2300" u="sng" dirty="0" smtClean="0">
                <a:latin typeface="+mj-lt"/>
              </a:rPr>
              <a:t>services directly</a:t>
            </a:r>
          </a:p>
          <a:p>
            <a:pPr marL="274320" indent="-274320" algn="l" eaLnBrk="1" fontAlgn="auto" hangingPunct="1">
              <a:lnSpc>
                <a:spcPct val="110000"/>
              </a:lnSpc>
              <a:spcBef>
                <a:spcPct val="50000"/>
              </a:spcBef>
              <a:spcAft>
                <a:spcPts val="0"/>
              </a:spcAft>
              <a:buClr>
                <a:schemeClr val="tx1"/>
              </a:buClr>
              <a:defRPr/>
            </a:pPr>
            <a:r>
              <a:rPr lang="en-US" sz="2300" dirty="0">
                <a:latin typeface="+mj-lt"/>
              </a:rPr>
              <a:t>C</a:t>
            </a:r>
            <a:r>
              <a:rPr lang="en-US" sz="2300" dirty="0" smtClean="0">
                <a:latin typeface="+mj-lt"/>
              </a:rPr>
              <a:t>aseload 1 to 10</a:t>
            </a:r>
          </a:p>
          <a:p>
            <a:pPr marL="274320" indent="-274320" algn="l" eaLnBrk="1" fontAlgn="auto" hangingPunct="1">
              <a:lnSpc>
                <a:spcPct val="110000"/>
              </a:lnSpc>
              <a:spcBef>
                <a:spcPct val="50000"/>
              </a:spcBef>
              <a:spcAft>
                <a:spcPts val="0"/>
              </a:spcAft>
              <a:buClr>
                <a:schemeClr val="tx1"/>
              </a:buClr>
              <a:defRPr/>
            </a:pPr>
            <a:r>
              <a:rPr lang="en-US" sz="2300" u="sng" dirty="0" smtClean="0">
                <a:latin typeface="+mj-lt"/>
              </a:rPr>
              <a:t>Work as Team </a:t>
            </a:r>
          </a:p>
          <a:p>
            <a:pPr marL="274320" indent="-274320" algn="l" eaLnBrk="1" fontAlgn="auto" hangingPunct="1">
              <a:lnSpc>
                <a:spcPct val="110000"/>
              </a:lnSpc>
              <a:spcBef>
                <a:spcPct val="50000"/>
              </a:spcBef>
              <a:spcAft>
                <a:spcPts val="0"/>
              </a:spcAft>
              <a:buClr>
                <a:schemeClr val="tx1"/>
              </a:buClr>
              <a:defRPr/>
            </a:pPr>
            <a:r>
              <a:rPr lang="en-US" sz="2300" dirty="0" smtClean="0">
                <a:latin typeface="+mj-lt"/>
              </a:rPr>
              <a:t>Services provided in the participant’s home or community (group meetings offered at offices or other community settings)</a:t>
            </a:r>
          </a:p>
          <a:p>
            <a:pPr marL="274320" indent="-274320" algn="l" eaLnBrk="1" fontAlgn="auto" hangingPunct="1">
              <a:lnSpc>
                <a:spcPct val="110000"/>
              </a:lnSpc>
              <a:spcBef>
                <a:spcPct val="50000"/>
              </a:spcBef>
              <a:spcAft>
                <a:spcPts val="0"/>
              </a:spcAft>
              <a:buClr>
                <a:schemeClr val="tx1"/>
              </a:buClr>
              <a:defRPr/>
            </a:pPr>
            <a:r>
              <a:rPr lang="en-US" sz="2300" dirty="0" smtClean="0">
                <a:latin typeface="+mj-lt"/>
              </a:rPr>
              <a:t>Off site and on-call services 7-24</a:t>
            </a:r>
          </a:p>
          <a:p>
            <a:pPr marL="274320" indent="-274320" algn="l" eaLnBrk="1" fontAlgn="auto" hangingPunct="1">
              <a:lnSpc>
                <a:spcPct val="110000"/>
              </a:lnSpc>
              <a:spcBef>
                <a:spcPct val="50000"/>
              </a:spcBef>
              <a:spcAft>
                <a:spcPts val="0"/>
              </a:spcAft>
              <a:buClr>
                <a:schemeClr val="tx1"/>
              </a:buClr>
              <a:buNone/>
              <a:defRPr/>
            </a:pPr>
            <a:endParaRPr lang="en-US" sz="2600" dirty="0" smtClean="0">
              <a:solidFill>
                <a:srgbClr val="00B0F0"/>
              </a:solidFill>
              <a:latin typeface="+mj-lt"/>
            </a:endParaRPr>
          </a:p>
        </p:txBody>
      </p:sp>
      <p:sp>
        <p:nvSpPr>
          <p:cNvPr id="4" name="Content Placeholder 3"/>
          <p:cNvSpPr>
            <a:spLocks noGrp="1"/>
          </p:cNvSpPr>
          <p:nvPr>
            <p:ph sz="half" idx="4294967295"/>
          </p:nvPr>
        </p:nvSpPr>
        <p:spPr>
          <a:xfrm>
            <a:off x="5715000" y="2438400"/>
            <a:ext cx="2971800" cy="3810000"/>
          </a:xfrm>
        </p:spPr>
        <p:txBody>
          <a:bodyPr>
            <a:normAutofit fontScale="85000" lnSpcReduction="10000"/>
          </a:bodyPr>
          <a:lstStyle/>
          <a:p>
            <a:pPr>
              <a:buNone/>
            </a:pPr>
            <a:r>
              <a:rPr lang="en-US" sz="2400" b="1" u="sng" dirty="0" smtClean="0">
                <a:solidFill>
                  <a:srgbClr val="FFC000"/>
                </a:solidFill>
                <a:latin typeface="+mj-lt"/>
              </a:rPr>
              <a:t>Moderate Need</a:t>
            </a:r>
          </a:p>
          <a:p>
            <a:pPr marL="0" indent="0">
              <a:buClrTx/>
              <a:buNone/>
            </a:pPr>
            <a:r>
              <a:rPr lang="en-US" sz="2400" u="sng" dirty="0" smtClean="0">
                <a:latin typeface="+mj-lt"/>
              </a:rPr>
              <a:t>ICM</a:t>
            </a:r>
            <a:r>
              <a:rPr lang="en-US" sz="2400" dirty="0" smtClean="0">
                <a:latin typeface="+mj-lt"/>
              </a:rPr>
              <a:t>  - case management team provides support and </a:t>
            </a:r>
            <a:r>
              <a:rPr lang="en-US" sz="2400" u="sng" dirty="0" smtClean="0">
                <a:latin typeface="+mj-lt"/>
              </a:rPr>
              <a:t>brokers  services </a:t>
            </a:r>
          </a:p>
          <a:p>
            <a:pPr marL="0" indent="0">
              <a:buClrTx/>
              <a:buNone/>
            </a:pPr>
            <a:endParaRPr lang="en-US" sz="2400" u="sng" dirty="0" smtClean="0">
              <a:latin typeface="+mj-lt"/>
            </a:endParaRPr>
          </a:p>
          <a:p>
            <a:pPr marL="0" indent="0">
              <a:buClrTx/>
              <a:buNone/>
            </a:pPr>
            <a:r>
              <a:rPr lang="en-US" sz="2400" dirty="0" smtClean="0">
                <a:latin typeface="+mj-lt"/>
              </a:rPr>
              <a:t>Case loads of 1 to 15/20 </a:t>
            </a:r>
          </a:p>
          <a:p>
            <a:pPr marL="0" indent="0">
              <a:buClrTx/>
              <a:buNone/>
            </a:pPr>
            <a:endParaRPr lang="en-US" sz="2400" dirty="0">
              <a:latin typeface="+mj-lt"/>
            </a:endParaRPr>
          </a:p>
          <a:p>
            <a:pPr marL="0" indent="0">
              <a:buClrTx/>
              <a:buNone/>
            </a:pPr>
            <a:r>
              <a:rPr lang="en-US" sz="2400" dirty="0" smtClean="0">
                <a:latin typeface="+mj-lt"/>
              </a:rPr>
              <a:t>FACT Team provides blended model</a:t>
            </a:r>
          </a:p>
          <a:p>
            <a:pPr marL="0" indent="0">
              <a:buClrTx/>
              <a:buNone/>
            </a:pPr>
            <a:endParaRPr lang="en-US" sz="2400" dirty="0" smtClean="0">
              <a:latin typeface="+mj-lt"/>
            </a:endParaRPr>
          </a:p>
          <a:p>
            <a:pPr marL="0" indent="0">
              <a:buClrTx/>
              <a:buNone/>
            </a:pPr>
            <a:r>
              <a:rPr lang="en-US" sz="2400" dirty="0" smtClean="0">
                <a:latin typeface="+mj-lt"/>
              </a:rPr>
              <a:t>All teams use a recovery orientation</a:t>
            </a:r>
          </a:p>
          <a:p>
            <a:endParaRPr lang="en-US" sz="1800" dirty="0" smtClean="0"/>
          </a:p>
          <a:p>
            <a:endParaRPr lang="en-US" sz="1800" dirty="0" smtClean="0"/>
          </a:p>
          <a:p>
            <a:endParaRPr lang="en-US" sz="1800" u="sng" dirty="0" smtClean="0"/>
          </a:p>
          <a:p>
            <a:endParaRPr lang="en-US" dirty="0"/>
          </a:p>
        </p:txBody>
      </p:sp>
      <p:pic>
        <p:nvPicPr>
          <p:cNvPr id="6" name="image1.png"/>
          <p:cNvPicPr/>
          <p:nvPr/>
        </p:nvPicPr>
        <p:blipFill>
          <a:blip r:embed="rId3">
            <a:alphaModFix amt="55000"/>
            <a:extLst/>
          </a:blip>
          <a:stretch>
            <a:fillRect/>
          </a:stretch>
        </p:blipFill>
        <p:spPr>
          <a:xfrm>
            <a:off x="7696200" y="6185614"/>
            <a:ext cx="1056923" cy="444500"/>
          </a:xfrm>
          <a:prstGeom prst="rect">
            <a:avLst/>
          </a:prstGeom>
          <a:ln w="12700">
            <a:miter lim="400000"/>
          </a:ln>
        </p:spPr>
      </p:pic>
    </p:spTree>
    <p:extLst>
      <p:ext uri="{BB962C8B-B14F-4D97-AF65-F5344CB8AC3E}">
        <p14:creationId xmlns:p14="http://schemas.microsoft.com/office/powerpoint/2010/main" val="205776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20483">
                                            <p:txEl>
                                              <p:pRg st="5" end="5"/>
                                            </p:txEl>
                                          </p:spTgt>
                                        </p:tgtEl>
                                        <p:attrNameLst>
                                          <p:attrName>style.color</p:attrName>
                                        </p:attrNameLst>
                                      </p:cBhvr>
                                      <p:to>
                                        <a:schemeClr val="bg1"/>
                                      </p:to>
                                    </p:animClr>
                                    <p:animClr clrSpc="rgb" dir="cw">
                                      <p:cBhvr>
                                        <p:cTn id="7" dur="250" autoRev="1" fill="remove"/>
                                        <p:tgtEl>
                                          <p:spTgt spid="20483">
                                            <p:txEl>
                                              <p:pRg st="5" end="5"/>
                                            </p:txEl>
                                          </p:spTgt>
                                        </p:tgtEl>
                                        <p:attrNameLst>
                                          <p:attrName>fillcolor</p:attrName>
                                        </p:attrNameLst>
                                      </p:cBhvr>
                                      <p:to>
                                        <a:schemeClr val="bg1"/>
                                      </p:to>
                                    </p:animClr>
                                    <p:set>
                                      <p:cBhvr>
                                        <p:cTn id="8" dur="250" autoRev="1" fill="remove"/>
                                        <p:tgtEl>
                                          <p:spTgt spid="20483">
                                            <p:txEl>
                                              <p:pRg st="5" end="5"/>
                                            </p:txEl>
                                          </p:spTgt>
                                        </p:tgtEl>
                                        <p:attrNameLst>
                                          <p:attrName>fill.type</p:attrName>
                                        </p:attrNameLst>
                                      </p:cBhvr>
                                      <p:to>
                                        <p:strVal val="solid"/>
                                      </p:to>
                                    </p:set>
                                    <p:set>
                                      <p:cBhvr>
                                        <p:cTn id="9" dur="250" autoRev="1" fill="remove"/>
                                        <p:tgtEl>
                                          <p:spTgt spid="20483">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ctrTitle"/>
          </p:nvPr>
        </p:nvSpPr>
        <p:spPr>
          <a:xfrm>
            <a:off x="762000" y="838200"/>
            <a:ext cx="7851648" cy="1828800"/>
          </a:xfrm>
        </p:spPr>
        <p:txBody>
          <a:bodyPr>
            <a:normAutofit/>
          </a:bodyPr>
          <a:lstStyle/>
          <a:p>
            <a:pPr algn="l"/>
            <a:r>
              <a:rPr lang="en-US" dirty="0" smtClean="0">
                <a:solidFill>
                  <a:srgbClr val="FFC000"/>
                </a:solidFill>
              </a:rPr>
              <a:t>Limits to Choice:</a:t>
            </a:r>
            <a:br>
              <a:rPr lang="en-US" dirty="0" smtClean="0">
                <a:solidFill>
                  <a:srgbClr val="FFC000"/>
                </a:solidFill>
              </a:rPr>
            </a:br>
            <a:r>
              <a:rPr lang="en-US" dirty="0">
                <a:solidFill>
                  <a:srgbClr val="FFC000"/>
                </a:solidFill>
              </a:rPr>
              <a:t>	</a:t>
            </a:r>
            <a:r>
              <a:rPr lang="en-US" dirty="0" smtClean="0">
                <a:solidFill>
                  <a:srgbClr val="FFC000"/>
                </a:solidFill>
              </a:rPr>
              <a:t>			SERVICES</a:t>
            </a:r>
          </a:p>
        </p:txBody>
      </p:sp>
      <p:sp>
        <p:nvSpPr>
          <p:cNvPr id="98306" name="Content Placeholder 2"/>
          <p:cNvSpPr>
            <a:spLocks noGrp="1"/>
          </p:cNvSpPr>
          <p:nvPr>
            <p:ph type="subTitle" idx="1"/>
          </p:nvPr>
        </p:nvSpPr>
        <p:spPr>
          <a:xfrm>
            <a:off x="609600" y="2655425"/>
            <a:ext cx="7854696" cy="1752600"/>
          </a:xfrm>
        </p:spPr>
        <p:txBody>
          <a:bodyPr>
            <a:normAutofit fontScale="25000" lnSpcReduction="20000"/>
          </a:bodyPr>
          <a:lstStyle/>
          <a:p>
            <a:pPr algn="l"/>
            <a:endParaRPr lang="en-US" sz="9600" b="1" dirty="0" smtClean="0">
              <a:solidFill>
                <a:srgbClr val="FFC000"/>
              </a:solidFill>
              <a:latin typeface="+mj-lt"/>
            </a:endParaRPr>
          </a:p>
          <a:p>
            <a:pPr algn="l"/>
            <a:r>
              <a:rPr lang="en-US" sz="9600" dirty="0" smtClean="0">
                <a:latin typeface="+mj-lt"/>
              </a:rPr>
              <a:t>Home </a:t>
            </a:r>
            <a:r>
              <a:rPr lang="en-US" sz="9600" dirty="0">
                <a:latin typeface="+mj-lt"/>
              </a:rPr>
              <a:t>visits are mandatory and </a:t>
            </a:r>
            <a:r>
              <a:rPr lang="en-US" sz="9600" dirty="0" smtClean="0">
                <a:latin typeface="+mj-lt"/>
              </a:rPr>
              <a:t>frequency may </a:t>
            </a:r>
            <a:r>
              <a:rPr lang="en-US" sz="9600" dirty="0">
                <a:latin typeface="+mj-lt"/>
              </a:rPr>
              <a:t>be increased to meet new </a:t>
            </a:r>
            <a:r>
              <a:rPr lang="en-US" sz="9600" dirty="0" smtClean="0">
                <a:latin typeface="+mj-lt"/>
              </a:rPr>
              <a:t>circumstances</a:t>
            </a:r>
          </a:p>
          <a:p>
            <a:pPr algn="l"/>
            <a:endParaRPr lang="en-US" sz="9600" dirty="0" smtClean="0">
              <a:solidFill>
                <a:srgbClr val="002060"/>
              </a:solidFill>
              <a:latin typeface="+mj-lt"/>
            </a:endParaRPr>
          </a:p>
          <a:p>
            <a:pPr algn="l"/>
            <a:r>
              <a:rPr lang="en-US" sz="9600" dirty="0" smtClean="0">
                <a:latin typeface="+mj-lt"/>
              </a:rPr>
              <a:t>Planning </a:t>
            </a:r>
            <a:r>
              <a:rPr lang="en-US" sz="9600" dirty="0">
                <a:latin typeface="+mj-lt"/>
              </a:rPr>
              <a:t>for crises (</a:t>
            </a:r>
            <a:r>
              <a:rPr lang="en-US" sz="9600" dirty="0">
                <a:solidFill>
                  <a:srgbClr val="C00000"/>
                </a:solidFill>
                <a:latin typeface="+mj-lt"/>
              </a:rPr>
              <a:t>WRAP plan</a:t>
            </a:r>
            <a:r>
              <a:rPr lang="en-US" sz="9600" dirty="0">
                <a:latin typeface="+mj-lt"/>
              </a:rPr>
              <a:t>) anticipates problems and provides a </a:t>
            </a:r>
            <a:r>
              <a:rPr lang="en-US" sz="9600" dirty="0">
                <a:solidFill>
                  <a:schemeClr val="accent2">
                    <a:lumMod val="60000"/>
                    <a:lumOff val="40000"/>
                  </a:schemeClr>
                </a:solidFill>
                <a:latin typeface="+mj-lt"/>
              </a:rPr>
              <a:t>mutually agreed upon </a:t>
            </a:r>
            <a:r>
              <a:rPr lang="en-US" sz="9600" dirty="0">
                <a:latin typeface="+mj-lt"/>
              </a:rPr>
              <a:t>blueprint for response </a:t>
            </a:r>
            <a:endParaRPr lang="en-US" sz="9600" dirty="0" smtClean="0">
              <a:latin typeface="+mj-lt"/>
            </a:endParaRPr>
          </a:p>
          <a:p>
            <a:pPr algn="l"/>
            <a:r>
              <a:rPr lang="en-US" sz="9600" dirty="0" smtClean="0">
                <a:latin typeface="+mj-lt"/>
              </a:rPr>
              <a:t>(</a:t>
            </a:r>
            <a:r>
              <a:rPr lang="en-US" sz="9600" dirty="0">
                <a:latin typeface="+mj-lt"/>
              </a:rPr>
              <a:t>e.g., medical, emotional, relapse, may include additional support, or hospitalization)</a:t>
            </a:r>
          </a:p>
          <a:p>
            <a:pPr algn="l"/>
            <a:endParaRPr lang="en-US" dirty="0" smtClean="0">
              <a:solidFill>
                <a:srgbClr val="002060"/>
              </a:solidFill>
              <a:latin typeface="+mj-lt"/>
            </a:endParaRPr>
          </a:p>
          <a:p>
            <a:endParaRPr lang="en-US" dirty="0" smtClean="0">
              <a:solidFill>
                <a:srgbClr val="002060"/>
              </a:solidFill>
              <a:latin typeface="Trebuchet MS" panose="020B0603020202020204" pitchFamily="34" charset="0"/>
            </a:endParaRPr>
          </a:p>
          <a:p>
            <a:pPr marL="0" indent="0">
              <a:buNone/>
            </a:pPr>
            <a:endParaRPr lang="en-US" dirty="0" smtClean="0">
              <a:solidFill>
                <a:srgbClr val="002060"/>
              </a:solidFill>
              <a:latin typeface="Trebuchet MS" panose="020B0603020202020204" pitchFamily="34" charset="0"/>
            </a:endParaRPr>
          </a:p>
        </p:txBody>
      </p:sp>
      <p:pic>
        <p:nvPicPr>
          <p:cNvPr id="4" name="image1.png"/>
          <p:cNvPicPr/>
          <p:nvPr/>
        </p:nvPicPr>
        <p:blipFill>
          <a:blip r:embed="rId3">
            <a:alphaModFix amt="55000"/>
            <a:extLst/>
          </a:blip>
          <a:stretch>
            <a:fillRect/>
          </a:stretch>
        </p:blipFill>
        <p:spPr>
          <a:xfrm>
            <a:off x="7696200" y="6185614"/>
            <a:ext cx="1056923" cy="444500"/>
          </a:xfrm>
          <a:prstGeom prst="rect">
            <a:avLst/>
          </a:prstGeom>
          <a:ln w="12700">
            <a:miter lim="400000"/>
          </a:ln>
        </p:spPr>
      </p:pic>
    </p:spTree>
    <p:extLst>
      <p:ext uri="{BB962C8B-B14F-4D97-AF65-F5344CB8AC3E}">
        <p14:creationId xmlns:p14="http://schemas.microsoft.com/office/powerpoint/2010/main" val="25052220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990600"/>
            <a:ext cx="7851648" cy="1828800"/>
          </a:xfrm>
        </p:spPr>
        <p:txBody>
          <a:bodyPr/>
          <a:lstStyle/>
          <a:p>
            <a:r>
              <a:rPr lang="en-US" dirty="0" smtClean="0">
                <a:solidFill>
                  <a:srgbClr val="FFC000"/>
                </a:solidFill>
              </a:rPr>
              <a:t>3. Separation of Housing</a:t>
            </a:r>
            <a:br>
              <a:rPr lang="en-US" dirty="0" smtClean="0">
                <a:solidFill>
                  <a:srgbClr val="FFC000"/>
                </a:solidFill>
              </a:rPr>
            </a:br>
            <a:r>
              <a:rPr lang="en-US" dirty="0" smtClean="0">
                <a:solidFill>
                  <a:srgbClr val="FFC000"/>
                </a:solidFill>
              </a:rPr>
              <a:t>and Services</a:t>
            </a:r>
            <a:endParaRPr lang="en-US" dirty="0">
              <a:solidFill>
                <a:srgbClr val="FFC000"/>
              </a:solidFill>
            </a:endParaRPr>
          </a:p>
        </p:txBody>
      </p:sp>
      <p:sp>
        <p:nvSpPr>
          <p:cNvPr id="3" name="Subtitle 2"/>
          <p:cNvSpPr>
            <a:spLocks noGrp="1"/>
          </p:cNvSpPr>
          <p:nvPr>
            <p:ph type="subTitle" idx="1"/>
          </p:nvPr>
        </p:nvSpPr>
        <p:spPr>
          <a:xfrm>
            <a:off x="609600" y="3352800"/>
            <a:ext cx="7778496" cy="1781450"/>
          </a:xfrm>
        </p:spPr>
        <p:txBody>
          <a:bodyPr>
            <a:normAutofit fontScale="92500" lnSpcReduction="10000"/>
          </a:bodyPr>
          <a:lstStyle/>
          <a:p>
            <a:pPr algn="l"/>
            <a:r>
              <a:rPr lang="en-US" sz="3600" i="1" dirty="0" smtClean="0">
                <a:latin typeface="Trebuchet MS" panose="020B0603020202020204" pitchFamily="34" charset="0"/>
              </a:rPr>
              <a:t>Separated spatially, </a:t>
            </a:r>
          </a:p>
          <a:p>
            <a:pPr algn="l"/>
            <a:r>
              <a:rPr lang="en-US" sz="3600" i="1" dirty="0" smtClean="0">
                <a:latin typeface="Trebuchet MS" panose="020B0603020202020204" pitchFamily="34" charset="0"/>
              </a:rPr>
              <a:t>conceptually,</a:t>
            </a:r>
          </a:p>
          <a:p>
            <a:pPr algn="l"/>
            <a:r>
              <a:rPr lang="en-US" sz="3600" i="1" dirty="0" smtClean="0">
                <a:latin typeface="Trebuchet MS" panose="020B0603020202020204" pitchFamily="34" charset="0"/>
              </a:rPr>
              <a:t> and operationally </a:t>
            </a:r>
            <a:endParaRPr lang="en-US" sz="3600" i="1" dirty="0">
              <a:latin typeface="Trebuchet MS" panose="020B0603020202020204" pitchFamily="34" charset="0"/>
            </a:endParaRPr>
          </a:p>
        </p:txBody>
      </p:sp>
      <p:pic>
        <p:nvPicPr>
          <p:cNvPr id="4" name="image1.png"/>
          <p:cNvPicPr/>
          <p:nvPr/>
        </p:nvPicPr>
        <p:blipFill>
          <a:blip r:embed="rId3">
            <a:alphaModFix amt="55000"/>
            <a:extLst/>
          </a:blip>
          <a:stretch>
            <a:fillRect/>
          </a:stretch>
        </p:blipFill>
        <p:spPr>
          <a:xfrm>
            <a:off x="7696200" y="6185614"/>
            <a:ext cx="1056923" cy="444500"/>
          </a:xfrm>
          <a:prstGeom prst="rect">
            <a:avLst/>
          </a:prstGeom>
          <a:ln w="12700">
            <a:miter lim="400000"/>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3124200"/>
            <a:ext cx="3448050" cy="2298700"/>
          </a:xfrm>
          <a:prstGeom prst="rect">
            <a:avLst/>
          </a:prstGeom>
        </p:spPr>
      </p:pic>
    </p:spTree>
    <p:extLst>
      <p:ext uri="{BB962C8B-B14F-4D97-AF65-F5344CB8AC3E}">
        <p14:creationId xmlns:p14="http://schemas.microsoft.com/office/powerpoint/2010/main" val="32630700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3472"/>
            <a:ext cx="7919860" cy="1222928"/>
          </a:xfrm>
        </p:spPr>
        <p:txBody>
          <a:bodyPr rtlCol="0">
            <a:noAutofit/>
          </a:bodyPr>
          <a:lstStyle/>
          <a:p>
            <a:pPr algn="ctr" fontAlgn="auto">
              <a:spcAft>
                <a:spcPts val="0"/>
              </a:spcAft>
              <a:defRPr/>
            </a:pPr>
            <a:r>
              <a:rPr lang="en-US" sz="3600" dirty="0" smtClean="0">
                <a:solidFill>
                  <a:srgbClr val="FFC000"/>
                </a:solidFill>
                <a:effectLst>
                  <a:outerShdw blurRad="38100" dist="38100" dir="2700000" algn="tl">
                    <a:srgbClr val="000000">
                      <a:alpha val="43137"/>
                    </a:srgbClr>
                  </a:outerShdw>
                </a:effectLst>
                <a:cs typeface="Constantia"/>
              </a:rPr>
              <a:t>PRINCIPLE 3: HOUSING and SERVICES ARE SEAPARATE DOMAINS</a:t>
            </a:r>
            <a:endParaRPr lang="en-US" sz="3600" dirty="0">
              <a:solidFill>
                <a:srgbClr val="FFC000"/>
              </a:solidFill>
              <a:effectLst>
                <a:outerShdw blurRad="38100" dist="38100" dir="2700000" algn="tl">
                  <a:srgbClr val="000000">
                    <a:alpha val="43137"/>
                  </a:srgbClr>
                </a:outerShdw>
              </a:effectLst>
              <a:cs typeface="Constantia"/>
            </a:endParaRPr>
          </a:p>
        </p:txBody>
      </p:sp>
      <p:graphicFrame>
        <p:nvGraphicFramePr>
          <p:cNvPr id="4" name="Diagram 3"/>
          <p:cNvGraphicFramePr/>
          <p:nvPr>
            <p:extLst>
              <p:ext uri="{D42A27DB-BD31-4B8C-83A1-F6EECF244321}">
                <p14:modId xmlns:p14="http://schemas.microsoft.com/office/powerpoint/2010/main" val="2722028764"/>
              </p:ext>
            </p:extLst>
          </p:nvPr>
        </p:nvGraphicFramePr>
        <p:xfrm>
          <a:off x="149930" y="1578502"/>
          <a:ext cx="8839200" cy="5051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1.png"/>
          <p:cNvPicPr/>
          <p:nvPr/>
        </p:nvPicPr>
        <p:blipFill>
          <a:blip r:embed="rId8">
            <a:alphaModFix amt="55000"/>
            <a:extLst/>
          </a:blip>
          <a:stretch>
            <a:fillRect/>
          </a:stretch>
        </p:blipFill>
        <p:spPr>
          <a:xfrm>
            <a:off x="7696200" y="6185614"/>
            <a:ext cx="1056923" cy="444500"/>
          </a:xfrm>
          <a:prstGeom prst="rect">
            <a:avLst/>
          </a:prstGeom>
          <a:ln w="12700">
            <a:miter lim="400000"/>
          </a:ln>
        </p:spPr>
      </p:pic>
    </p:spTree>
    <p:extLst>
      <p:ext uri="{BB962C8B-B14F-4D97-AF65-F5344CB8AC3E}">
        <p14:creationId xmlns:p14="http://schemas.microsoft.com/office/powerpoint/2010/main" val="40109438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dirty="0" smtClean="0">
                <a:solidFill>
                  <a:srgbClr val="FFC000"/>
                </a:solidFill>
              </a:rPr>
              <a:t>Another Dimension of the Paradigm Shift is the Treatment Philosophy </a:t>
            </a:r>
            <a:endParaRPr lang="en-US" dirty="0">
              <a:solidFill>
                <a:srgbClr val="FFC000"/>
              </a:solidFill>
            </a:endParaRPr>
          </a:p>
        </p:txBody>
      </p:sp>
      <p:sp>
        <p:nvSpPr>
          <p:cNvPr id="3" name="Subtitle 2"/>
          <p:cNvSpPr>
            <a:spLocks noGrp="1"/>
          </p:cNvSpPr>
          <p:nvPr>
            <p:ph type="subTitle" idx="1"/>
          </p:nvPr>
        </p:nvSpPr>
        <p:spPr>
          <a:xfrm>
            <a:off x="565759" y="3886200"/>
            <a:ext cx="7854696" cy="1752600"/>
          </a:xfrm>
        </p:spPr>
        <p:txBody>
          <a:bodyPr>
            <a:normAutofit fontScale="92500" lnSpcReduction="10000"/>
          </a:bodyPr>
          <a:lstStyle/>
          <a:p>
            <a:r>
              <a:rPr lang="en-US" sz="6000" dirty="0" smtClean="0">
                <a:solidFill>
                  <a:srgbClr val="002060"/>
                </a:solidFill>
                <a:latin typeface="+mj-lt"/>
              </a:rPr>
              <a:t>4. Recovery Oriented Services</a:t>
            </a:r>
            <a:endParaRPr lang="en-US" sz="6000" dirty="0">
              <a:solidFill>
                <a:srgbClr val="002060"/>
              </a:solidFill>
              <a:latin typeface="+mj-lt"/>
            </a:endParaRPr>
          </a:p>
        </p:txBody>
      </p:sp>
      <p:pic>
        <p:nvPicPr>
          <p:cNvPr id="4" name="image1.png"/>
          <p:cNvPicPr/>
          <p:nvPr/>
        </p:nvPicPr>
        <p:blipFill>
          <a:blip r:embed="rId3">
            <a:alphaModFix amt="55000"/>
            <a:extLst/>
          </a:blip>
          <a:stretch>
            <a:fillRect/>
          </a:stretch>
        </p:blipFill>
        <p:spPr>
          <a:xfrm>
            <a:off x="7696200" y="6185614"/>
            <a:ext cx="1056923" cy="444500"/>
          </a:xfrm>
          <a:prstGeom prst="rect">
            <a:avLst/>
          </a:prstGeom>
          <a:ln w="12700">
            <a:miter lim="400000"/>
          </a:ln>
        </p:spPr>
      </p:pic>
    </p:spTree>
    <p:extLst>
      <p:ext uri="{BB962C8B-B14F-4D97-AF65-F5344CB8AC3E}">
        <p14:creationId xmlns:p14="http://schemas.microsoft.com/office/powerpoint/2010/main" val="27096199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362456"/>
          </a:xfrm>
        </p:spPr>
        <p:txBody>
          <a:bodyPr/>
          <a:lstStyle/>
          <a:p>
            <a:r>
              <a:rPr lang="en-US" dirty="0" smtClean="0">
                <a:solidFill>
                  <a:srgbClr val="FFC000"/>
                </a:solidFill>
              </a:rPr>
              <a:t>System Change Question </a:t>
            </a:r>
            <a:endParaRPr lang="en-US" dirty="0">
              <a:solidFill>
                <a:srgbClr val="FFC000"/>
              </a:solidFill>
            </a:endParaRPr>
          </a:p>
        </p:txBody>
      </p:sp>
      <p:sp>
        <p:nvSpPr>
          <p:cNvPr id="3" name="Text Placeholder 2"/>
          <p:cNvSpPr>
            <a:spLocks noGrp="1"/>
          </p:cNvSpPr>
          <p:nvPr>
            <p:ph type="body" idx="1"/>
          </p:nvPr>
        </p:nvSpPr>
        <p:spPr>
          <a:xfrm>
            <a:off x="876300" y="3124200"/>
            <a:ext cx="7391400" cy="2438400"/>
          </a:xfrm>
        </p:spPr>
        <p:txBody>
          <a:bodyPr>
            <a:normAutofit fontScale="92500" lnSpcReduction="20000"/>
          </a:bodyPr>
          <a:lstStyle/>
          <a:p>
            <a:r>
              <a:rPr lang="en-US" sz="4800" dirty="0" smtClean="0">
                <a:solidFill>
                  <a:srgbClr val="002060"/>
                </a:solidFill>
                <a:latin typeface="+mj-lt"/>
              </a:rPr>
              <a:t>Can we simply introduce a new program into an existing system and keep everything else the same?</a:t>
            </a:r>
            <a:endParaRPr lang="en-US" dirty="0">
              <a:solidFill>
                <a:srgbClr val="002060"/>
              </a:solidFill>
              <a:latin typeface="+mj-lt"/>
            </a:endParaRPr>
          </a:p>
        </p:txBody>
      </p:sp>
      <p:pic>
        <p:nvPicPr>
          <p:cNvPr id="4" name="image1.png"/>
          <p:cNvPicPr/>
          <p:nvPr/>
        </p:nvPicPr>
        <p:blipFill>
          <a:blip r:embed="rId3">
            <a:alphaModFix amt="55000"/>
            <a:extLst/>
          </a:blip>
          <a:stretch>
            <a:fillRect/>
          </a:stretch>
        </p:blipFill>
        <p:spPr>
          <a:xfrm>
            <a:off x="7696200" y="6185614"/>
            <a:ext cx="1056923" cy="444500"/>
          </a:xfrm>
          <a:prstGeom prst="rect">
            <a:avLst/>
          </a:prstGeom>
          <a:ln w="12700">
            <a:miter lim="400000"/>
          </a:ln>
        </p:spPr>
      </p:pic>
    </p:spTree>
    <p:extLst>
      <p:ext uri="{BB962C8B-B14F-4D97-AF65-F5344CB8AC3E}">
        <p14:creationId xmlns:p14="http://schemas.microsoft.com/office/powerpoint/2010/main" val="20936208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984" y="914400"/>
            <a:ext cx="6582032" cy="1050249"/>
          </a:xfrm>
        </p:spPr>
        <p:txBody>
          <a:bodyPr/>
          <a:lstStyle/>
          <a:p>
            <a:r>
              <a:rPr lang="en-US" dirty="0" smtClean="0">
                <a:solidFill>
                  <a:srgbClr val="FFC000"/>
                </a:solidFill>
              </a:rPr>
              <a:t>Treatment Philosophy </a:t>
            </a:r>
            <a:endParaRPr lang="en-US" dirty="0">
              <a:solidFill>
                <a:srgbClr val="FFC000"/>
              </a:solidFill>
            </a:endParaRPr>
          </a:p>
        </p:txBody>
      </p:sp>
      <p:sp>
        <p:nvSpPr>
          <p:cNvPr id="3" name="Text Placeholder 2"/>
          <p:cNvSpPr>
            <a:spLocks noGrp="1"/>
          </p:cNvSpPr>
          <p:nvPr>
            <p:ph type="body" idx="1"/>
          </p:nvPr>
        </p:nvSpPr>
        <p:spPr>
          <a:xfrm>
            <a:off x="647700" y="2590800"/>
            <a:ext cx="7848600" cy="3429000"/>
          </a:xfrm>
        </p:spPr>
        <p:txBody>
          <a:bodyPr>
            <a:normAutofit/>
          </a:bodyPr>
          <a:lstStyle/>
          <a:p>
            <a:r>
              <a:rPr lang="en-US" sz="3200" dirty="0" smtClean="0">
                <a:latin typeface="+mj-lt"/>
              </a:rPr>
              <a:t>What Are Recovery Focused Services?</a:t>
            </a:r>
          </a:p>
          <a:p>
            <a:r>
              <a:rPr lang="en-US" sz="3200" dirty="0" smtClean="0">
                <a:latin typeface="+mj-lt"/>
              </a:rPr>
              <a:t>What is a welcoming culture?</a:t>
            </a:r>
          </a:p>
          <a:p>
            <a:r>
              <a:rPr lang="en-US" sz="3200" dirty="0" smtClean="0">
                <a:latin typeface="+mj-lt"/>
              </a:rPr>
              <a:t>What is trauma informed and trauma           competent?</a:t>
            </a:r>
          </a:p>
          <a:p>
            <a:r>
              <a:rPr lang="en-US" sz="3200" dirty="0" smtClean="0">
                <a:latin typeface="+mj-lt"/>
              </a:rPr>
              <a:t>Why use Harm Reduction?</a:t>
            </a:r>
          </a:p>
          <a:p>
            <a:endParaRPr lang="en-US" sz="3200" dirty="0" smtClean="0">
              <a:latin typeface="Trebuchet MS" panose="020B0603020202020204" pitchFamily="34" charset="0"/>
            </a:endParaRPr>
          </a:p>
          <a:p>
            <a:endParaRPr lang="en-US" dirty="0"/>
          </a:p>
        </p:txBody>
      </p:sp>
      <p:pic>
        <p:nvPicPr>
          <p:cNvPr id="5" name="image1.png"/>
          <p:cNvPicPr/>
          <p:nvPr/>
        </p:nvPicPr>
        <p:blipFill>
          <a:blip r:embed="rId3">
            <a:alphaModFix amt="55000"/>
            <a:extLst/>
          </a:blip>
          <a:stretch>
            <a:fillRect/>
          </a:stretch>
        </p:blipFill>
        <p:spPr>
          <a:xfrm>
            <a:off x="7696200" y="6185614"/>
            <a:ext cx="1056923" cy="444500"/>
          </a:xfrm>
          <a:prstGeom prst="rect">
            <a:avLst/>
          </a:prstGeom>
          <a:ln w="12700">
            <a:miter lim="400000"/>
          </a:ln>
        </p:spPr>
      </p:pic>
    </p:spTree>
    <p:extLst>
      <p:ext uri="{BB962C8B-B14F-4D97-AF65-F5344CB8AC3E}">
        <p14:creationId xmlns:p14="http://schemas.microsoft.com/office/powerpoint/2010/main" val="14616027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44010" y="1143000"/>
            <a:ext cx="7696200" cy="990600"/>
          </a:xfrm>
        </p:spPr>
        <p:txBody>
          <a:bodyPr>
            <a:noAutofit/>
          </a:bodyPr>
          <a:lstStyle/>
          <a:p>
            <a:pPr algn="l" fontAlgn="auto">
              <a:spcAft>
                <a:spcPts val="0"/>
              </a:spcAft>
              <a:defRPr/>
            </a:pPr>
            <a:r>
              <a:rPr lang="en-US" sz="4000" b="1" dirty="0" smtClean="0">
                <a:solidFill>
                  <a:srgbClr val="FFC000"/>
                </a:solidFill>
              </a:rPr>
              <a:t>Housing First Services Requires</a:t>
            </a:r>
            <a:br>
              <a:rPr lang="en-US" sz="4000" b="1" dirty="0" smtClean="0">
                <a:solidFill>
                  <a:srgbClr val="FFC000"/>
                </a:solidFill>
              </a:rPr>
            </a:br>
            <a:r>
              <a:rPr lang="en-US" sz="4000" b="1" dirty="0" smtClean="0">
                <a:solidFill>
                  <a:srgbClr val="FFC000"/>
                </a:solidFill>
              </a:rPr>
              <a:t>Change in Orientation and Practice</a:t>
            </a:r>
            <a:endParaRPr lang="en-US" sz="4000" b="1" dirty="0">
              <a:solidFill>
                <a:srgbClr val="FFC000"/>
              </a:solidFill>
            </a:endParaRPr>
          </a:p>
        </p:txBody>
      </p:sp>
      <p:sp>
        <p:nvSpPr>
          <p:cNvPr id="35842" name="Rectangle 3"/>
          <p:cNvSpPr>
            <a:spLocks noGrp="1" noChangeArrowheads="1"/>
          </p:cNvSpPr>
          <p:nvPr>
            <p:ph type="subTitle" idx="1"/>
          </p:nvPr>
        </p:nvSpPr>
        <p:spPr>
          <a:xfrm>
            <a:off x="990600" y="2420750"/>
            <a:ext cx="7467600" cy="3962400"/>
          </a:xfrm>
        </p:spPr>
        <p:txBody>
          <a:bodyPr>
            <a:normAutofit fontScale="40000" lnSpcReduction="20000"/>
          </a:bodyPr>
          <a:lstStyle/>
          <a:p>
            <a:pPr algn="l"/>
            <a:r>
              <a:rPr lang="en-US" sz="7300" dirty="0" smtClean="0">
                <a:solidFill>
                  <a:srgbClr val="002060"/>
                </a:solidFill>
                <a:latin typeface="+mj-lt"/>
              </a:rPr>
              <a:t>Change in…</a:t>
            </a:r>
          </a:p>
          <a:p>
            <a:pPr algn="l"/>
            <a:endParaRPr lang="en-US" sz="7300" dirty="0" smtClean="0">
              <a:solidFill>
                <a:srgbClr val="002060"/>
              </a:solidFill>
              <a:latin typeface="+mj-lt"/>
            </a:endParaRPr>
          </a:p>
          <a:p>
            <a:pPr marL="685800" indent="-685800" algn="l">
              <a:buClr>
                <a:srgbClr val="002060"/>
              </a:buClr>
              <a:buFont typeface="Arial" panose="020B0604020202020204" pitchFamily="34" charset="0"/>
              <a:buChar char="•"/>
            </a:pPr>
            <a:r>
              <a:rPr lang="en-US" sz="5500" dirty="0" smtClean="0">
                <a:latin typeface="+mj-lt"/>
              </a:rPr>
              <a:t>view of those served</a:t>
            </a:r>
          </a:p>
          <a:p>
            <a:pPr marL="685800" indent="-685800" algn="l">
              <a:buClr>
                <a:srgbClr val="002060"/>
              </a:buClr>
              <a:buFont typeface="Arial" panose="020B0604020202020204" pitchFamily="34" charset="0"/>
              <a:buChar char="•"/>
            </a:pPr>
            <a:endParaRPr lang="en-US" sz="5500" dirty="0" smtClean="0">
              <a:latin typeface="+mj-lt"/>
            </a:endParaRPr>
          </a:p>
          <a:p>
            <a:pPr marL="685800" indent="-685800" algn="l">
              <a:buClr>
                <a:srgbClr val="002060"/>
              </a:buClr>
              <a:buFont typeface="Arial" panose="020B0604020202020204" pitchFamily="34" charset="0"/>
              <a:buChar char="•"/>
            </a:pPr>
            <a:r>
              <a:rPr lang="en-US" sz="5500" dirty="0" smtClean="0">
                <a:latin typeface="+mj-lt"/>
              </a:rPr>
              <a:t>goals of the system (maintenance to rehabilitation)</a:t>
            </a:r>
          </a:p>
          <a:p>
            <a:pPr marL="685800" indent="-685800" algn="l">
              <a:buClr>
                <a:srgbClr val="002060"/>
              </a:buClr>
              <a:buFont typeface="Arial" panose="020B0604020202020204" pitchFamily="34" charset="0"/>
              <a:buChar char="•"/>
            </a:pPr>
            <a:endParaRPr lang="en-US" sz="5500" dirty="0" smtClean="0">
              <a:latin typeface="+mj-lt"/>
            </a:endParaRPr>
          </a:p>
          <a:p>
            <a:pPr marL="685800" indent="-685800" algn="l">
              <a:buClr>
                <a:srgbClr val="002060"/>
              </a:buClr>
              <a:buFont typeface="Arial" panose="020B0604020202020204" pitchFamily="34" charset="0"/>
              <a:buChar char="•"/>
            </a:pPr>
            <a:r>
              <a:rPr lang="en-US" sz="5500" dirty="0" smtClean="0">
                <a:latin typeface="+mj-lt"/>
              </a:rPr>
              <a:t>power relationships (shared decision making)</a:t>
            </a:r>
          </a:p>
          <a:p>
            <a:pPr marL="685800" indent="-685800" algn="l">
              <a:buClr>
                <a:srgbClr val="002060"/>
              </a:buClr>
              <a:buFont typeface="Arial" panose="020B0604020202020204" pitchFamily="34" charset="0"/>
              <a:buChar char="•"/>
            </a:pPr>
            <a:endParaRPr lang="en-US" sz="5500" dirty="0" smtClean="0">
              <a:latin typeface="+mj-lt"/>
            </a:endParaRPr>
          </a:p>
          <a:p>
            <a:pPr marL="685800" indent="-685800" algn="l">
              <a:buClr>
                <a:srgbClr val="002060"/>
              </a:buClr>
              <a:buFont typeface="Arial" panose="020B0604020202020204" pitchFamily="34" charset="0"/>
              <a:buChar char="•"/>
            </a:pPr>
            <a:r>
              <a:rPr lang="en-US" sz="5500" dirty="0" smtClean="0">
                <a:latin typeface="+mj-lt"/>
              </a:rPr>
              <a:t>focus and locus of care</a:t>
            </a:r>
          </a:p>
          <a:p>
            <a:pPr marL="685800" indent="-685800" algn="l">
              <a:buClr>
                <a:srgbClr val="002060"/>
              </a:buClr>
              <a:buFont typeface="Arial" panose="020B0604020202020204" pitchFamily="34" charset="0"/>
              <a:buChar char="•"/>
            </a:pPr>
            <a:endParaRPr lang="en-US" sz="5500" dirty="0" smtClean="0">
              <a:latin typeface="+mj-lt"/>
            </a:endParaRPr>
          </a:p>
          <a:p>
            <a:pPr marL="685800" indent="-685800" algn="l">
              <a:buClr>
                <a:srgbClr val="002060"/>
              </a:buClr>
              <a:buFont typeface="Arial" panose="020B0604020202020204" pitchFamily="34" charset="0"/>
              <a:buChar char="•"/>
            </a:pPr>
            <a:r>
              <a:rPr lang="en-US" sz="5500" dirty="0" smtClean="0">
                <a:latin typeface="+mj-lt"/>
              </a:rPr>
              <a:t>treatment culture</a:t>
            </a:r>
          </a:p>
          <a:p>
            <a:pPr algn="l"/>
            <a:endParaRPr lang="en-US" sz="5500" dirty="0">
              <a:solidFill>
                <a:srgbClr val="002060"/>
              </a:solidFill>
              <a:latin typeface="+mj-lt"/>
            </a:endParaRPr>
          </a:p>
        </p:txBody>
      </p:sp>
      <p:pic>
        <p:nvPicPr>
          <p:cNvPr id="5" name="image1.png"/>
          <p:cNvPicPr/>
          <p:nvPr/>
        </p:nvPicPr>
        <p:blipFill>
          <a:blip r:embed="rId3">
            <a:alphaModFix amt="55000"/>
            <a:extLst/>
          </a:blip>
          <a:stretch>
            <a:fillRect/>
          </a:stretch>
        </p:blipFill>
        <p:spPr>
          <a:xfrm>
            <a:off x="7696200" y="6185614"/>
            <a:ext cx="1056923" cy="444500"/>
          </a:xfrm>
          <a:prstGeom prst="rect">
            <a:avLst/>
          </a:prstGeom>
          <a:ln w="12700">
            <a:miter lim="400000"/>
          </a:ln>
        </p:spPr>
      </p:pic>
    </p:spTree>
    <p:extLst>
      <p:ext uri="{BB962C8B-B14F-4D97-AF65-F5344CB8AC3E}">
        <p14:creationId xmlns:p14="http://schemas.microsoft.com/office/powerpoint/2010/main" val="4290782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768" y="533400"/>
            <a:ext cx="8229600" cy="1143000"/>
          </a:xfrm>
        </p:spPr>
        <p:txBody>
          <a:bodyPr>
            <a:normAutofit fontScale="90000"/>
          </a:bodyPr>
          <a:lstStyle/>
          <a:p>
            <a:r>
              <a:rPr lang="en-US" dirty="0" smtClean="0"/>
              <a:t>Cross Cultural</a:t>
            </a:r>
            <a:br>
              <a:rPr lang="en-US" dirty="0" smtClean="0"/>
            </a:br>
            <a:r>
              <a:rPr lang="en-US" dirty="0" smtClean="0"/>
              <a:t> Similarities and Differences</a:t>
            </a:r>
            <a:endParaRPr lang="en-US" dirty="0"/>
          </a:p>
        </p:txBody>
      </p:sp>
      <p:sp>
        <p:nvSpPr>
          <p:cNvPr id="3" name="Content Placeholder 2"/>
          <p:cNvSpPr>
            <a:spLocks noGrp="1"/>
          </p:cNvSpPr>
          <p:nvPr>
            <p:ph sz="half" idx="1"/>
          </p:nvPr>
        </p:nvSpPr>
        <p:spPr/>
        <p:txBody>
          <a:bodyPr>
            <a:normAutofit/>
          </a:bodyPr>
          <a:lstStyle/>
          <a:p>
            <a:r>
              <a:rPr lang="en-US" dirty="0">
                <a:latin typeface="+mj-lt"/>
              </a:rPr>
              <a:t>Wide variations in social welfare systems</a:t>
            </a:r>
          </a:p>
          <a:p>
            <a:r>
              <a:rPr lang="en-US" dirty="0" smtClean="0">
                <a:latin typeface="+mj-lt"/>
              </a:rPr>
              <a:t>Definition of ‘homeless’ varies –Advocates, Policy Makers and researchers</a:t>
            </a:r>
          </a:p>
          <a:p>
            <a:r>
              <a:rPr lang="en-US" dirty="0" smtClean="0">
                <a:latin typeface="+mj-lt"/>
              </a:rPr>
              <a:t>Range from ‘Rough Sleepers or literally Homeless’ to stably housed </a:t>
            </a:r>
          </a:p>
          <a:p>
            <a:pPr marL="0" indent="0">
              <a:buNone/>
            </a:pPr>
            <a:endParaRPr lang="en-US" dirty="0" smtClean="0"/>
          </a:p>
          <a:p>
            <a:endParaRPr lang="en-US" dirty="0"/>
          </a:p>
        </p:txBody>
      </p:sp>
      <p:sp>
        <p:nvSpPr>
          <p:cNvPr id="4" name="Content Placeholder 3"/>
          <p:cNvSpPr>
            <a:spLocks noGrp="1"/>
          </p:cNvSpPr>
          <p:nvPr>
            <p:ph sz="half" idx="2"/>
          </p:nvPr>
        </p:nvSpPr>
        <p:spPr/>
        <p:txBody>
          <a:bodyPr>
            <a:normAutofit/>
          </a:bodyPr>
          <a:lstStyle/>
          <a:p>
            <a:r>
              <a:rPr lang="en-US" dirty="0" smtClean="0">
                <a:latin typeface="+mj-lt"/>
              </a:rPr>
              <a:t>Single Adults – more men, higher rates of SA, Trauma, MI</a:t>
            </a:r>
          </a:p>
          <a:p>
            <a:r>
              <a:rPr lang="en-US" dirty="0" smtClean="0">
                <a:latin typeface="+mj-lt"/>
              </a:rPr>
              <a:t>Over representation of groups who are discriminated against</a:t>
            </a:r>
          </a:p>
          <a:p>
            <a:r>
              <a:rPr lang="en-US" dirty="0" smtClean="0">
                <a:latin typeface="+mj-lt"/>
              </a:rPr>
              <a:t>Typically </a:t>
            </a:r>
            <a:r>
              <a:rPr lang="en-US" dirty="0">
                <a:latin typeface="+mj-lt"/>
              </a:rPr>
              <a:t>refers to 3 major groups- Single Adults, families and Youth</a:t>
            </a:r>
          </a:p>
          <a:p>
            <a:r>
              <a:rPr lang="en-US" dirty="0" smtClean="0">
                <a:latin typeface="+mj-lt"/>
              </a:rPr>
              <a:t> </a:t>
            </a:r>
            <a:endParaRPr lang="en-US" dirty="0">
              <a:latin typeface="+mj-lt"/>
            </a:endParaRPr>
          </a:p>
        </p:txBody>
      </p:sp>
    </p:spTree>
    <p:extLst>
      <p:ext uri="{BB962C8B-B14F-4D97-AF65-F5344CB8AC3E}">
        <p14:creationId xmlns:p14="http://schemas.microsoft.com/office/powerpoint/2010/main" val="195200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lh4.ggpht.com/_jFM-Fd8NDFE/THaZNGhdZRI/AAAAAAAAJG0/z2yW_Ebu22s/s1600/Rusti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 y="0"/>
            <a:ext cx="9150081" cy="6858001"/>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image1.png"/>
          <p:cNvPicPr/>
          <p:nvPr/>
        </p:nvPicPr>
        <p:blipFill>
          <a:blip r:embed="rId4">
            <a:alphaModFix amt="55000"/>
            <a:extLst/>
          </a:blip>
          <a:stretch>
            <a:fillRect/>
          </a:stretch>
        </p:blipFill>
        <p:spPr>
          <a:xfrm>
            <a:off x="7696200" y="6185614"/>
            <a:ext cx="1056923" cy="444500"/>
          </a:xfrm>
          <a:prstGeom prst="rect">
            <a:avLst/>
          </a:prstGeom>
          <a:ln w="12700">
            <a:miter lim="400000"/>
          </a:ln>
        </p:spPr>
      </p:pic>
      <p:pic>
        <p:nvPicPr>
          <p:cNvPr id="2" name="Picture 1" descr="Farooks_keys (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9400" y="2264592"/>
            <a:ext cx="3784600" cy="2730571"/>
          </a:xfrm>
          <a:prstGeom prst="rect">
            <a:avLst/>
          </a:prstGeom>
        </p:spPr>
      </p:pic>
      <p:sp>
        <p:nvSpPr>
          <p:cNvPr id="8" name="TextBox 7"/>
          <p:cNvSpPr txBox="1"/>
          <p:nvPr/>
        </p:nvSpPr>
        <p:spPr>
          <a:xfrm>
            <a:off x="304800" y="533400"/>
            <a:ext cx="8305800" cy="1723549"/>
          </a:xfrm>
          <a:prstGeom prst="rect">
            <a:avLst/>
          </a:prstGeom>
          <a:noFill/>
        </p:spPr>
        <p:txBody>
          <a:bodyPr wrap="square" rtlCol="0">
            <a:spAutoFit/>
          </a:bodyPr>
          <a:lstStyle/>
          <a:p>
            <a:pPr marL="704088" lvl="2" indent="0" algn="ctr">
              <a:buNone/>
            </a:pPr>
            <a:r>
              <a:rPr lang="en-US" sz="4400" b="1" dirty="0">
                <a:solidFill>
                  <a:srgbClr val="FFB61D"/>
                </a:solidFill>
                <a:effectLst>
                  <a:outerShdw blurRad="50800" dist="38100" dir="2700000" algn="tl" rotWithShape="0">
                    <a:srgbClr val="000000">
                      <a:alpha val="43000"/>
                    </a:srgbClr>
                  </a:outerShdw>
                </a:effectLst>
                <a:latin typeface="+mj-lt"/>
                <a:cs typeface="Urdu Typesetting" panose="03020402040406030203" pitchFamily="66" charset="-78"/>
              </a:rPr>
              <a:t>Harm Reduction and</a:t>
            </a:r>
          </a:p>
          <a:p>
            <a:pPr marL="704088" lvl="2" indent="0" algn="ctr">
              <a:buNone/>
            </a:pPr>
            <a:r>
              <a:rPr lang="en-US" sz="4400" b="1" dirty="0">
                <a:solidFill>
                  <a:srgbClr val="FFB61D"/>
                </a:solidFill>
                <a:effectLst>
                  <a:outerShdw blurRad="50800" dist="38100" dir="2700000" algn="tl" rotWithShape="0">
                    <a:srgbClr val="000000">
                      <a:alpha val="43000"/>
                    </a:srgbClr>
                  </a:outerShdw>
                </a:effectLst>
                <a:latin typeface="+mj-lt"/>
                <a:cs typeface="Urdu Typesetting" panose="03020402040406030203" pitchFamily="66" charset="-78"/>
              </a:rPr>
              <a:t>Housing First</a:t>
            </a:r>
          </a:p>
          <a:p>
            <a:endParaRPr lang="en-US" dirty="0"/>
          </a:p>
        </p:txBody>
      </p:sp>
      <p:sp>
        <p:nvSpPr>
          <p:cNvPr id="10" name="TextBox 9"/>
          <p:cNvSpPr txBox="1"/>
          <p:nvPr/>
        </p:nvSpPr>
        <p:spPr>
          <a:xfrm>
            <a:off x="2057400" y="5206218"/>
            <a:ext cx="5486400" cy="1446550"/>
          </a:xfrm>
          <a:prstGeom prst="rect">
            <a:avLst/>
          </a:prstGeom>
          <a:noFill/>
        </p:spPr>
        <p:txBody>
          <a:bodyPr wrap="square" rtlCol="0">
            <a:spAutoFit/>
          </a:bodyPr>
          <a:lstStyle/>
          <a:p>
            <a:pPr algn="ctr"/>
            <a:r>
              <a:rPr lang="en-US" sz="4400" b="1" dirty="0" smtClean="0">
                <a:solidFill>
                  <a:srgbClr val="FFB61D"/>
                </a:solidFill>
                <a:effectLst>
                  <a:outerShdw blurRad="50800" dist="38100" dir="2700000" algn="tl" rotWithShape="0">
                    <a:srgbClr val="000000">
                      <a:alpha val="43000"/>
                    </a:srgbClr>
                  </a:outerShdw>
                </a:effectLst>
                <a:latin typeface="+mj-lt"/>
              </a:rPr>
              <a:t>Harm Reduction in Everyday Life </a:t>
            </a:r>
            <a:endParaRPr lang="en-US" sz="4400" b="1" dirty="0">
              <a:solidFill>
                <a:srgbClr val="FFB61D"/>
              </a:solidFill>
              <a:effectLst>
                <a:outerShdw blurRad="50800" dist="38100" dir="2700000" algn="tl" rotWithShape="0">
                  <a:srgbClr val="000000">
                    <a:alpha val="43000"/>
                  </a:srgbClr>
                </a:outerShdw>
              </a:effectLst>
              <a:latin typeface="+mj-lt"/>
            </a:endParaRPr>
          </a:p>
        </p:txBody>
      </p:sp>
    </p:spTree>
    <p:extLst>
      <p:ext uri="{BB962C8B-B14F-4D97-AF65-F5344CB8AC3E}">
        <p14:creationId xmlns:p14="http://schemas.microsoft.com/office/powerpoint/2010/main" val="7568815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7" name="Picture 2" descr="http://lh4.ggpht.com/_jFM-Fd8NDFE/THaZNGhdZRI/AAAAAAAAJG0/z2yW_Ebu22s/s1600/Rusti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 y="0"/>
            <a:ext cx="9150081"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20" name="Shape 220"/>
          <p:cNvSpPr txBox="1">
            <a:spLocks noGrp="1"/>
          </p:cNvSpPr>
          <p:nvPr>
            <p:ph type="body" idx="1"/>
          </p:nvPr>
        </p:nvSpPr>
        <p:spPr>
          <a:xfrm>
            <a:off x="778009" y="1644507"/>
            <a:ext cx="7581900" cy="4569939"/>
          </a:xfrm>
          <a:prstGeom prst="rect">
            <a:avLst/>
          </a:prstGeom>
        </p:spPr>
        <p:txBody>
          <a:bodyPr wrap="square" lIns="91425" tIns="91425" rIns="91425" bIns="91425" anchor="t" anchorCtr="0">
            <a:spAutoFit/>
          </a:bodyPr>
          <a:lstStyle/>
          <a:p>
            <a:pPr marL="457200" indent="-457200">
              <a:lnSpc>
                <a:spcPct val="110000"/>
              </a:lnSpc>
              <a:spcBef>
                <a:spcPts val="720"/>
              </a:spcBef>
              <a:buFont typeface="Arial" panose="020B0604020202020204" pitchFamily="34" charset="0"/>
              <a:buChar char="•"/>
            </a:pPr>
            <a:r>
              <a:rPr lang="en" sz="2600" b="1" dirty="0" smtClean="0">
                <a:solidFill>
                  <a:srgbClr val="002060"/>
                </a:solidFill>
                <a:latin typeface="Calibri" pitchFamily="34" charset="0"/>
                <a:ea typeface="Quattrocento Sans"/>
                <a:cs typeface="Quattrocento Sans"/>
                <a:sym typeface="Quattrocento Sans"/>
              </a:rPr>
              <a:t>Harm Reduction is not limited to working with addiction</a:t>
            </a:r>
          </a:p>
          <a:p>
            <a:pPr marL="457200" indent="-457200">
              <a:lnSpc>
                <a:spcPct val="110000"/>
              </a:lnSpc>
              <a:spcBef>
                <a:spcPts val="720"/>
              </a:spcBef>
              <a:buFont typeface="Arial" panose="020B0604020202020204" pitchFamily="34" charset="0"/>
              <a:buChar char="•"/>
            </a:pPr>
            <a:r>
              <a:rPr lang="en" sz="2600" b="1" dirty="0" smtClean="0">
                <a:solidFill>
                  <a:srgbClr val="002060"/>
                </a:solidFill>
                <a:latin typeface="Calibri" pitchFamily="34" charset="0"/>
                <a:ea typeface="Quattrocento Sans"/>
                <a:cs typeface="Quattrocento Sans"/>
                <a:sym typeface="Quattrocento Sans"/>
              </a:rPr>
              <a:t>Seek to reduce the risks associated with any harmful behaviors (safe injection, psychiatric symptoms, eviction, explotation, etc.)</a:t>
            </a:r>
          </a:p>
          <a:p>
            <a:pPr marL="457200" indent="-457200">
              <a:lnSpc>
                <a:spcPct val="110000"/>
              </a:lnSpc>
              <a:spcBef>
                <a:spcPts val="720"/>
              </a:spcBef>
              <a:buFont typeface="Arial" panose="020B0604020202020204" pitchFamily="34" charset="0"/>
              <a:buChar char="•"/>
            </a:pPr>
            <a:r>
              <a:rPr lang="en" sz="2600" b="1" dirty="0" smtClean="0">
                <a:solidFill>
                  <a:srgbClr val="002060"/>
                </a:solidFill>
                <a:latin typeface="Calibri" pitchFamily="34" charset="0"/>
                <a:ea typeface="Quattrocento Sans"/>
                <a:cs typeface="Quattrocento Sans"/>
                <a:sym typeface="Quattrocento Sans"/>
              </a:rPr>
              <a:t>HR allows for consumer directed services</a:t>
            </a:r>
          </a:p>
          <a:p>
            <a:pPr marL="457200" indent="-457200">
              <a:lnSpc>
                <a:spcPct val="110000"/>
              </a:lnSpc>
              <a:spcBef>
                <a:spcPts val="720"/>
              </a:spcBef>
              <a:buFont typeface="Arial" panose="020B0604020202020204" pitchFamily="34" charset="0"/>
              <a:buChar char="•"/>
            </a:pPr>
            <a:r>
              <a:rPr lang="en" sz="2600" b="1" dirty="0" smtClean="0">
                <a:solidFill>
                  <a:srgbClr val="002060"/>
                </a:solidFill>
                <a:latin typeface="Calibri" pitchFamily="34" charset="0"/>
                <a:ea typeface="Quattrocento Sans"/>
                <a:cs typeface="Quattrocento Sans"/>
                <a:sym typeface="Quattrocento Sans"/>
              </a:rPr>
              <a:t>Allows for honest discourse </a:t>
            </a:r>
          </a:p>
          <a:p>
            <a:pPr marL="457200" indent="-457200">
              <a:lnSpc>
                <a:spcPct val="110000"/>
              </a:lnSpc>
              <a:spcBef>
                <a:spcPts val="720"/>
              </a:spcBef>
              <a:buFont typeface="Arial" panose="020B0604020202020204" pitchFamily="34" charset="0"/>
              <a:buChar char="•"/>
            </a:pPr>
            <a:r>
              <a:rPr lang="en" sz="2600" b="1" dirty="0" smtClean="0">
                <a:solidFill>
                  <a:srgbClr val="002060"/>
                </a:solidFill>
                <a:latin typeface="Calibri" pitchFamily="34" charset="0"/>
                <a:ea typeface="Quattrocento Sans"/>
                <a:cs typeface="Quattrocento Sans"/>
                <a:sym typeface="Quattrocento Sans"/>
              </a:rPr>
              <a:t>HR involves tolerance of risk by staff and agency </a:t>
            </a:r>
          </a:p>
          <a:p>
            <a:pPr>
              <a:lnSpc>
                <a:spcPct val="90000"/>
              </a:lnSpc>
              <a:spcBef>
                <a:spcPts val="720"/>
              </a:spcBef>
            </a:pPr>
            <a:endParaRPr lang="en" sz="3000" dirty="0" smtClean="0">
              <a:solidFill>
                <a:srgbClr val="FFFF00"/>
              </a:solidFill>
              <a:latin typeface="Calibri" pitchFamily="34" charset="0"/>
              <a:ea typeface="Quattrocento Sans"/>
              <a:cs typeface="Quattrocento Sans"/>
              <a:sym typeface="Quattrocento Sans"/>
            </a:endParaRPr>
          </a:p>
        </p:txBody>
      </p:sp>
      <p:sp>
        <p:nvSpPr>
          <p:cNvPr id="6" name="Shape 179"/>
          <p:cNvSpPr txBox="1">
            <a:spLocks/>
          </p:cNvSpPr>
          <p:nvPr/>
        </p:nvSpPr>
        <p:spPr>
          <a:xfrm>
            <a:off x="914400" y="578822"/>
            <a:ext cx="7315200" cy="769411"/>
          </a:xfrm>
          <a:prstGeom prst="rect">
            <a:avLst/>
          </a:prstGeom>
          <a:noFill/>
          <a:ln>
            <a:noFill/>
          </a:ln>
        </p:spPr>
        <p:txBody>
          <a:bodyPr vert="horz" wrap="square" lIns="91425" tIns="91425" rIns="91425" bIns="91425" rtlCol="0" anchor="b" anchorCtr="0">
            <a:spAutoFit/>
          </a:bodyPr>
          <a:lstStyle/>
          <a:p>
            <a:pPr marL="0" marR="0" lvl="0" indent="0" algn="ctr" defTabSz="914400" rtl="0" eaLnBrk="1" fontAlgn="auto" latinLnBrk="0" hangingPunct="1">
              <a:lnSpc>
                <a:spcPct val="100000"/>
              </a:lnSpc>
              <a:spcBef>
                <a:spcPts val="0"/>
              </a:spcBef>
              <a:spcAft>
                <a:spcPts val="0"/>
              </a:spcAft>
              <a:buClrTx/>
              <a:buSzPct val="100000"/>
              <a:buFont typeface="Arial"/>
              <a:buNone/>
              <a:tabLst>
                <a:tab pos="3830638" algn="l"/>
              </a:tabLst>
              <a:defRPr/>
            </a:pPr>
            <a:r>
              <a:rPr kumimoji="0" lang="en" sz="3800" b="1" i="0" u="none" strike="noStrike" kern="1200" cap="none" spc="50" normalizeH="0" baseline="0" dirty="0" smtClean="0">
                <a:ln w="13335" cmpd="sng">
                  <a:solidFill>
                    <a:schemeClr val="accent1">
                      <a:lumMod val="50000"/>
                    </a:schemeClr>
                  </a:solidFill>
                  <a:prstDash val="solid"/>
                </a:ln>
                <a:solidFill>
                  <a:srgbClr val="FFC000"/>
                </a:solidFill>
                <a:effectLst>
                  <a:outerShdw blurRad="38100" dist="38100" dir="2700000" algn="tl">
                    <a:srgbClr val="000000">
                      <a:alpha val="43137"/>
                    </a:srgbClr>
                  </a:outerShdw>
                </a:effectLst>
                <a:uLnTx/>
                <a:uFillTx/>
                <a:latin typeface="+mj-lt"/>
                <a:ea typeface="Quattrocento Sans"/>
                <a:cs typeface="Arial"/>
                <a:sym typeface="Arial"/>
              </a:rPr>
              <a:t>Harm</a:t>
            </a:r>
            <a:r>
              <a:rPr kumimoji="0" lang="en" sz="3800" b="1" i="0" u="none" strike="noStrike" kern="1200" cap="none" spc="50" normalizeH="0" dirty="0" smtClean="0">
                <a:ln w="13335" cmpd="sng">
                  <a:solidFill>
                    <a:schemeClr val="accent1">
                      <a:lumMod val="50000"/>
                    </a:schemeClr>
                  </a:solidFill>
                  <a:prstDash val="solid"/>
                </a:ln>
                <a:solidFill>
                  <a:srgbClr val="FFC000"/>
                </a:solidFill>
                <a:effectLst>
                  <a:outerShdw blurRad="38100" dist="38100" dir="2700000" algn="tl">
                    <a:srgbClr val="000000">
                      <a:alpha val="43137"/>
                    </a:srgbClr>
                  </a:outerShdw>
                </a:effectLst>
                <a:uLnTx/>
                <a:uFillTx/>
                <a:latin typeface="+mj-lt"/>
                <a:ea typeface="Quattrocento Sans"/>
                <a:cs typeface="Arial"/>
                <a:sym typeface="Arial"/>
              </a:rPr>
              <a:t> Reduction and Housing First</a:t>
            </a:r>
            <a:endParaRPr kumimoji="0" lang="en" sz="3800" b="1" i="0" u="none" strike="noStrike" kern="1200" cap="none" spc="50" normalizeH="0" baseline="0" noProof="0" dirty="0">
              <a:ln w="13335" cmpd="sng">
                <a:noFill/>
                <a:prstDash val="solid"/>
              </a:ln>
              <a:solidFill>
                <a:srgbClr val="FFC000"/>
              </a:solidFill>
              <a:effectLst>
                <a:outerShdw blurRad="38100" dist="38100" dir="2700000" algn="tl">
                  <a:srgbClr val="000000">
                    <a:alpha val="43137"/>
                  </a:srgbClr>
                </a:outerShdw>
              </a:effectLst>
              <a:uLnTx/>
              <a:uFillTx/>
              <a:latin typeface="+mj-lt"/>
              <a:ea typeface="Quattrocento Sans"/>
              <a:cs typeface="Quattrocento Sans"/>
              <a:sym typeface="Quattrocento Sans"/>
            </a:endParaRPr>
          </a:p>
        </p:txBody>
      </p:sp>
      <p:pic>
        <p:nvPicPr>
          <p:cNvPr id="8" name="image1.png"/>
          <p:cNvPicPr/>
          <p:nvPr/>
        </p:nvPicPr>
        <p:blipFill>
          <a:blip r:embed="rId4">
            <a:alphaModFix amt="55000"/>
            <a:extLst/>
          </a:blip>
          <a:stretch>
            <a:fillRect/>
          </a:stretch>
        </p:blipFill>
        <p:spPr>
          <a:xfrm>
            <a:off x="7696200" y="6185614"/>
            <a:ext cx="1056923" cy="444500"/>
          </a:xfrm>
          <a:prstGeom prst="rect">
            <a:avLst/>
          </a:prstGeom>
          <a:ln w="12700">
            <a:miter lim="400000"/>
          </a:ln>
        </p:spPr>
      </p:pic>
    </p:spTree>
    <p:extLst>
      <p:ext uri="{BB962C8B-B14F-4D97-AF65-F5344CB8AC3E}">
        <p14:creationId xmlns:p14="http://schemas.microsoft.com/office/powerpoint/2010/main" val="2735571613"/>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lh4.ggpht.com/_jFM-Fd8NDFE/THaZNGhdZRI/AAAAAAAAJG0/z2yW_Ebu22s/s1600/Rusti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304800" y="582478"/>
            <a:ext cx="8763000" cy="1066800"/>
          </a:xfrm>
        </p:spPr>
        <p:txBody>
          <a:bodyPr>
            <a:noAutofit/>
          </a:bodyPr>
          <a:lstStyle/>
          <a:p>
            <a:pPr algn="ctr"/>
            <a:r>
              <a:rPr lang="en-US" sz="3600" b="1" dirty="0" smtClean="0">
                <a:solidFill>
                  <a:srgbClr val="FFB61D"/>
                </a:solidFill>
                <a:effectLst>
                  <a:outerShdw blurRad="50800" dist="38100" dir="2700000" algn="tl" rotWithShape="0">
                    <a:srgbClr val="000000">
                      <a:alpha val="43000"/>
                    </a:srgbClr>
                  </a:outerShdw>
                </a:effectLst>
                <a:cs typeface="Urdu Typesetting" panose="03020402040406030203" pitchFamily="66" charset="-78"/>
              </a:rPr>
              <a:t>Historical Approaches to Alcohol/Drug Treatment</a:t>
            </a:r>
            <a:endParaRPr lang="en-US" sz="3600" b="1" dirty="0">
              <a:solidFill>
                <a:srgbClr val="FFB61D"/>
              </a:solidFill>
              <a:effectLst>
                <a:outerShdw blurRad="50800" dist="38100" dir="2700000" algn="tl" rotWithShape="0">
                  <a:srgbClr val="000000">
                    <a:alpha val="43000"/>
                  </a:srgbClr>
                </a:outerShdw>
              </a:effectLst>
              <a:cs typeface="Urdu Typesetting" panose="03020402040406030203" pitchFamily="66" charset="-78"/>
            </a:endParaRPr>
          </a:p>
        </p:txBody>
      </p:sp>
      <p:graphicFrame>
        <p:nvGraphicFramePr>
          <p:cNvPr id="5" name="Diagram 4"/>
          <p:cNvGraphicFramePr/>
          <p:nvPr>
            <p:extLst/>
          </p:nvPr>
        </p:nvGraphicFramePr>
        <p:xfrm>
          <a:off x="762000" y="2057400"/>
          <a:ext cx="7239000" cy="381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ight Arrow 6"/>
          <p:cNvSpPr/>
          <p:nvPr/>
        </p:nvSpPr>
        <p:spPr>
          <a:xfrm>
            <a:off x="4114800" y="2749550"/>
            <a:ext cx="718058" cy="298450"/>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4114800" y="4724400"/>
            <a:ext cx="718058" cy="279400"/>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image1.png"/>
          <p:cNvPicPr/>
          <p:nvPr/>
        </p:nvPicPr>
        <p:blipFill>
          <a:blip r:embed="rId9">
            <a:alphaModFix amt="55000"/>
            <a:extLst/>
          </a:blip>
          <a:stretch>
            <a:fillRect/>
          </a:stretch>
        </p:blipFill>
        <p:spPr>
          <a:xfrm>
            <a:off x="7696200" y="6185614"/>
            <a:ext cx="1056923" cy="444500"/>
          </a:xfrm>
          <a:prstGeom prst="rect">
            <a:avLst/>
          </a:prstGeom>
          <a:ln w="12700">
            <a:miter lim="400000"/>
          </a:ln>
        </p:spPr>
      </p:pic>
    </p:spTree>
    <p:extLst>
      <p:ext uri="{BB962C8B-B14F-4D97-AF65-F5344CB8AC3E}">
        <p14:creationId xmlns:p14="http://schemas.microsoft.com/office/powerpoint/2010/main" val="37567150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lh4.ggpht.com/_jFM-Fd8NDFE/THaZNGhdZRI/AAAAAAAAJG0/z2yW_Ebu22s/s1600/Rusti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 y="0"/>
            <a:ext cx="9150081"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534782" y="503014"/>
            <a:ext cx="8229600" cy="1066800"/>
          </a:xfrm>
        </p:spPr>
        <p:txBody>
          <a:bodyPr/>
          <a:lstStyle/>
          <a:p>
            <a:pPr algn="ctr"/>
            <a:r>
              <a:rPr lang="en-US" dirty="0" smtClean="0">
                <a:solidFill>
                  <a:srgbClr val="FFB61D"/>
                </a:solidFill>
                <a:effectLst>
                  <a:outerShdw blurRad="50800" dist="38100" dir="2700000" algn="tl" rotWithShape="0">
                    <a:srgbClr val="000000">
                      <a:alpha val="43000"/>
                    </a:srgbClr>
                  </a:outerShdw>
                </a:effectLst>
                <a:cs typeface="Urdu Typesetting" panose="03020402040406030203" pitchFamily="66" charset="-78"/>
              </a:rPr>
              <a:t>Harm Reductions</a:t>
            </a:r>
            <a:endParaRPr lang="en-US" dirty="0">
              <a:solidFill>
                <a:srgbClr val="FFB61D"/>
              </a:solidFill>
              <a:effectLst>
                <a:outerShdw blurRad="50800" dist="38100" dir="2700000" algn="tl" rotWithShape="0">
                  <a:srgbClr val="000000">
                    <a:alpha val="43000"/>
                  </a:srgbClr>
                </a:outerShdw>
              </a:effectLst>
              <a:cs typeface="Urdu Typesetting" panose="03020402040406030203" pitchFamily="66" charset="-78"/>
            </a:endParaRPr>
          </a:p>
        </p:txBody>
      </p:sp>
      <p:sp>
        <p:nvSpPr>
          <p:cNvPr id="3" name="Content Placeholder 2"/>
          <p:cNvSpPr>
            <a:spLocks noGrp="1"/>
          </p:cNvSpPr>
          <p:nvPr>
            <p:ph idx="1"/>
          </p:nvPr>
        </p:nvSpPr>
        <p:spPr>
          <a:xfrm>
            <a:off x="152400" y="1219200"/>
            <a:ext cx="8763000" cy="4325112"/>
          </a:xfrm>
        </p:spPr>
        <p:txBody>
          <a:bodyPr/>
          <a:lstStyle/>
          <a:p>
            <a:pPr>
              <a:buNone/>
            </a:pPr>
            <a:endParaRPr lang="en-US" dirty="0" smtClean="0">
              <a:solidFill>
                <a:schemeClr val="bg1"/>
              </a:solidFill>
              <a:latin typeface="Urdu Typesetting" panose="03020402040406030203" pitchFamily="66" charset="-78"/>
              <a:cs typeface="Urdu Typesetting" panose="03020402040406030203" pitchFamily="66" charset="-78"/>
            </a:endParaRPr>
          </a:p>
          <a:p>
            <a:pPr>
              <a:buNone/>
            </a:pPr>
            <a:r>
              <a:rPr lang="en-US" dirty="0" smtClean="0">
                <a:solidFill>
                  <a:schemeClr val="bg1"/>
                </a:solidFill>
                <a:latin typeface="Urdu Typesetting" panose="03020402040406030203" pitchFamily="66" charset="-78"/>
                <a:cs typeface="Urdu Typesetting" panose="03020402040406030203" pitchFamily="66" charset="-78"/>
              </a:rPr>
              <a:t>   </a:t>
            </a:r>
            <a:r>
              <a:rPr lang="en" dirty="0" smtClean="0">
                <a:solidFill>
                  <a:srgbClr val="002060"/>
                </a:solidFill>
                <a:latin typeface="+mj-lt"/>
                <a:cs typeface="Urdu Typesetting" panose="03020402040406030203" pitchFamily="66" charset="-78"/>
              </a:rPr>
              <a:t>A perspective on treatment that includes a set of </a:t>
            </a:r>
            <a:r>
              <a:rPr lang="en" b="1" dirty="0" smtClean="0">
                <a:solidFill>
                  <a:srgbClr val="002060"/>
                </a:solidFill>
                <a:latin typeface="+mj-lt"/>
                <a:cs typeface="Urdu Typesetting" panose="03020402040406030203" pitchFamily="66" charset="-78"/>
              </a:rPr>
              <a:t>practical  </a:t>
            </a:r>
            <a:r>
              <a:rPr lang="en" dirty="0" smtClean="0">
                <a:solidFill>
                  <a:srgbClr val="002060"/>
                </a:solidFill>
                <a:latin typeface="+mj-lt"/>
                <a:cs typeface="Urdu Typesetting" panose="03020402040406030203" pitchFamily="66" charset="-78"/>
              </a:rPr>
              <a:t>strategies to </a:t>
            </a:r>
            <a:r>
              <a:rPr lang="en" b="1" dirty="0" smtClean="0">
                <a:solidFill>
                  <a:srgbClr val="002060"/>
                </a:solidFill>
                <a:latin typeface="+mj-lt"/>
                <a:cs typeface="Urdu Typesetting" panose="03020402040406030203" pitchFamily="66" charset="-78"/>
              </a:rPr>
              <a:t>reduce  the  negative consequences</a:t>
            </a:r>
            <a:r>
              <a:rPr lang="en-US" b="1" dirty="0" smtClean="0">
                <a:solidFill>
                  <a:srgbClr val="002060"/>
                </a:solidFill>
                <a:latin typeface="+mj-lt"/>
                <a:cs typeface="Urdu Typesetting" panose="03020402040406030203" pitchFamily="66" charset="-78"/>
              </a:rPr>
              <a:t> </a:t>
            </a:r>
            <a:r>
              <a:rPr lang="en" dirty="0" smtClean="0">
                <a:solidFill>
                  <a:srgbClr val="002060"/>
                </a:solidFill>
                <a:latin typeface="+mj-lt"/>
                <a:cs typeface="Urdu Typesetting" panose="03020402040406030203" pitchFamily="66" charset="-78"/>
              </a:rPr>
              <a:t>of drug use (food, relationships, finances)</a:t>
            </a:r>
            <a:r>
              <a:rPr lang="en-US" dirty="0" smtClean="0">
                <a:solidFill>
                  <a:srgbClr val="002060"/>
                </a:solidFill>
                <a:latin typeface="+mj-lt"/>
                <a:cs typeface="Urdu Typesetting" panose="03020402040406030203" pitchFamily="66" charset="-78"/>
              </a:rPr>
              <a:t>,</a:t>
            </a:r>
            <a:r>
              <a:rPr lang="en" b="1" dirty="0" smtClean="0">
                <a:solidFill>
                  <a:srgbClr val="002060"/>
                </a:solidFill>
                <a:latin typeface="+mj-lt"/>
                <a:cs typeface="Urdu Typesetting" panose="03020402040406030203" pitchFamily="66" charset="-78"/>
              </a:rPr>
              <a:t> </a:t>
            </a:r>
            <a:r>
              <a:rPr lang="en" dirty="0" smtClean="0">
                <a:solidFill>
                  <a:srgbClr val="002060"/>
                </a:solidFill>
                <a:latin typeface="+mj-lt"/>
                <a:cs typeface="Urdu Typesetting" panose="03020402040406030203" pitchFamily="66" charset="-78"/>
              </a:rPr>
              <a:t>that incorporates a spectrum of strategies from safer use to abstinence.</a:t>
            </a:r>
            <a:endParaRPr lang="en-US" dirty="0">
              <a:solidFill>
                <a:srgbClr val="002060"/>
              </a:solidFill>
              <a:latin typeface="+mj-lt"/>
              <a:cs typeface="Urdu Typesetting" panose="03020402040406030203" pitchFamily="66" charset="-78"/>
            </a:endParaRPr>
          </a:p>
          <a:p>
            <a:pPr>
              <a:buNone/>
            </a:pPr>
            <a:endParaRPr lang="en-US" dirty="0" smtClean="0">
              <a:solidFill>
                <a:srgbClr val="002060"/>
              </a:solidFill>
              <a:latin typeface="Urdu Typesetting" panose="03020402040406030203" pitchFamily="66" charset="-78"/>
              <a:cs typeface="Urdu Typesetting" panose="03020402040406030203" pitchFamily="66" charset="-78"/>
            </a:endParaRPr>
          </a:p>
          <a:p>
            <a:pPr>
              <a:buNone/>
            </a:pPr>
            <a:r>
              <a:rPr lang="en-US" dirty="0">
                <a:solidFill>
                  <a:srgbClr val="002060"/>
                </a:solidFill>
                <a:latin typeface="+mj-lt"/>
                <a:cs typeface="Urdu Typesetting" panose="03020402040406030203" pitchFamily="66" charset="-78"/>
              </a:rPr>
              <a:t>	</a:t>
            </a:r>
            <a:r>
              <a:rPr lang="en-US" dirty="0" smtClean="0">
                <a:solidFill>
                  <a:srgbClr val="002060"/>
                </a:solidFill>
                <a:latin typeface="+mj-lt"/>
                <a:cs typeface="Urdu Typesetting" panose="03020402040406030203" pitchFamily="66" charset="-78"/>
              </a:rPr>
              <a:t>			</a:t>
            </a:r>
            <a:r>
              <a:rPr lang="en-US" dirty="0">
                <a:solidFill>
                  <a:srgbClr val="002060"/>
                </a:solidFill>
                <a:latin typeface="+mj-lt"/>
                <a:cs typeface="Urdu Typesetting" panose="03020402040406030203" pitchFamily="66" charset="-78"/>
              </a:rPr>
              <a:t>-</a:t>
            </a:r>
            <a:r>
              <a:rPr lang="en-US" dirty="0" smtClean="0">
                <a:solidFill>
                  <a:srgbClr val="002060"/>
                </a:solidFill>
                <a:latin typeface="+mj-lt"/>
                <a:cs typeface="Urdu Typesetting" panose="03020402040406030203" pitchFamily="66" charset="-78"/>
              </a:rPr>
              <a:t>The Harm Reduction Coalition</a:t>
            </a:r>
          </a:p>
          <a:p>
            <a:pPr>
              <a:buNone/>
            </a:pPr>
            <a:endParaRPr lang="en-US" dirty="0">
              <a:solidFill>
                <a:schemeClr val="accent2">
                  <a:lumMod val="75000"/>
                </a:schemeClr>
              </a:solidFill>
              <a:latin typeface="+mj-lt"/>
              <a:cs typeface="Constantia"/>
            </a:endParaRPr>
          </a:p>
        </p:txBody>
      </p:sp>
      <p:pic>
        <p:nvPicPr>
          <p:cNvPr id="26626" name="Picture 2" descr="http://cdn.socialworkhelper.com/wp-content/uploads/2014/03/hr-saves-liv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782" y="4240011"/>
            <a:ext cx="1828800" cy="2438401"/>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image1.png"/>
          <p:cNvPicPr/>
          <p:nvPr/>
        </p:nvPicPr>
        <p:blipFill>
          <a:blip r:embed="rId5">
            <a:alphaModFix amt="55000"/>
            <a:extLst/>
          </a:blip>
          <a:stretch>
            <a:fillRect/>
          </a:stretch>
        </p:blipFill>
        <p:spPr>
          <a:xfrm>
            <a:off x="7696200" y="6185614"/>
            <a:ext cx="1056923" cy="444500"/>
          </a:xfrm>
          <a:prstGeom prst="rect">
            <a:avLst/>
          </a:prstGeom>
          <a:ln w="12700">
            <a:miter lim="400000"/>
          </a:ln>
        </p:spPr>
      </p:pic>
    </p:spTree>
    <p:extLst>
      <p:ext uri="{BB962C8B-B14F-4D97-AF65-F5344CB8AC3E}">
        <p14:creationId xmlns:p14="http://schemas.microsoft.com/office/powerpoint/2010/main" val="13892039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lh4.ggpht.com/_jFM-Fd8NDFE/THaZNGhdZRI/AAAAAAAAJG0/z2yW_Ebu22s/s1600/Rusti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 y="0"/>
            <a:ext cx="9150081"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457200" y="409472"/>
            <a:ext cx="8229600" cy="807814"/>
          </a:xfrm>
        </p:spPr>
        <p:txBody>
          <a:bodyPr/>
          <a:lstStyle/>
          <a:p>
            <a:pPr algn="ctr"/>
            <a:r>
              <a:rPr lang="en-US" b="1" dirty="0" smtClean="0">
                <a:solidFill>
                  <a:srgbClr val="FFC000"/>
                </a:solidFill>
                <a:effectLst>
                  <a:outerShdw blurRad="50800" dist="38100" dir="2700000" algn="tl" rotWithShape="0">
                    <a:srgbClr val="000000">
                      <a:alpha val="43000"/>
                    </a:srgbClr>
                  </a:outerShdw>
                </a:effectLst>
                <a:cs typeface="Urdu Typesetting" panose="03020402040406030203" pitchFamily="66" charset="-78"/>
              </a:rPr>
              <a:t>Narrative Therapy</a:t>
            </a:r>
            <a:endParaRPr lang="en-US" b="1" dirty="0">
              <a:solidFill>
                <a:srgbClr val="FFC000"/>
              </a:solidFill>
              <a:effectLst>
                <a:outerShdw blurRad="50800" dist="38100" dir="2700000" algn="tl" rotWithShape="0">
                  <a:srgbClr val="000000">
                    <a:alpha val="43000"/>
                  </a:srgbClr>
                </a:outerShdw>
              </a:effectLst>
              <a:cs typeface="Urdu Typesetting" panose="03020402040406030203" pitchFamily="66" charset="-78"/>
            </a:endParaRPr>
          </a:p>
        </p:txBody>
      </p:sp>
      <p:sp>
        <p:nvSpPr>
          <p:cNvPr id="3" name="Content Placeholder 2"/>
          <p:cNvSpPr>
            <a:spLocks noGrp="1"/>
          </p:cNvSpPr>
          <p:nvPr>
            <p:ph idx="1"/>
          </p:nvPr>
        </p:nvSpPr>
        <p:spPr>
          <a:xfrm>
            <a:off x="553140" y="1524000"/>
            <a:ext cx="8057460" cy="2133600"/>
          </a:xfrm>
        </p:spPr>
        <p:txBody>
          <a:bodyPr>
            <a:normAutofit fontScale="25000" lnSpcReduction="20000"/>
          </a:bodyPr>
          <a:lstStyle/>
          <a:p>
            <a:pPr>
              <a:lnSpc>
                <a:spcPct val="120000"/>
              </a:lnSpc>
              <a:buNone/>
            </a:pPr>
            <a:endParaRPr lang="en-US" dirty="0" smtClean="0">
              <a:solidFill>
                <a:srgbClr val="002060"/>
              </a:solidFill>
              <a:latin typeface="+mj-lt"/>
              <a:cs typeface="Urdu Typesetting" panose="03020402040406030203" pitchFamily="66" charset="-78"/>
            </a:endParaRPr>
          </a:p>
          <a:p>
            <a:pPr>
              <a:lnSpc>
                <a:spcPct val="120000"/>
              </a:lnSpc>
              <a:buNone/>
            </a:pPr>
            <a:r>
              <a:rPr lang="en-US" sz="8800" b="1" dirty="0" smtClean="0">
                <a:solidFill>
                  <a:srgbClr val="002060"/>
                </a:solidFill>
                <a:effectLst>
                  <a:outerShdw blurRad="50800" dist="38100" dir="2700000" algn="tl" rotWithShape="0">
                    <a:srgbClr val="000000">
                      <a:alpha val="43000"/>
                    </a:srgbClr>
                  </a:outerShdw>
                </a:effectLst>
                <a:latin typeface="+mj-lt"/>
                <a:cs typeface="Urdu Typesetting" panose="03020402040406030203" pitchFamily="66" charset="-78"/>
              </a:rPr>
              <a:t>Language does not simply reflect reality it constructs reality</a:t>
            </a:r>
          </a:p>
          <a:p>
            <a:pPr>
              <a:lnSpc>
                <a:spcPct val="120000"/>
              </a:lnSpc>
              <a:buNone/>
            </a:pPr>
            <a:r>
              <a:rPr lang="en-US" sz="8800" b="1" dirty="0" smtClean="0">
                <a:solidFill>
                  <a:srgbClr val="002060"/>
                </a:solidFill>
                <a:effectLst>
                  <a:outerShdw blurRad="50800" dist="38100" dir="2700000" algn="tl" rotWithShape="0">
                    <a:srgbClr val="000000">
                      <a:alpha val="43000"/>
                    </a:srgbClr>
                  </a:outerShdw>
                </a:effectLst>
                <a:latin typeface="+mj-lt"/>
                <a:cs typeface="Urdu Typesetting" panose="03020402040406030203" pitchFamily="66" charset="-78"/>
              </a:rPr>
              <a:t>e.g., Addicts </a:t>
            </a:r>
            <a:r>
              <a:rPr lang="en-US" sz="8800" b="1" dirty="0" err="1" smtClean="0">
                <a:solidFill>
                  <a:srgbClr val="002060"/>
                </a:solidFill>
                <a:effectLst>
                  <a:outerShdw blurRad="50800" dist="38100" dir="2700000" algn="tl" rotWithShape="0">
                    <a:srgbClr val="000000">
                      <a:alpha val="43000"/>
                    </a:srgbClr>
                  </a:outerShdw>
                </a:effectLst>
                <a:latin typeface="+mj-lt"/>
                <a:cs typeface="Urdu Typesetting" panose="03020402040406030203" pitchFamily="66" charset="-78"/>
              </a:rPr>
              <a:t>vs</a:t>
            </a:r>
            <a:r>
              <a:rPr lang="en-US" sz="8800" b="1" dirty="0" smtClean="0">
                <a:solidFill>
                  <a:srgbClr val="002060"/>
                </a:solidFill>
                <a:effectLst>
                  <a:outerShdw blurRad="50800" dist="38100" dir="2700000" algn="tl" rotWithShape="0">
                    <a:srgbClr val="000000">
                      <a:alpha val="43000"/>
                    </a:srgbClr>
                  </a:outerShdw>
                </a:effectLst>
                <a:latin typeface="+mj-lt"/>
                <a:cs typeface="Urdu Typesetting" panose="03020402040406030203" pitchFamily="66" charset="-78"/>
              </a:rPr>
              <a:t> people who use substances</a:t>
            </a:r>
          </a:p>
          <a:p>
            <a:pPr>
              <a:lnSpc>
                <a:spcPct val="120000"/>
              </a:lnSpc>
              <a:buNone/>
            </a:pPr>
            <a:endParaRPr lang="en-US" sz="8800" b="1" dirty="0">
              <a:solidFill>
                <a:srgbClr val="002060"/>
              </a:solidFill>
              <a:effectLst>
                <a:outerShdw blurRad="50800" dist="38100" dir="2700000" algn="tl" rotWithShape="0">
                  <a:srgbClr val="000000">
                    <a:alpha val="43000"/>
                  </a:srgbClr>
                </a:outerShdw>
              </a:effectLst>
              <a:latin typeface="+mj-lt"/>
              <a:cs typeface="Urdu Typesetting" panose="03020402040406030203" pitchFamily="66" charset="-78"/>
            </a:endParaRPr>
          </a:p>
          <a:p>
            <a:pPr>
              <a:lnSpc>
                <a:spcPct val="120000"/>
              </a:lnSpc>
              <a:buNone/>
            </a:pPr>
            <a:r>
              <a:rPr lang="en-US" sz="8800" b="1" dirty="0" smtClean="0">
                <a:solidFill>
                  <a:srgbClr val="002060"/>
                </a:solidFill>
                <a:effectLst>
                  <a:outerShdw blurRad="50800" dist="38100" dir="2700000" algn="tl" rotWithShape="0">
                    <a:srgbClr val="000000">
                      <a:alpha val="43000"/>
                    </a:srgbClr>
                  </a:outerShdw>
                </a:effectLst>
                <a:latin typeface="+mj-lt"/>
                <a:cs typeface="Urdu Typesetting" panose="03020402040406030203" pitchFamily="66" charset="-78"/>
              </a:rPr>
              <a:t>Naming the problem and locating the problem outside the person</a:t>
            </a:r>
          </a:p>
          <a:p>
            <a:pPr>
              <a:lnSpc>
                <a:spcPct val="120000"/>
              </a:lnSpc>
              <a:buNone/>
            </a:pPr>
            <a:r>
              <a:rPr lang="en-US" sz="8800" b="1" dirty="0" smtClean="0">
                <a:solidFill>
                  <a:srgbClr val="002060"/>
                </a:solidFill>
                <a:effectLst>
                  <a:outerShdw blurRad="50800" dist="38100" dir="2700000" algn="tl" rotWithShape="0">
                    <a:srgbClr val="000000">
                      <a:alpha val="43000"/>
                    </a:srgbClr>
                  </a:outerShdw>
                </a:effectLst>
                <a:latin typeface="+mj-lt"/>
                <a:cs typeface="Urdu Typesetting" panose="03020402040406030203" pitchFamily="66" charset="-78"/>
              </a:rPr>
              <a:t>Allows us to unite with the person against the problem</a:t>
            </a:r>
          </a:p>
          <a:p>
            <a:pPr>
              <a:buNone/>
            </a:pPr>
            <a:endParaRPr lang="en-US" dirty="0">
              <a:solidFill>
                <a:srgbClr val="002060"/>
              </a:solidFill>
              <a:latin typeface="+mj-lt"/>
              <a:cs typeface="Urdu Typesetting" panose="03020402040406030203" pitchFamily="66" charset="-78"/>
            </a:endParaRPr>
          </a:p>
          <a:p>
            <a:pPr>
              <a:buNone/>
            </a:pPr>
            <a:r>
              <a:rPr lang="en-US" dirty="0" smtClean="0">
                <a:solidFill>
                  <a:srgbClr val="002060"/>
                </a:solidFill>
                <a:latin typeface="+mj-lt"/>
                <a:cs typeface="Urdu Typesetting" panose="03020402040406030203" pitchFamily="66" charset="-78"/>
              </a:rPr>
              <a:t>		</a:t>
            </a:r>
            <a:endParaRPr lang="en-US" dirty="0">
              <a:solidFill>
                <a:srgbClr val="002060"/>
              </a:solidFill>
              <a:latin typeface="+mj-lt"/>
              <a:cs typeface="Constantia"/>
            </a:endParaRPr>
          </a:p>
        </p:txBody>
      </p:sp>
      <p:pic>
        <p:nvPicPr>
          <p:cNvPr id="7" name="image1.png"/>
          <p:cNvPicPr/>
          <p:nvPr/>
        </p:nvPicPr>
        <p:blipFill>
          <a:blip r:embed="rId4">
            <a:alphaModFix amt="55000"/>
            <a:extLst/>
          </a:blip>
          <a:stretch>
            <a:fillRect/>
          </a:stretch>
        </p:blipFill>
        <p:spPr>
          <a:xfrm>
            <a:off x="7696200" y="6185614"/>
            <a:ext cx="1056923" cy="444500"/>
          </a:xfrm>
          <a:prstGeom prst="rect">
            <a:avLst/>
          </a:prstGeom>
          <a:ln w="12700">
            <a:miter lim="400000"/>
          </a:ln>
        </p:spPr>
      </p:pic>
      <p:pic>
        <p:nvPicPr>
          <p:cNvPr id="4" name="Picture 3" descr="lotus-flower-II.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952" y="4114800"/>
            <a:ext cx="3581400" cy="2383382"/>
          </a:xfrm>
          <a:prstGeom prst="rect">
            <a:avLst/>
          </a:prstGeom>
        </p:spPr>
      </p:pic>
      <p:sp>
        <p:nvSpPr>
          <p:cNvPr id="6" name="TextBox 5"/>
          <p:cNvSpPr txBox="1"/>
          <p:nvPr/>
        </p:nvSpPr>
        <p:spPr>
          <a:xfrm>
            <a:off x="5181600" y="4940619"/>
            <a:ext cx="3810000" cy="1354217"/>
          </a:xfrm>
          <a:prstGeom prst="rect">
            <a:avLst/>
          </a:prstGeom>
          <a:noFill/>
        </p:spPr>
        <p:txBody>
          <a:bodyPr wrap="square" rtlCol="0">
            <a:spAutoFit/>
          </a:bodyPr>
          <a:lstStyle/>
          <a:p>
            <a:pPr marL="342900" indent="-342900">
              <a:buFontTx/>
              <a:buChar char="-"/>
            </a:pPr>
            <a:r>
              <a:rPr lang="en-US" sz="1600" b="1" dirty="0" smtClean="0">
                <a:solidFill>
                  <a:srgbClr val="FFC000"/>
                </a:solidFill>
                <a:effectLst>
                  <a:outerShdw blurRad="50800" dist="38100" dir="2700000" algn="tl" rotWithShape="0">
                    <a:srgbClr val="000000">
                      <a:alpha val="43000"/>
                    </a:srgbClr>
                  </a:outerShdw>
                </a:effectLst>
                <a:latin typeface="+mj-lt"/>
                <a:cs typeface="Urdu Typesetting" panose="03020402040406030203" pitchFamily="66" charset="-78"/>
              </a:rPr>
              <a:t>Michael </a:t>
            </a:r>
            <a:r>
              <a:rPr lang="en-US" sz="1600" b="1" dirty="0">
                <a:solidFill>
                  <a:srgbClr val="FFC000"/>
                </a:solidFill>
                <a:effectLst>
                  <a:outerShdw blurRad="50800" dist="38100" dir="2700000" algn="tl" rotWithShape="0">
                    <a:srgbClr val="000000">
                      <a:alpha val="43000"/>
                    </a:srgbClr>
                  </a:outerShdw>
                </a:effectLst>
                <a:latin typeface="+mj-lt"/>
                <a:cs typeface="Urdu Typesetting" panose="03020402040406030203" pitchFamily="66" charset="-78"/>
              </a:rPr>
              <a:t>White and </a:t>
            </a:r>
            <a:endParaRPr lang="en-US" sz="1600" b="1" dirty="0" smtClean="0">
              <a:solidFill>
                <a:srgbClr val="FFC000"/>
              </a:solidFill>
              <a:effectLst>
                <a:outerShdw blurRad="50800" dist="38100" dir="2700000" algn="tl" rotWithShape="0">
                  <a:srgbClr val="000000">
                    <a:alpha val="43000"/>
                  </a:srgbClr>
                </a:outerShdw>
              </a:effectLst>
              <a:latin typeface="+mj-lt"/>
              <a:cs typeface="Urdu Typesetting" panose="03020402040406030203" pitchFamily="66" charset="-78"/>
            </a:endParaRPr>
          </a:p>
          <a:p>
            <a:pPr marL="342900" indent="-342900">
              <a:buFontTx/>
              <a:buChar char="-"/>
            </a:pPr>
            <a:r>
              <a:rPr lang="en-US" sz="1600" b="1" dirty="0" smtClean="0">
                <a:solidFill>
                  <a:srgbClr val="FFC000"/>
                </a:solidFill>
                <a:effectLst>
                  <a:outerShdw blurRad="50800" dist="38100" dir="2700000" algn="tl" rotWithShape="0">
                    <a:srgbClr val="000000">
                      <a:alpha val="43000"/>
                    </a:srgbClr>
                  </a:outerShdw>
                </a:effectLst>
                <a:latin typeface="+mj-lt"/>
                <a:cs typeface="Urdu Typesetting" panose="03020402040406030203" pitchFamily="66" charset="-78"/>
              </a:rPr>
              <a:t>David </a:t>
            </a:r>
            <a:r>
              <a:rPr lang="en-US" sz="1600" b="1" dirty="0" err="1">
                <a:solidFill>
                  <a:srgbClr val="FFC000"/>
                </a:solidFill>
                <a:effectLst>
                  <a:outerShdw blurRad="50800" dist="38100" dir="2700000" algn="tl" rotWithShape="0">
                    <a:srgbClr val="000000">
                      <a:alpha val="43000"/>
                    </a:srgbClr>
                  </a:outerShdw>
                </a:effectLst>
                <a:latin typeface="+mj-lt"/>
                <a:cs typeface="Urdu Typesetting" panose="03020402040406030203" pitchFamily="66" charset="-78"/>
              </a:rPr>
              <a:t>Epston</a:t>
            </a:r>
            <a:endParaRPr lang="en-US" sz="1600" b="1" dirty="0">
              <a:solidFill>
                <a:srgbClr val="FFC000"/>
              </a:solidFill>
              <a:effectLst>
                <a:outerShdw blurRad="50800" dist="38100" dir="2700000" algn="tl" rotWithShape="0">
                  <a:srgbClr val="000000">
                    <a:alpha val="43000"/>
                  </a:srgbClr>
                </a:outerShdw>
              </a:effectLst>
              <a:latin typeface="+mj-lt"/>
              <a:cs typeface="Urdu Typesetting" panose="03020402040406030203" pitchFamily="66" charset="-78"/>
            </a:endParaRPr>
          </a:p>
          <a:p>
            <a:pPr marL="342900" indent="-342900">
              <a:buFontTx/>
              <a:buChar char="-"/>
            </a:pPr>
            <a:r>
              <a:rPr lang="en-US" sz="1600" b="1" dirty="0" smtClean="0">
                <a:solidFill>
                  <a:srgbClr val="FFC000"/>
                </a:solidFill>
                <a:effectLst>
                  <a:outerShdw blurRad="50800" dist="38100" dir="2700000" algn="tl" rotWithShape="0">
                    <a:srgbClr val="000000">
                      <a:alpha val="43000"/>
                    </a:srgbClr>
                  </a:outerShdw>
                </a:effectLst>
                <a:latin typeface="+mj-lt"/>
                <a:cs typeface="Urdu Typesetting" panose="03020402040406030203" pitchFamily="66" charset="-78"/>
              </a:rPr>
              <a:t>At </a:t>
            </a:r>
            <a:r>
              <a:rPr lang="en-US" sz="1600" b="1" dirty="0">
                <a:solidFill>
                  <a:srgbClr val="FFC000"/>
                </a:solidFill>
                <a:effectLst>
                  <a:outerShdw blurRad="50800" dist="38100" dir="2700000" algn="tl" rotWithShape="0">
                    <a:srgbClr val="000000">
                      <a:alpha val="43000"/>
                    </a:srgbClr>
                  </a:outerShdw>
                </a:effectLst>
                <a:latin typeface="+mj-lt"/>
                <a:cs typeface="Urdu Typesetting" panose="03020402040406030203" pitchFamily="66" charset="-78"/>
              </a:rPr>
              <a:t>Home/Chez </a:t>
            </a:r>
            <a:r>
              <a:rPr lang="en-US" sz="1600" b="1" dirty="0" err="1">
                <a:solidFill>
                  <a:srgbClr val="FFC000"/>
                </a:solidFill>
                <a:effectLst>
                  <a:outerShdw blurRad="50800" dist="38100" dir="2700000" algn="tl" rotWithShape="0">
                    <a:srgbClr val="000000">
                      <a:alpha val="43000"/>
                    </a:srgbClr>
                  </a:outerShdw>
                </a:effectLst>
                <a:latin typeface="+mj-lt"/>
                <a:cs typeface="Urdu Typesetting" panose="03020402040406030203" pitchFamily="66" charset="-78"/>
              </a:rPr>
              <a:t>Soi</a:t>
            </a:r>
            <a:r>
              <a:rPr lang="en-US" sz="1600" b="1" dirty="0">
                <a:solidFill>
                  <a:srgbClr val="FFC000"/>
                </a:solidFill>
                <a:effectLst>
                  <a:outerShdw blurRad="50800" dist="38100" dir="2700000" algn="tl" rotWithShape="0">
                    <a:srgbClr val="000000">
                      <a:alpha val="43000"/>
                    </a:srgbClr>
                  </a:outerShdw>
                </a:effectLst>
                <a:latin typeface="+mj-lt"/>
                <a:cs typeface="Urdu Typesetting" panose="03020402040406030203" pitchFamily="66" charset="-78"/>
              </a:rPr>
              <a:t>: Brian Williams and </a:t>
            </a:r>
            <a:r>
              <a:rPr lang="en-US" sz="1600" b="1" dirty="0" smtClean="0">
                <a:solidFill>
                  <a:srgbClr val="FFC000"/>
                </a:solidFill>
                <a:effectLst>
                  <a:outerShdw blurRad="50800" dist="38100" dir="2700000" algn="tl" rotWithShape="0">
                    <a:srgbClr val="000000">
                      <a:alpha val="43000"/>
                    </a:srgbClr>
                  </a:outerShdw>
                </a:effectLst>
                <a:latin typeface="+mj-lt"/>
                <a:cs typeface="Urdu Typesetting" panose="03020402040406030203" pitchFamily="66" charset="-78"/>
              </a:rPr>
              <a:t> Barbara </a:t>
            </a:r>
            <a:r>
              <a:rPr lang="en-US" sz="1600" b="1" dirty="0" err="1">
                <a:solidFill>
                  <a:srgbClr val="FFC000"/>
                </a:solidFill>
                <a:effectLst>
                  <a:outerShdw blurRad="50800" dist="38100" dir="2700000" algn="tl" rotWithShape="0">
                    <a:srgbClr val="000000">
                      <a:alpha val="43000"/>
                    </a:srgbClr>
                  </a:outerShdw>
                </a:effectLst>
                <a:latin typeface="+mj-lt"/>
                <a:cs typeface="Urdu Typesetting" panose="03020402040406030203" pitchFamily="66" charset="-78"/>
              </a:rPr>
              <a:t>Baumgarten</a:t>
            </a:r>
            <a:r>
              <a:rPr lang="en-US" sz="1600" b="1" dirty="0">
                <a:solidFill>
                  <a:srgbClr val="FFC000"/>
                </a:solidFill>
                <a:effectLst>
                  <a:outerShdw blurRad="50800" dist="38100" dir="2700000" algn="tl" rotWithShape="0">
                    <a:srgbClr val="000000">
                      <a:alpha val="43000"/>
                    </a:srgbClr>
                  </a:outerShdw>
                </a:effectLst>
                <a:latin typeface="+mj-lt"/>
                <a:cs typeface="Urdu Typesetting" panose="03020402040406030203" pitchFamily="66" charset="-78"/>
              </a:rPr>
              <a:t> (2013) </a:t>
            </a:r>
          </a:p>
          <a:p>
            <a:endParaRPr lang="en-US" dirty="0"/>
          </a:p>
        </p:txBody>
      </p:sp>
    </p:spTree>
    <p:extLst>
      <p:ext uri="{BB962C8B-B14F-4D97-AF65-F5344CB8AC3E}">
        <p14:creationId xmlns:p14="http://schemas.microsoft.com/office/powerpoint/2010/main" val="5473449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lh4.ggpht.com/_jFM-Fd8NDFE/THaZNGhdZRI/AAAAAAAAJG0/z2yW_Ebu22s/s1600/Rusti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0081" cy="6858001"/>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4" name="Diagram 3"/>
          <p:cNvGraphicFramePr/>
          <p:nvPr>
            <p:extLst/>
          </p:nvPr>
        </p:nvGraphicFramePr>
        <p:xfrm>
          <a:off x="4419600" y="1349188"/>
          <a:ext cx="5029200" cy="345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ontent Placeholder 2"/>
          <p:cNvSpPr>
            <a:spLocks noGrp="1"/>
          </p:cNvSpPr>
          <p:nvPr>
            <p:ph idx="1"/>
          </p:nvPr>
        </p:nvSpPr>
        <p:spPr>
          <a:xfrm>
            <a:off x="228600" y="1653988"/>
            <a:ext cx="5257800" cy="5145742"/>
          </a:xfrm>
        </p:spPr>
        <p:txBody>
          <a:bodyPr>
            <a:normAutofit fontScale="92500" lnSpcReduction="10000"/>
          </a:bodyPr>
          <a:lstStyle/>
          <a:p>
            <a:pPr marL="109728" indent="0">
              <a:buNone/>
            </a:pPr>
            <a:r>
              <a:rPr lang="en-US" sz="2400" b="1" dirty="0" smtClean="0">
                <a:solidFill>
                  <a:srgbClr val="002060"/>
                </a:solidFill>
                <a:latin typeface="+mj-lt"/>
                <a:cs typeface="Urdu Typesetting" panose="03020402040406030203" pitchFamily="66" charset="-78"/>
              </a:rPr>
              <a:t>Meet people where they are </a:t>
            </a:r>
          </a:p>
          <a:p>
            <a:pPr marL="109728" indent="0">
              <a:buNone/>
            </a:pPr>
            <a:endParaRPr lang="en-US" sz="2400" b="1" dirty="0" smtClean="0">
              <a:solidFill>
                <a:srgbClr val="002060"/>
              </a:solidFill>
              <a:latin typeface="+mj-lt"/>
              <a:cs typeface="Urdu Typesetting" panose="03020402040406030203" pitchFamily="66" charset="-78"/>
            </a:endParaRPr>
          </a:p>
          <a:p>
            <a:pPr marL="109728" indent="0">
              <a:buNone/>
            </a:pPr>
            <a:r>
              <a:rPr lang="en-US" sz="2400" b="1" dirty="0" smtClean="0">
                <a:solidFill>
                  <a:srgbClr val="002060"/>
                </a:solidFill>
                <a:latin typeface="+mj-lt"/>
                <a:cs typeface="Urdu Typesetting" panose="03020402040406030203" pitchFamily="66" charset="-78"/>
              </a:rPr>
              <a:t>Understanding why they use</a:t>
            </a:r>
          </a:p>
          <a:p>
            <a:pPr marL="109728" indent="0">
              <a:buNone/>
            </a:pPr>
            <a:endParaRPr lang="en-US" sz="2400" b="1" dirty="0" smtClean="0">
              <a:solidFill>
                <a:srgbClr val="002060"/>
              </a:solidFill>
              <a:latin typeface="+mj-lt"/>
              <a:cs typeface="Urdu Typesetting" panose="03020402040406030203" pitchFamily="66" charset="-78"/>
            </a:endParaRPr>
          </a:p>
          <a:p>
            <a:pPr marL="109728" indent="0">
              <a:buNone/>
            </a:pPr>
            <a:r>
              <a:rPr lang="en-US" sz="2400" b="1" dirty="0" smtClean="0">
                <a:solidFill>
                  <a:srgbClr val="002060"/>
                </a:solidFill>
                <a:latin typeface="+mj-lt"/>
                <a:cs typeface="Urdu Typesetting" panose="03020402040406030203" pitchFamily="66" charset="-78"/>
              </a:rPr>
              <a:t>Understand under which conditions are they more prone to use</a:t>
            </a:r>
          </a:p>
          <a:p>
            <a:pPr marL="109728" indent="0">
              <a:buNone/>
            </a:pPr>
            <a:endParaRPr lang="en-US" sz="2400" b="1" dirty="0" smtClean="0">
              <a:solidFill>
                <a:srgbClr val="002060"/>
              </a:solidFill>
              <a:latin typeface="+mj-lt"/>
              <a:cs typeface="Urdu Typesetting" panose="03020402040406030203" pitchFamily="66" charset="-78"/>
            </a:endParaRPr>
          </a:p>
          <a:p>
            <a:pPr marL="109728" indent="0">
              <a:buNone/>
            </a:pPr>
            <a:r>
              <a:rPr lang="en-US" sz="2400" b="1" dirty="0" smtClean="0">
                <a:solidFill>
                  <a:srgbClr val="002060"/>
                </a:solidFill>
                <a:latin typeface="+mj-lt"/>
                <a:cs typeface="Urdu Typesetting" panose="03020402040406030203" pitchFamily="66" charset="-78"/>
              </a:rPr>
              <a:t>Relapse plans = expected part of recovery </a:t>
            </a:r>
          </a:p>
          <a:p>
            <a:pPr marL="109728" indent="0">
              <a:buNone/>
            </a:pPr>
            <a:endParaRPr lang="en-US" sz="2400" b="1" dirty="0" smtClean="0">
              <a:solidFill>
                <a:srgbClr val="002060"/>
              </a:solidFill>
              <a:latin typeface="+mj-lt"/>
              <a:cs typeface="Urdu Typesetting" panose="03020402040406030203" pitchFamily="66" charset="-78"/>
            </a:endParaRPr>
          </a:p>
          <a:p>
            <a:pPr marL="109728" lvl="1" indent="0">
              <a:buClr>
                <a:schemeClr val="accent3"/>
              </a:buClr>
              <a:buNone/>
            </a:pPr>
            <a:r>
              <a:rPr lang="en-US" sz="2400" b="1" dirty="0" smtClean="0">
                <a:solidFill>
                  <a:srgbClr val="002060"/>
                </a:solidFill>
                <a:latin typeface="+mj-lt"/>
                <a:cs typeface="Urdu Typesetting" panose="03020402040406030203" pitchFamily="66" charset="-78"/>
              </a:rPr>
              <a:t>Strengths based- gains </a:t>
            </a:r>
            <a:r>
              <a:rPr lang="en-US" sz="2400" b="1" dirty="0">
                <a:solidFill>
                  <a:srgbClr val="002060"/>
                </a:solidFill>
                <a:latin typeface="+mj-lt"/>
                <a:cs typeface="Urdu Typesetting" panose="03020402040406030203" pitchFamily="66" charset="-78"/>
              </a:rPr>
              <a:t>rather than </a:t>
            </a:r>
            <a:r>
              <a:rPr lang="en-US" sz="2400" b="1" dirty="0" smtClean="0">
                <a:solidFill>
                  <a:srgbClr val="002060"/>
                </a:solidFill>
                <a:latin typeface="+mj-lt"/>
                <a:cs typeface="Urdu Typesetting" panose="03020402040406030203" pitchFamily="66" charset="-78"/>
              </a:rPr>
              <a:t> losses </a:t>
            </a:r>
            <a:r>
              <a:rPr lang="en-US" sz="2400" b="1" dirty="0">
                <a:solidFill>
                  <a:srgbClr val="002060"/>
                </a:solidFill>
                <a:latin typeface="+mj-lt"/>
                <a:cs typeface="Urdu Typesetting" panose="03020402040406030203" pitchFamily="66" charset="-78"/>
              </a:rPr>
              <a:t>approach - noting </a:t>
            </a:r>
            <a:r>
              <a:rPr lang="en-US" sz="2400" b="1" dirty="0" smtClean="0">
                <a:solidFill>
                  <a:srgbClr val="002060"/>
                </a:solidFill>
                <a:latin typeface="+mj-lt"/>
                <a:cs typeface="Urdu Typesetting" panose="03020402040406030203" pitchFamily="66" charset="-78"/>
              </a:rPr>
              <a:t>time </a:t>
            </a:r>
            <a:r>
              <a:rPr lang="en-US" sz="2400" b="1" dirty="0">
                <a:solidFill>
                  <a:srgbClr val="002060"/>
                </a:solidFill>
                <a:latin typeface="+mj-lt"/>
                <a:cs typeface="Urdu Typesetting" panose="03020402040406030203" pitchFamily="66" charset="-78"/>
              </a:rPr>
              <a:t>reduction or abstinence is maintained</a:t>
            </a:r>
          </a:p>
          <a:p>
            <a:pPr marL="411480" lvl="1" indent="0">
              <a:buNone/>
            </a:pPr>
            <a:endParaRPr lang="en-US" dirty="0" smtClean="0">
              <a:solidFill>
                <a:srgbClr val="002060"/>
              </a:solidFill>
              <a:latin typeface=""/>
              <a:cs typeface=""/>
            </a:endParaRPr>
          </a:p>
          <a:p>
            <a:pPr>
              <a:buNone/>
            </a:pPr>
            <a:r>
              <a:rPr lang="en-US" sz="2400" dirty="0" smtClean="0">
                <a:solidFill>
                  <a:srgbClr val="002060"/>
                </a:solidFill>
                <a:latin typeface="Constantia"/>
                <a:cs typeface="Constantia"/>
              </a:rPr>
              <a:t> </a:t>
            </a:r>
          </a:p>
        </p:txBody>
      </p:sp>
      <p:sp>
        <p:nvSpPr>
          <p:cNvPr id="7" name="Title 1"/>
          <p:cNvSpPr>
            <a:spLocks noGrp="1"/>
          </p:cNvSpPr>
          <p:nvPr>
            <p:ph type="title"/>
          </p:nvPr>
        </p:nvSpPr>
        <p:spPr>
          <a:xfrm>
            <a:off x="838200" y="304800"/>
            <a:ext cx="7467600" cy="1044388"/>
          </a:xfrm>
        </p:spPr>
        <p:txBody>
          <a:bodyPr>
            <a:noAutofit/>
          </a:bodyPr>
          <a:lstStyle/>
          <a:p>
            <a:r>
              <a:rPr lang="en-US" sz="3200" b="1" dirty="0" smtClean="0">
                <a:solidFill>
                  <a:srgbClr val="FFC000"/>
                </a:solidFill>
                <a:effectLst>
                  <a:outerShdw blurRad="50800" dist="38100" dir="2700000" algn="tl" rotWithShape="0">
                    <a:srgbClr val="000000">
                      <a:alpha val="43000"/>
                    </a:srgbClr>
                  </a:outerShdw>
                </a:effectLst>
                <a:cs typeface="Urdu Typesetting" panose="03020402040406030203" pitchFamily="66" charset="-78"/>
              </a:rPr>
              <a:t>Principles of Harm Reduction - Intervention</a:t>
            </a:r>
            <a:endParaRPr lang="en-US" sz="3200" b="1" dirty="0">
              <a:solidFill>
                <a:srgbClr val="FFC000"/>
              </a:solidFill>
              <a:effectLst>
                <a:outerShdw blurRad="50800" dist="38100" dir="2700000" algn="tl" rotWithShape="0">
                  <a:srgbClr val="000000">
                    <a:alpha val="43000"/>
                  </a:srgbClr>
                </a:outerShdw>
              </a:effectLst>
              <a:cs typeface="Urdu Typesetting" panose="03020402040406030203" pitchFamily="66" charset="-78"/>
            </a:endParaRPr>
          </a:p>
        </p:txBody>
      </p:sp>
      <p:pic>
        <p:nvPicPr>
          <p:cNvPr id="10" name="image1.png"/>
          <p:cNvPicPr/>
          <p:nvPr/>
        </p:nvPicPr>
        <p:blipFill>
          <a:blip r:embed="rId9">
            <a:alphaModFix amt="55000"/>
            <a:extLst/>
          </a:blip>
          <a:stretch>
            <a:fillRect/>
          </a:stretch>
        </p:blipFill>
        <p:spPr>
          <a:xfrm>
            <a:off x="7696200" y="6185614"/>
            <a:ext cx="1056923" cy="444500"/>
          </a:xfrm>
          <a:prstGeom prst="rect">
            <a:avLst/>
          </a:prstGeom>
          <a:ln w="12700">
            <a:miter lim="400000"/>
          </a:ln>
        </p:spPr>
      </p:pic>
      <p:sp>
        <p:nvSpPr>
          <p:cNvPr id="2" name="TextBox 1"/>
          <p:cNvSpPr txBox="1"/>
          <p:nvPr/>
        </p:nvSpPr>
        <p:spPr>
          <a:xfrm>
            <a:off x="6714052" y="3278624"/>
            <a:ext cx="572593" cy="584775"/>
          </a:xfrm>
          <a:prstGeom prst="rect">
            <a:avLst/>
          </a:prstGeom>
          <a:noFill/>
        </p:spPr>
        <p:txBody>
          <a:bodyPr wrap="none" rtlCol="0">
            <a:spAutoFit/>
          </a:bodyPr>
          <a:lstStyle/>
          <a:p>
            <a:r>
              <a:rPr lang="en-US" sz="3200" dirty="0" smtClean="0">
                <a:solidFill>
                  <a:srgbClr val="FFFF00"/>
                </a:solidFill>
              </a:rPr>
              <a:t>**</a:t>
            </a:r>
            <a:endParaRPr lang="en-US" sz="3200" dirty="0">
              <a:solidFill>
                <a:srgbClr val="FFFF00"/>
              </a:solidFill>
            </a:endParaRPr>
          </a:p>
        </p:txBody>
      </p:sp>
      <p:sp>
        <p:nvSpPr>
          <p:cNvPr id="3" name="Rectangle 2"/>
          <p:cNvSpPr/>
          <p:nvPr/>
        </p:nvSpPr>
        <p:spPr>
          <a:xfrm>
            <a:off x="5652525" y="4953819"/>
            <a:ext cx="2845779" cy="584775"/>
          </a:xfrm>
          <a:prstGeom prst="rect">
            <a:avLst/>
          </a:prstGeom>
        </p:spPr>
        <p:txBody>
          <a:bodyPr wrap="none">
            <a:spAutoFit/>
          </a:bodyPr>
          <a:lstStyle/>
          <a:p>
            <a:r>
              <a:rPr lang="en-US" sz="3200" dirty="0" smtClean="0">
                <a:solidFill>
                  <a:srgbClr val="FFFF00"/>
                </a:solidFill>
              </a:rPr>
              <a:t>** </a:t>
            </a:r>
            <a:r>
              <a:rPr lang="en-US" sz="2400" dirty="0" smtClean="0">
                <a:solidFill>
                  <a:srgbClr val="002060"/>
                </a:solidFill>
                <a:latin typeface="+mj-lt"/>
              </a:rPr>
              <a:t>targeted behavior</a:t>
            </a:r>
            <a:endParaRPr lang="en-US" sz="2400" dirty="0">
              <a:solidFill>
                <a:srgbClr val="002060"/>
              </a:solidFill>
              <a:latin typeface="+mj-lt"/>
            </a:endParaRPr>
          </a:p>
        </p:txBody>
      </p:sp>
    </p:spTree>
    <p:extLst>
      <p:ext uri="{BB962C8B-B14F-4D97-AF65-F5344CB8AC3E}">
        <p14:creationId xmlns:p14="http://schemas.microsoft.com/office/powerpoint/2010/main" val="10129527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lh4.ggpht.com/_jFM-Fd8NDFE/THaZNGhdZRI/AAAAAAAAJG0/z2yW_Ebu22s/s1600/Rusti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 y="0"/>
            <a:ext cx="9150081" cy="6858001"/>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5" name="Content Placeholder 3"/>
          <p:cNvGraphicFramePr>
            <a:graphicFrameLocks noGrp="1"/>
          </p:cNvGraphicFramePr>
          <p:nvPr>
            <p:ph idx="1"/>
            <p:extLst>
              <p:ext uri="{D42A27DB-BD31-4B8C-83A1-F6EECF244321}">
                <p14:modId xmlns:p14="http://schemas.microsoft.com/office/powerpoint/2010/main" val="2870137567"/>
              </p:ext>
            </p:extLst>
          </p:nvPr>
        </p:nvGraphicFramePr>
        <p:xfrm>
          <a:off x="492259" y="457200"/>
          <a:ext cx="8229600" cy="563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image1.png"/>
          <p:cNvPicPr/>
          <p:nvPr/>
        </p:nvPicPr>
        <p:blipFill>
          <a:blip r:embed="rId9">
            <a:alphaModFix amt="55000"/>
            <a:extLst/>
          </a:blip>
          <a:stretch>
            <a:fillRect/>
          </a:stretch>
        </p:blipFill>
        <p:spPr>
          <a:xfrm>
            <a:off x="7696200" y="6185614"/>
            <a:ext cx="1056923" cy="444500"/>
          </a:xfrm>
          <a:prstGeom prst="rect">
            <a:avLst/>
          </a:prstGeom>
          <a:ln w="12700">
            <a:miter lim="400000"/>
          </a:ln>
        </p:spPr>
      </p:pic>
    </p:spTree>
    <p:extLst>
      <p:ext uri="{BB962C8B-B14F-4D97-AF65-F5344CB8AC3E}">
        <p14:creationId xmlns:p14="http://schemas.microsoft.com/office/powerpoint/2010/main" val="22966797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lh4.ggpht.com/_jFM-Fd8NDFE/THaZNGhdZRI/AAAAAAAAJG0/z2yW_Ebu22s/s1600/Rusti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 y="0"/>
            <a:ext cx="9150081" cy="6858001"/>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435732937"/>
              </p:ext>
            </p:extLst>
          </p:nvPr>
        </p:nvGraphicFramePr>
        <p:xfrm>
          <a:off x="384220" y="609600"/>
          <a:ext cx="8229600" cy="563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image1.png"/>
          <p:cNvPicPr/>
          <p:nvPr/>
        </p:nvPicPr>
        <p:blipFill>
          <a:blip r:embed="rId9">
            <a:alphaModFix amt="55000"/>
            <a:extLst/>
          </a:blip>
          <a:stretch>
            <a:fillRect/>
          </a:stretch>
        </p:blipFill>
        <p:spPr>
          <a:xfrm>
            <a:off x="7696200" y="6185614"/>
            <a:ext cx="1056923" cy="444500"/>
          </a:xfrm>
          <a:prstGeom prst="rect">
            <a:avLst/>
          </a:prstGeom>
          <a:ln w="12700">
            <a:miter lim="400000"/>
          </a:ln>
        </p:spPr>
      </p:pic>
      <p:pic>
        <p:nvPicPr>
          <p:cNvPr id="2" name="Picture 1" descr="Methadone.jpe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34000" y="4276193"/>
            <a:ext cx="1973850" cy="2362200"/>
          </a:xfrm>
          <a:prstGeom prst="rect">
            <a:avLst/>
          </a:prstGeom>
        </p:spPr>
      </p:pic>
      <p:pic>
        <p:nvPicPr>
          <p:cNvPr id="7" name="Picture 6" descr="nicotine fum.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0600" y="4905197"/>
            <a:ext cx="2895600" cy="1720814"/>
          </a:xfrm>
          <a:prstGeom prst="rect">
            <a:avLst/>
          </a:prstGeom>
        </p:spPr>
      </p:pic>
    </p:spTree>
    <p:extLst>
      <p:ext uri="{BB962C8B-B14F-4D97-AF65-F5344CB8AC3E}">
        <p14:creationId xmlns:p14="http://schemas.microsoft.com/office/powerpoint/2010/main" val="12174538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lh4.ggpht.com/_jFM-Fd8NDFE/THaZNGhdZRI/AAAAAAAAJG0/z2yW_Ebu22s/s1600/Rusti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2" y="-42932"/>
            <a:ext cx="9150081" cy="690093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ounded Rectangle 3"/>
          <p:cNvSpPr/>
          <p:nvPr/>
        </p:nvSpPr>
        <p:spPr>
          <a:xfrm>
            <a:off x="228600" y="502521"/>
            <a:ext cx="8686800" cy="945279"/>
          </a:xfrm>
          <a:prstGeom prst="roundRect">
            <a:avLst/>
          </a:prstGeom>
          <a:solidFill>
            <a:srgbClr val="BD1734">
              <a:alpha val="6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502521"/>
            <a:ext cx="8455159" cy="869079"/>
          </a:xfrm>
        </p:spPr>
        <p:txBody>
          <a:bodyPr>
            <a:noAutofit/>
          </a:bodyPr>
          <a:lstStyle/>
          <a:p>
            <a:r>
              <a:rPr lang="en-US" sz="3200" b="1" dirty="0" smtClean="0">
                <a:solidFill>
                  <a:srgbClr val="FFB61D"/>
                </a:solidFill>
                <a:cs typeface="Leelawadee" panose="020B0502040204020203" pitchFamily="34" charset="-34"/>
              </a:rPr>
              <a:t/>
            </a:r>
            <a:br>
              <a:rPr lang="en-US" sz="3200" b="1" dirty="0" smtClean="0">
                <a:solidFill>
                  <a:srgbClr val="FFB61D"/>
                </a:solidFill>
                <a:cs typeface="Leelawadee" panose="020B0502040204020203" pitchFamily="34" charset="-34"/>
              </a:rPr>
            </a:br>
            <a:r>
              <a:rPr lang="en-US" sz="3200" b="1" dirty="0" smtClean="0">
                <a:solidFill>
                  <a:srgbClr val="FFB61D"/>
                </a:solidFill>
                <a:cs typeface="Leelawadee" panose="020B0502040204020203" pitchFamily="34" charset="-34"/>
              </a:rPr>
              <a:t>Examples of Reducing Risks </a:t>
            </a:r>
            <a:r>
              <a:rPr lang="en-US" sz="3200" dirty="0">
                <a:solidFill>
                  <a:srgbClr val="FFB61D"/>
                </a:solidFill>
              </a:rPr>
              <a:t/>
            </a:r>
            <a:br>
              <a:rPr lang="en-US" sz="3200" dirty="0">
                <a:solidFill>
                  <a:srgbClr val="FFB61D"/>
                </a:solidFill>
              </a:rPr>
            </a:br>
            <a:endParaRPr lang="en-US" sz="3200" b="1" dirty="0">
              <a:solidFill>
                <a:srgbClr val="FFB61D"/>
              </a:solidFill>
              <a:cs typeface="Leelawadee" panose="020B0502040204020203" pitchFamily="34" charset="-34"/>
            </a:endParaRPr>
          </a:p>
        </p:txBody>
      </p:sp>
      <p:sp>
        <p:nvSpPr>
          <p:cNvPr id="3" name="TextBox 2"/>
          <p:cNvSpPr txBox="1"/>
          <p:nvPr/>
        </p:nvSpPr>
        <p:spPr>
          <a:xfrm>
            <a:off x="-118932" y="1168602"/>
            <a:ext cx="6748332" cy="5272213"/>
          </a:xfrm>
          <a:prstGeom prst="rect">
            <a:avLst/>
          </a:prstGeom>
          <a:noFill/>
        </p:spPr>
        <p:txBody>
          <a:bodyPr wrap="square" rtlCol="0">
            <a:spAutoFit/>
          </a:bodyPr>
          <a:lstStyle/>
          <a:p>
            <a:pPr lvl="1"/>
            <a:endParaRPr lang="en-US" sz="2300" b="1" dirty="0">
              <a:solidFill>
                <a:schemeClr val="bg1"/>
              </a:solidFill>
              <a:latin typeface="Leelawadee" panose="020B0502040204020203" pitchFamily="34" charset="-34"/>
              <a:cs typeface="Leelawadee" panose="020B0502040204020203" pitchFamily="34" charset="-34"/>
            </a:endParaRPr>
          </a:p>
          <a:p>
            <a:pPr lvl="1">
              <a:lnSpc>
                <a:spcPct val="80000"/>
              </a:lnSpc>
              <a:buFont typeface="Arial" pitchFamily="34" charset="0"/>
              <a:buChar char="•"/>
            </a:pPr>
            <a:r>
              <a:rPr lang="en-US" sz="2800" dirty="0" smtClean="0">
                <a:solidFill>
                  <a:srgbClr val="002060"/>
                </a:solidFill>
                <a:latin typeface="+mj-lt"/>
                <a:cs typeface="Leelawadee" panose="020B0502040204020203" pitchFamily="34" charset="-34"/>
              </a:rPr>
              <a:t> Using </a:t>
            </a:r>
            <a:r>
              <a:rPr lang="en-US" sz="2800" dirty="0">
                <a:solidFill>
                  <a:srgbClr val="002060"/>
                </a:solidFill>
                <a:latin typeface="+mj-lt"/>
                <a:cs typeface="Leelawadee" panose="020B0502040204020203" pitchFamily="34" charset="-34"/>
              </a:rPr>
              <a:t>a screen or </a:t>
            </a:r>
            <a:r>
              <a:rPr lang="en-US" sz="2800" dirty="0" smtClean="0">
                <a:solidFill>
                  <a:srgbClr val="002060"/>
                </a:solidFill>
                <a:latin typeface="+mj-lt"/>
                <a:cs typeface="Leelawadee" panose="020B0502040204020203" pitchFamily="34" charset="-34"/>
              </a:rPr>
              <a:t>rubber tubing for</a:t>
            </a:r>
          </a:p>
          <a:p>
            <a:pPr lvl="1">
              <a:lnSpc>
                <a:spcPct val="80000"/>
              </a:lnSpc>
            </a:pPr>
            <a:r>
              <a:rPr lang="en-US" sz="2800" dirty="0" smtClean="0">
                <a:solidFill>
                  <a:srgbClr val="002060"/>
                </a:solidFill>
                <a:latin typeface="+mj-lt"/>
                <a:cs typeface="Leelawadee" panose="020B0502040204020203" pitchFamily="34" charset="-34"/>
              </a:rPr>
              <a:t>crack </a:t>
            </a:r>
            <a:r>
              <a:rPr lang="en-US" sz="2800" dirty="0">
                <a:solidFill>
                  <a:srgbClr val="002060"/>
                </a:solidFill>
                <a:latin typeface="+mj-lt"/>
                <a:cs typeface="Leelawadee" panose="020B0502040204020203" pitchFamily="34" charset="-34"/>
              </a:rPr>
              <a:t>use </a:t>
            </a:r>
            <a:endParaRPr lang="en-US" sz="2800" dirty="0" smtClean="0">
              <a:solidFill>
                <a:srgbClr val="002060"/>
              </a:solidFill>
              <a:latin typeface="+mj-lt"/>
              <a:cs typeface="Leelawadee" panose="020B0502040204020203" pitchFamily="34" charset="-34"/>
            </a:endParaRPr>
          </a:p>
          <a:p>
            <a:pPr lvl="1">
              <a:lnSpc>
                <a:spcPct val="80000"/>
              </a:lnSpc>
              <a:buFont typeface="Arial" pitchFamily="34" charset="0"/>
              <a:buChar char="•"/>
            </a:pPr>
            <a:endParaRPr lang="en-US" sz="2800" dirty="0">
              <a:solidFill>
                <a:srgbClr val="002060"/>
              </a:solidFill>
              <a:latin typeface="+mj-lt"/>
              <a:cs typeface="Leelawadee" panose="020B0502040204020203" pitchFamily="34" charset="-34"/>
            </a:endParaRPr>
          </a:p>
          <a:p>
            <a:pPr lvl="1">
              <a:lnSpc>
                <a:spcPct val="80000"/>
              </a:lnSpc>
              <a:buFont typeface="Arial" pitchFamily="34" charset="0"/>
              <a:buChar char="•"/>
            </a:pPr>
            <a:r>
              <a:rPr lang="en-US" sz="2800" dirty="0" smtClean="0">
                <a:solidFill>
                  <a:srgbClr val="002060"/>
                </a:solidFill>
                <a:latin typeface="+mj-lt"/>
                <a:cs typeface="Leelawadee" panose="020B0502040204020203" pitchFamily="34" charset="-34"/>
              </a:rPr>
              <a:t> Getting </a:t>
            </a:r>
            <a:r>
              <a:rPr lang="en-US" sz="2800" dirty="0">
                <a:solidFill>
                  <a:srgbClr val="002060"/>
                </a:solidFill>
                <a:latin typeface="+mj-lt"/>
                <a:cs typeface="Leelawadee" panose="020B0502040204020203" pitchFamily="34" charset="-34"/>
              </a:rPr>
              <a:t>off the bus </a:t>
            </a:r>
            <a:r>
              <a:rPr lang="en-US" sz="2800" dirty="0" smtClean="0">
                <a:solidFill>
                  <a:srgbClr val="002060"/>
                </a:solidFill>
                <a:latin typeface="+mj-lt"/>
                <a:cs typeface="Leelawadee" panose="020B0502040204020203" pitchFamily="34" charset="-34"/>
              </a:rPr>
              <a:t>two stops earlier </a:t>
            </a:r>
          </a:p>
          <a:p>
            <a:pPr lvl="1">
              <a:lnSpc>
                <a:spcPct val="80000"/>
              </a:lnSpc>
            </a:pPr>
            <a:r>
              <a:rPr lang="en-US" sz="2800" dirty="0" smtClean="0">
                <a:solidFill>
                  <a:srgbClr val="002060"/>
                </a:solidFill>
                <a:latin typeface="+mj-lt"/>
                <a:cs typeface="Leelawadee" panose="020B0502040204020203" pitchFamily="34" charset="-34"/>
              </a:rPr>
              <a:t>and </a:t>
            </a:r>
            <a:r>
              <a:rPr lang="en-US" sz="2800" dirty="0">
                <a:solidFill>
                  <a:srgbClr val="002060"/>
                </a:solidFill>
                <a:latin typeface="+mj-lt"/>
                <a:cs typeface="Leelawadee" panose="020B0502040204020203" pitchFamily="34" charset="-34"/>
              </a:rPr>
              <a:t>walking </a:t>
            </a:r>
            <a:endParaRPr lang="en-US" sz="2800" dirty="0" smtClean="0">
              <a:solidFill>
                <a:srgbClr val="002060"/>
              </a:solidFill>
              <a:latin typeface="+mj-lt"/>
              <a:cs typeface="Leelawadee" panose="020B0502040204020203" pitchFamily="34" charset="-34"/>
            </a:endParaRPr>
          </a:p>
          <a:p>
            <a:pPr lvl="1">
              <a:lnSpc>
                <a:spcPct val="80000"/>
              </a:lnSpc>
              <a:buFont typeface="Arial" pitchFamily="34" charset="0"/>
              <a:buChar char="•"/>
            </a:pPr>
            <a:endParaRPr lang="en-US" sz="2800" dirty="0">
              <a:solidFill>
                <a:srgbClr val="002060"/>
              </a:solidFill>
              <a:latin typeface="+mj-lt"/>
              <a:cs typeface="Leelawadee" panose="020B0502040204020203" pitchFamily="34" charset="-34"/>
            </a:endParaRPr>
          </a:p>
          <a:p>
            <a:pPr lvl="1">
              <a:lnSpc>
                <a:spcPct val="80000"/>
              </a:lnSpc>
              <a:buFont typeface="Arial" pitchFamily="34" charset="0"/>
              <a:buChar char="•"/>
            </a:pPr>
            <a:r>
              <a:rPr lang="en-US" sz="2800" dirty="0" smtClean="0">
                <a:solidFill>
                  <a:srgbClr val="002060"/>
                </a:solidFill>
                <a:latin typeface="+mj-lt"/>
                <a:cs typeface="Leelawadee" panose="020B0502040204020203" pitchFamily="34" charset="-34"/>
              </a:rPr>
              <a:t> Switching </a:t>
            </a:r>
            <a:r>
              <a:rPr lang="en-US" sz="2800" dirty="0">
                <a:solidFill>
                  <a:srgbClr val="002060"/>
                </a:solidFill>
                <a:latin typeface="+mj-lt"/>
                <a:cs typeface="Leelawadee" panose="020B0502040204020203" pitchFamily="34" charset="-34"/>
              </a:rPr>
              <a:t>timing </a:t>
            </a:r>
            <a:endParaRPr lang="en-US" sz="2800" dirty="0" smtClean="0">
              <a:solidFill>
                <a:srgbClr val="002060"/>
              </a:solidFill>
              <a:latin typeface="+mj-lt"/>
              <a:cs typeface="Leelawadee" panose="020B0502040204020203" pitchFamily="34" charset="-34"/>
            </a:endParaRPr>
          </a:p>
          <a:p>
            <a:pPr lvl="1">
              <a:lnSpc>
                <a:spcPct val="80000"/>
              </a:lnSpc>
              <a:buFont typeface="Arial" pitchFamily="34" charset="0"/>
              <a:buChar char="•"/>
            </a:pPr>
            <a:endParaRPr lang="en-US" sz="2800" dirty="0">
              <a:solidFill>
                <a:srgbClr val="002060"/>
              </a:solidFill>
              <a:latin typeface="+mj-lt"/>
              <a:cs typeface="Leelawadee" panose="020B0502040204020203" pitchFamily="34" charset="-34"/>
            </a:endParaRPr>
          </a:p>
          <a:p>
            <a:pPr lvl="1">
              <a:lnSpc>
                <a:spcPct val="80000"/>
              </a:lnSpc>
              <a:buFont typeface="Arial" pitchFamily="34" charset="0"/>
              <a:buChar char="•"/>
            </a:pPr>
            <a:r>
              <a:rPr lang="en-US" sz="2800" dirty="0" smtClean="0">
                <a:solidFill>
                  <a:srgbClr val="002060"/>
                </a:solidFill>
                <a:latin typeface="+mj-lt"/>
                <a:cs typeface="Leelawadee" panose="020B0502040204020203" pitchFamily="34" charset="-34"/>
              </a:rPr>
              <a:t> Paying rent before buying substances</a:t>
            </a:r>
          </a:p>
          <a:p>
            <a:pPr lvl="1">
              <a:lnSpc>
                <a:spcPct val="80000"/>
              </a:lnSpc>
            </a:pPr>
            <a:endParaRPr lang="en-US" sz="2800" dirty="0">
              <a:solidFill>
                <a:srgbClr val="002060"/>
              </a:solidFill>
              <a:latin typeface="+mj-lt"/>
              <a:cs typeface="Leelawadee" panose="020B0502040204020203" pitchFamily="34" charset="-34"/>
            </a:endParaRPr>
          </a:p>
          <a:p>
            <a:pPr lvl="1">
              <a:lnSpc>
                <a:spcPct val="80000"/>
              </a:lnSpc>
              <a:buFont typeface="Arial" pitchFamily="34" charset="0"/>
              <a:buChar char="•"/>
            </a:pPr>
            <a:r>
              <a:rPr lang="en-US" sz="2800" dirty="0" smtClean="0">
                <a:solidFill>
                  <a:srgbClr val="002060"/>
                </a:solidFill>
                <a:latin typeface="+mj-lt"/>
                <a:cs typeface="Leelawadee" panose="020B0502040204020203" pitchFamily="34" charset="-34"/>
              </a:rPr>
              <a:t> Buying </a:t>
            </a:r>
            <a:r>
              <a:rPr lang="en-US" sz="2800" dirty="0">
                <a:solidFill>
                  <a:srgbClr val="002060"/>
                </a:solidFill>
                <a:latin typeface="+mj-lt"/>
                <a:cs typeface="Leelawadee" panose="020B0502040204020203" pitchFamily="34" charset="-34"/>
              </a:rPr>
              <a:t>a pint or 6 </a:t>
            </a:r>
            <a:r>
              <a:rPr lang="en-US" sz="2800" dirty="0" smtClean="0">
                <a:solidFill>
                  <a:srgbClr val="002060"/>
                </a:solidFill>
                <a:latin typeface="+mj-lt"/>
                <a:cs typeface="Leelawadee" panose="020B0502040204020203" pitchFamily="34" charset="-34"/>
              </a:rPr>
              <a:t>pack instead </a:t>
            </a:r>
            <a:r>
              <a:rPr lang="en-US" sz="2800" dirty="0">
                <a:solidFill>
                  <a:srgbClr val="002060"/>
                </a:solidFill>
                <a:latin typeface="+mj-lt"/>
                <a:cs typeface="Leelawadee" panose="020B0502040204020203" pitchFamily="34" charset="-34"/>
              </a:rPr>
              <a:t>of </a:t>
            </a:r>
            <a:r>
              <a:rPr lang="en-US" sz="2800" dirty="0" smtClean="0">
                <a:solidFill>
                  <a:srgbClr val="002060"/>
                </a:solidFill>
                <a:latin typeface="+mj-lt"/>
                <a:cs typeface="Leelawadee" panose="020B0502040204020203" pitchFamily="34" charset="-34"/>
              </a:rPr>
              <a:t>a</a:t>
            </a:r>
          </a:p>
          <a:p>
            <a:pPr lvl="1">
              <a:lnSpc>
                <a:spcPct val="80000"/>
              </a:lnSpc>
            </a:pPr>
            <a:r>
              <a:rPr lang="en-US" sz="2800" dirty="0" smtClean="0">
                <a:solidFill>
                  <a:srgbClr val="002060"/>
                </a:solidFill>
                <a:latin typeface="+mj-lt"/>
                <a:cs typeface="Leelawadee" panose="020B0502040204020203" pitchFamily="34" charset="-34"/>
              </a:rPr>
              <a:t>quart</a:t>
            </a:r>
          </a:p>
          <a:p>
            <a:pPr lvl="1">
              <a:lnSpc>
                <a:spcPct val="80000"/>
              </a:lnSpc>
              <a:buFont typeface="Arial" pitchFamily="34" charset="0"/>
              <a:buChar char="•"/>
            </a:pPr>
            <a:endParaRPr lang="en-US" sz="2800" dirty="0">
              <a:solidFill>
                <a:srgbClr val="002060"/>
              </a:solidFill>
              <a:latin typeface="+mj-lt"/>
              <a:cs typeface="Leelawadee" panose="020B0502040204020203" pitchFamily="34" charset="-34"/>
            </a:endParaRPr>
          </a:p>
          <a:p>
            <a:pPr lvl="1">
              <a:lnSpc>
                <a:spcPct val="80000"/>
              </a:lnSpc>
              <a:buFont typeface="Arial" pitchFamily="34" charset="0"/>
              <a:buChar char="•"/>
            </a:pPr>
            <a:r>
              <a:rPr lang="en-US" sz="2800" dirty="0" smtClean="0">
                <a:solidFill>
                  <a:srgbClr val="002060"/>
                </a:solidFill>
                <a:latin typeface="+mj-lt"/>
                <a:cs typeface="Leelawadee" panose="020B0502040204020203" pitchFamily="34" charset="-34"/>
              </a:rPr>
              <a:t> Buy </a:t>
            </a:r>
            <a:r>
              <a:rPr lang="en-US" sz="2800" dirty="0" err="1" smtClean="0">
                <a:solidFill>
                  <a:srgbClr val="002060"/>
                </a:solidFill>
                <a:latin typeface="+mj-lt"/>
                <a:cs typeface="Leelawadee" panose="020B0502040204020203" pitchFamily="34" charset="-34"/>
              </a:rPr>
              <a:t>loosie</a:t>
            </a:r>
            <a:r>
              <a:rPr lang="en-US" sz="2800" dirty="0" smtClean="0">
                <a:solidFill>
                  <a:srgbClr val="002060"/>
                </a:solidFill>
                <a:latin typeface="+mj-lt"/>
                <a:cs typeface="Leelawadee" panose="020B0502040204020203" pitchFamily="34" charset="-34"/>
              </a:rPr>
              <a:t> </a:t>
            </a:r>
            <a:r>
              <a:rPr lang="en-US" sz="2800" dirty="0">
                <a:solidFill>
                  <a:srgbClr val="002060"/>
                </a:solidFill>
                <a:latin typeface="+mj-lt"/>
                <a:cs typeface="Leelawadee" panose="020B0502040204020203" pitchFamily="34" charset="-34"/>
              </a:rPr>
              <a:t>instead of a pack </a:t>
            </a:r>
          </a:p>
        </p:txBody>
      </p:sp>
      <p:pic>
        <p:nvPicPr>
          <p:cNvPr id="6" name="image1.png"/>
          <p:cNvPicPr/>
          <p:nvPr/>
        </p:nvPicPr>
        <p:blipFill>
          <a:blip r:embed="rId4">
            <a:alphaModFix amt="55000"/>
            <a:extLst/>
          </a:blip>
          <a:stretch>
            <a:fillRect/>
          </a:stretch>
        </p:blipFill>
        <p:spPr>
          <a:xfrm>
            <a:off x="7696200" y="6185614"/>
            <a:ext cx="1056923" cy="444500"/>
          </a:xfrm>
          <a:prstGeom prst="rect">
            <a:avLst/>
          </a:prstGeom>
          <a:ln w="12700">
            <a:miter lim="400000"/>
          </a:ln>
        </p:spPr>
      </p:pic>
      <p:pic>
        <p:nvPicPr>
          <p:cNvPr id="5" name="Picture 4" descr="six pack.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2200" y="1676400"/>
            <a:ext cx="2743200" cy="2057400"/>
          </a:xfrm>
          <a:prstGeom prst="rect">
            <a:avLst/>
          </a:prstGeom>
        </p:spPr>
      </p:pic>
      <p:pic>
        <p:nvPicPr>
          <p:cNvPr id="9" name="Picture 8" descr="loosies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7899" y="4419600"/>
            <a:ext cx="2405860" cy="1603906"/>
          </a:xfrm>
          <a:prstGeom prst="rect">
            <a:avLst/>
          </a:prstGeom>
        </p:spPr>
      </p:pic>
    </p:spTree>
    <p:extLst>
      <p:ext uri="{BB962C8B-B14F-4D97-AF65-F5344CB8AC3E}">
        <p14:creationId xmlns:p14="http://schemas.microsoft.com/office/powerpoint/2010/main" val="14392748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lh4.ggpht.com/_jFM-Fd8NDFE/THaZNGhdZRI/AAAAAAAAJG0/z2yW_Ebu22s/s1600/Rusti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 y="0"/>
            <a:ext cx="9150081"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304800" y="1600200"/>
            <a:ext cx="8636667" cy="914400"/>
          </a:xfrm>
        </p:spPr>
        <p:txBody>
          <a:bodyPr>
            <a:normAutofit/>
          </a:bodyPr>
          <a:lstStyle/>
          <a:p>
            <a:pPr marL="109728" indent="0">
              <a:lnSpc>
                <a:spcPct val="90000"/>
              </a:lnSpc>
              <a:buNone/>
            </a:pPr>
            <a:r>
              <a:rPr lang="en-US" sz="2400" b="1" dirty="0" smtClean="0">
                <a:solidFill>
                  <a:srgbClr val="FFB61D"/>
                </a:solidFill>
                <a:effectLst>
                  <a:outerShdw blurRad="50800" dist="38100" dir="2700000" algn="tl" rotWithShape="0">
                    <a:srgbClr val="000000">
                      <a:alpha val="43000"/>
                    </a:srgbClr>
                  </a:outerShdw>
                </a:effectLst>
                <a:latin typeface="+mj-lt"/>
                <a:cs typeface="Urdu Typesetting" panose="03020402040406030203" pitchFamily="66" charset="-78"/>
              </a:rPr>
              <a:t>“Attitude is not everything, it is nearly everything” </a:t>
            </a:r>
            <a:r>
              <a:rPr lang="en-US" sz="2400" b="1" dirty="0" smtClean="0">
                <a:solidFill>
                  <a:schemeClr val="bg1"/>
                </a:solidFill>
                <a:effectLst>
                  <a:outerShdw blurRad="50800" dist="38100" dir="2700000" algn="tl" rotWithShape="0">
                    <a:srgbClr val="000000">
                      <a:alpha val="43000"/>
                    </a:srgbClr>
                  </a:outerShdw>
                </a:effectLst>
                <a:latin typeface="+mj-lt"/>
                <a:cs typeface="Urdu Typesetting" panose="03020402040406030203" pitchFamily="66" charset="-78"/>
              </a:rPr>
              <a:t>					–Bert Pepper, MD </a:t>
            </a:r>
          </a:p>
          <a:p>
            <a:pPr marL="109728" indent="0">
              <a:lnSpc>
                <a:spcPct val="90000"/>
              </a:lnSpc>
              <a:buNone/>
            </a:pPr>
            <a:endParaRPr lang="en-US" sz="2400" dirty="0" smtClean="0">
              <a:solidFill>
                <a:schemeClr val="bg1"/>
              </a:solidFill>
              <a:latin typeface="Urdu Typesetting" panose="03020402040406030203" pitchFamily="66" charset="-78"/>
              <a:cs typeface="Urdu Typesetting" panose="03020402040406030203" pitchFamily="66" charset="-78"/>
            </a:endParaRPr>
          </a:p>
          <a:p>
            <a:pPr marL="109728" indent="0">
              <a:lnSpc>
                <a:spcPct val="90000"/>
              </a:lnSpc>
              <a:buNone/>
            </a:pPr>
            <a:endParaRPr lang="en-US" sz="2400" dirty="0" smtClean="0">
              <a:solidFill>
                <a:schemeClr val="bg1"/>
              </a:solidFill>
              <a:latin typeface="Urdu Typesetting" panose="03020402040406030203" pitchFamily="66" charset="-78"/>
              <a:cs typeface="Urdu Typesetting" panose="03020402040406030203" pitchFamily="66" charset="-78"/>
            </a:endParaRPr>
          </a:p>
          <a:p>
            <a:pPr marL="109728" indent="0">
              <a:lnSpc>
                <a:spcPct val="90000"/>
              </a:lnSpc>
              <a:buNone/>
            </a:pPr>
            <a:endParaRPr lang="en-US" sz="2400" dirty="0">
              <a:solidFill>
                <a:schemeClr val="bg1"/>
              </a:solidFill>
              <a:latin typeface="Urdu Typesetting" panose="03020402040406030203" pitchFamily="66" charset="-78"/>
              <a:cs typeface="Urdu Typesetting" panose="03020402040406030203" pitchFamily="66" charset="-78"/>
            </a:endParaRPr>
          </a:p>
        </p:txBody>
      </p:sp>
      <p:sp>
        <p:nvSpPr>
          <p:cNvPr id="4" name="Rounded Rectangle 3"/>
          <p:cNvSpPr/>
          <p:nvPr/>
        </p:nvSpPr>
        <p:spPr>
          <a:xfrm>
            <a:off x="304800" y="400408"/>
            <a:ext cx="8448323" cy="1066800"/>
          </a:xfrm>
          <a:prstGeom prst="roundRect">
            <a:avLst/>
          </a:prstGeom>
          <a:solidFill>
            <a:srgbClr val="BD1734">
              <a:alpha val="6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546588" y="400408"/>
            <a:ext cx="8229600" cy="1066800"/>
          </a:xfrm>
          <a:ln>
            <a:noFill/>
          </a:ln>
        </p:spPr>
        <p:txBody>
          <a:bodyPr>
            <a:normAutofit/>
          </a:bodyPr>
          <a:lstStyle/>
          <a:p>
            <a:r>
              <a:rPr lang="en-US" sz="3400" b="1" dirty="0" smtClean="0">
                <a:solidFill>
                  <a:srgbClr val="FFB61D"/>
                </a:solidFill>
                <a:cs typeface="Urdu Typesetting" panose="03020402040406030203" pitchFamily="66" charset="-78"/>
              </a:rPr>
              <a:t>Harm Reduction and Housing First</a:t>
            </a:r>
            <a:endParaRPr lang="en-US" sz="3400" b="1" dirty="0">
              <a:solidFill>
                <a:srgbClr val="FFB61D"/>
              </a:solidFill>
              <a:cs typeface="Urdu Typesetting" panose="03020402040406030203" pitchFamily="66" charset="-78"/>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6667"/>
          <a:stretch/>
        </p:blipFill>
        <p:spPr>
          <a:xfrm>
            <a:off x="4267200" y="2450282"/>
            <a:ext cx="3429000" cy="1649278"/>
          </a:xfrm>
          <a:prstGeom prst="rect">
            <a:avLst/>
          </a:prstGeom>
        </p:spPr>
      </p:pic>
      <p:pic>
        <p:nvPicPr>
          <p:cNvPr id="8" name="image1.png"/>
          <p:cNvPicPr/>
          <p:nvPr/>
        </p:nvPicPr>
        <p:blipFill>
          <a:blip r:embed="rId5">
            <a:alphaModFix amt="55000"/>
            <a:extLst/>
          </a:blip>
          <a:stretch>
            <a:fillRect/>
          </a:stretch>
        </p:blipFill>
        <p:spPr>
          <a:xfrm>
            <a:off x="7696200" y="6185614"/>
            <a:ext cx="1056923" cy="444500"/>
          </a:xfrm>
          <a:prstGeom prst="rect">
            <a:avLst/>
          </a:prstGeom>
          <a:ln w="12700">
            <a:miter lim="400000"/>
          </a:ln>
        </p:spPr>
      </p:pic>
      <p:sp>
        <p:nvSpPr>
          <p:cNvPr id="9" name="TextBox 8"/>
          <p:cNvSpPr txBox="1"/>
          <p:nvPr/>
        </p:nvSpPr>
        <p:spPr>
          <a:xfrm>
            <a:off x="546588" y="3930098"/>
            <a:ext cx="7987812" cy="2394502"/>
          </a:xfrm>
          <a:prstGeom prst="rect">
            <a:avLst/>
          </a:prstGeom>
          <a:noFill/>
        </p:spPr>
        <p:txBody>
          <a:bodyPr wrap="square" rtlCol="0">
            <a:spAutoFit/>
          </a:bodyPr>
          <a:lstStyle/>
          <a:p>
            <a:pPr marL="109728" indent="0">
              <a:lnSpc>
                <a:spcPct val="90000"/>
              </a:lnSpc>
              <a:buNone/>
            </a:pPr>
            <a:r>
              <a:rPr lang="en-US" sz="2400" b="1" dirty="0">
                <a:solidFill>
                  <a:schemeClr val="tx2">
                    <a:lumMod val="50000"/>
                  </a:schemeClr>
                </a:solidFill>
                <a:effectLst>
                  <a:outerShdw blurRad="50800" dist="38100" dir="2700000" algn="tl" rotWithShape="0">
                    <a:srgbClr val="000000">
                      <a:alpha val="43000"/>
                    </a:srgbClr>
                  </a:outerShdw>
                </a:effectLst>
                <a:latin typeface="+mj-lt"/>
                <a:cs typeface="Urdu Typesetting" panose="03020402040406030203" pitchFamily="66" charset="-78"/>
              </a:rPr>
              <a:t>Harm reduction </a:t>
            </a:r>
            <a:r>
              <a:rPr lang="en-US" sz="2400" b="1" dirty="0" smtClean="0">
                <a:solidFill>
                  <a:schemeClr val="tx2">
                    <a:lumMod val="50000"/>
                  </a:schemeClr>
                </a:solidFill>
                <a:effectLst>
                  <a:outerShdw blurRad="50800" dist="38100" dir="2700000" algn="tl" rotWithShape="0">
                    <a:srgbClr val="000000">
                      <a:alpha val="43000"/>
                    </a:srgbClr>
                  </a:outerShdw>
                </a:effectLst>
                <a:latin typeface="+mj-lt"/>
                <a:cs typeface="Urdu Typesetting" panose="03020402040406030203" pitchFamily="66" charset="-78"/>
              </a:rPr>
              <a:t>is:</a:t>
            </a:r>
          </a:p>
          <a:p>
            <a:pPr marL="452628" indent="-342900">
              <a:lnSpc>
                <a:spcPct val="90000"/>
              </a:lnSpc>
              <a:buFont typeface="Arial"/>
              <a:buChar char="•"/>
            </a:pPr>
            <a:r>
              <a:rPr lang="en-US" sz="2400" b="1" dirty="0" smtClean="0">
                <a:solidFill>
                  <a:schemeClr val="tx2">
                    <a:lumMod val="50000"/>
                  </a:schemeClr>
                </a:solidFill>
                <a:effectLst>
                  <a:outerShdw blurRad="50800" dist="38100" dir="2700000" algn="tl" rotWithShape="0">
                    <a:srgbClr val="000000">
                      <a:alpha val="43000"/>
                    </a:srgbClr>
                  </a:outerShdw>
                </a:effectLst>
                <a:latin typeface="+mj-lt"/>
                <a:cs typeface="Urdu Typesetting" panose="03020402040406030203" pitchFamily="66" charset="-78"/>
              </a:rPr>
              <a:t>An </a:t>
            </a:r>
            <a:r>
              <a:rPr lang="en-US" sz="2400" b="1" dirty="0">
                <a:solidFill>
                  <a:schemeClr val="tx2">
                    <a:lumMod val="50000"/>
                  </a:schemeClr>
                </a:solidFill>
                <a:effectLst>
                  <a:outerShdw blurRad="50800" dist="38100" dir="2700000" algn="tl" rotWithShape="0">
                    <a:srgbClr val="000000">
                      <a:alpha val="43000"/>
                    </a:srgbClr>
                  </a:outerShdw>
                </a:effectLst>
                <a:latin typeface="+mj-lt"/>
                <a:cs typeface="Urdu Typesetting" panose="03020402040406030203" pitchFamily="66" charset="-78"/>
              </a:rPr>
              <a:t>integral part of Housing First </a:t>
            </a:r>
          </a:p>
          <a:p>
            <a:pPr marL="452628" indent="-342900">
              <a:lnSpc>
                <a:spcPct val="90000"/>
              </a:lnSpc>
              <a:buFont typeface="Arial"/>
              <a:buChar char="•"/>
            </a:pPr>
            <a:r>
              <a:rPr lang="en-US" sz="2400" b="1" dirty="0" smtClean="0">
                <a:solidFill>
                  <a:schemeClr val="tx2">
                    <a:lumMod val="50000"/>
                  </a:schemeClr>
                </a:solidFill>
                <a:effectLst>
                  <a:outerShdw blurRad="50800" dist="38100" dir="2700000" algn="tl" rotWithShape="0">
                    <a:srgbClr val="000000">
                      <a:alpha val="43000"/>
                    </a:srgbClr>
                  </a:outerShdw>
                </a:effectLst>
                <a:latin typeface="+mj-lt"/>
                <a:cs typeface="Urdu Typesetting" panose="03020402040406030203" pitchFamily="66" charset="-78"/>
              </a:rPr>
              <a:t>Rooted </a:t>
            </a:r>
            <a:r>
              <a:rPr lang="en-US" sz="2400" b="1" dirty="0">
                <a:solidFill>
                  <a:schemeClr val="tx2">
                    <a:lumMod val="50000"/>
                  </a:schemeClr>
                </a:solidFill>
                <a:effectLst>
                  <a:outerShdw blurRad="50800" dist="38100" dir="2700000" algn="tl" rotWithShape="0">
                    <a:srgbClr val="000000">
                      <a:alpha val="43000"/>
                    </a:srgbClr>
                  </a:outerShdw>
                </a:effectLst>
                <a:latin typeface="+mj-lt"/>
                <a:cs typeface="Urdu Typesetting" panose="03020402040406030203" pitchFamily="66" charset="-78"/>
              </a:rPr>
              <a:t>in unconditional positive regard for the </a:t>
            </a:r>
            <a:r>
              <a:rPr lang="en-US" sz="2400" b="1" dirty="0" smtClean="0">
                <a:solidFill>
                  <a:schemeClr val="tx2">
                    <a:lumMod val="50000"/>
                  </a:schemeClr>
                </a:solidFill>
                <a:effectLst>
                  <a:outerShdw blurRad="50800" dist="38100" dir="2700000" algn="tl" rotWithShape="0">
                    <a:srgbClr val="000000">
                      <a:alpha val="43000"/>
                    </a:srgbClr>
                  </a:outerShdw>
                </a:effectLst>
                <a:latin typeface="+mj-lt"/>
                <a:cs typeface="Urdu Typesetting" panose="03020402040406030203" pitchFamily="66" charset="-78"/>
              </a:rPr>
              <a:t>individual</a:t>
            </a:r>
          </a:p>
          <a:p>
            <a:pPr marL="452628" indent="-342900">
              <a:lnSpc>
                <a:spcPct val="90000"/>
              </a:lnSpc>
              <a:buFont typeface="Arial"/>
              <a:buChar char="•"/>
            </a:pPr>
            <a:r>
              <a:rPr lang="en-US" sz="2400" b="1" dirty="0" smtClean="0">
                <a:solidFill>
                  <a:schemeClr val="tx2">
                    <a:lumMod val="50000"/>
                  </a:schemeClr>
                </a:solidFill>
                <a:effectLst>
                  <a:outerShdw blurRad="50800" dist="38100" dir="2700000" algn="tl" rotWithShape="0">
                    <a:srgbClr val="000000">
                      <a:alpha val="43000"/>
                    </a:srgbClr>
                  </a:outerShdw>
                </a:effectLst>
                <a:latin typeface="+mj-lt"/>
                <a:cs typeface="Urdu Typesetting" panose="03020402040406030203" pitchFamily="66" charset="-78"/>
              </a:rPr>
              <a:t>Social </a:t>
            </a:r>
            <a:r>
              <a:rPr lang="en-US" sz="2400" b="1" dirty="0">
                <a:solidFill>
                  <a:schemeClr val="tx2">
                    <a:lumMod val="50000"/>
                  </a:schemeClr>
                </a:solidFill>
                <a:effectLst>
                  <a:outerShdw blurRad="50800" dist="38100" dir="2700000" algn="tl" rotWithShape="0">
                    <a:srgbClr val="000000">
                      <a:alpha val="43000"/>
                    </a:srgbClr>
                  </a:outerShdw>
                </a:effectLst>
                <a:latin typeface="+mj-lt"/>
                <a:cs typeface="Urdu Typesetting" panose="03020402040406030203" pitchFamily="66" charset="-78"/>
              </a:rPr>
              <a:t>justice </a:t>
            </a:r>
            <a:r>
              <a:rPr lang="en-US" sz="2400" b="1" dirty="0" smtClean="0">
                <a:solidFill>
                  <a:schemeClr val="tx2">
                    <a:lumMod val="50000"/>
                  </a:schemeClr>
                </a:solidFill>
                <a:effectLst>
                  <a:outerShdw blurRad="50800" dist="38100" dir="2700000" algn="tl" rotWithShape="0">
                    <a:srgbClr val="000000">
                      <a:alpha val="43000"/>
                    </a:srgbClr>
                  </a:outerShdw>
                </a:effectLst>
                <a:latin typeface="+mj-lt"/>
                <a:cs typeface="Urdu Typesetting" panose="03020402040406030203" pitchFamily="66" charset="-78"/>
              </a:rPr>
              <a:t>based—Housing is a basic human right. </a:t>
            </a:r>
            <a:endParaRPr lang="en-US" sz="2400" b="1" dirty="0">
              <a:solidFill>
                <a:schemeClr val="tx2">
                  <a:lumMod val="50000"/>
                </a:schemeClr>
              </a:solidFill>
              <a:effectLst>
                <a:outerShdw blurRad="50800" dist="38100" dir="2700000" algn="tl" rotWithShape="0">
                  <a:srgbClr val="000000">
                    <a:alpha val="43000"/>
                  </a:srgbClr>
                </a:outerShdw>
              </a:effectLst>
              <a:latin typeface="+mj-lt"/>
              <a:cs typeface="Urdu Typesetting" panose="03020402040406030203" pitchFamily="66" charset="-78"/>
            </a:endParaRPr>
          </a:p>
          <a:p>
            <a:endParaRPr lang="en-US" sz="2000" dirty="0">
              <a:latin typeface="+mj-lt"/>
            </a:endParaRPr>
          </a:p>
        </p:txBody>
      </p:sp>
    </p:spTree>
    <p:extLst>
      <p:ext uri="{BB962C8B-B14F-4D97-AF65-F5344CB8AC3E}">
        <p14:creationId xmlns:p14="http://schemas.microsoft.com/office/powerpoint/2010/main" val="604184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3"/>
          <p:cNvSpPr>
            <a:spLocks noChangeShapeType="1"/>
          </p:cNvSpPr>
          <p:nvPr/>
        </p:nvSpPr>
        <p:spPr bwMode="auto">
          <a:xfrm flipV="1">
            <a:off x="1206782" y="4268028"/>
            <a:ext cx="1738088" cy="0"/>
          </a:xfrm>
          <a:prstGeom prst="line">
            <a:avLst/>
          </a:prstGeom>
          <a:noFill/>
          <a:ln w="28575">
            <a:solidFill>
              <a:schemeClr val="tx1"/>
            </a:solidFill>
            <a:round/>
            <a:headEnd/>
            <a:tailEnd type="none" w="lg" len="lg"/>
          </a:ln>
        </p:spPr>
        <p:txBody>
          <a:bodyPr lIns="95190" tIns="47595" rIns="95190" bIns="47595"/>
          <a:lstStyle/>
          <a:p>
            <a:endParaRPr lang="en-US"/>
          </a:p>
        </p:txBody>
      </p:sp>
      <p:sp>
        <p:nvSpPr>
          <p:cNvPr id="9219" name="Line 4"/>
          <p:cNvSpPr>
            <a:spLocks noChangeShapeType="1"/>
          </p:cNvSpPr>
          <p:nvPr/>
        </p:nvSpPr>
        <p:spPr bwMode="auto">
          <a:xfrm flipV="1">
            <a:off x="2918953" y="3276744"/>
            <a:ext cx="1738089" cy="0"/>
          </a:xfrm>
          <a:prstGeom prst="line">
            <a:avLst/>
          </a:prstGeom>
          <a:noFill/>
          <a:ln w="28575">
            <a:solidFill>
              <a:schemeClr val="tx1"/>
            </a:solidFill>
            <a:round/>
            <a:headEnd/>
            <a:tailEnd type="none" w="lg" len="lg"/>
          </a:ln>
        </p:spPr>
        <p:txBody>
          <a:bodyPr lIns="95190" tIns="47595" rIns="95190" bIns="47595"/>
          <a:lstStyle/>
          <a:p>
            <a:endParaRPr lang="en-US"/>
          </a:p>
        </p:txBody>
      </p:sp>
      <p:sp>
        <p:nvSpPr>
          <p:cNvPr id="9220" name="Line 5"/>
          <p:cNvSpPr>
            <a:spLocks noChangeShapeType="1"/>
          </p:cNvSpPr>
          <p:nvPr/>
        </p:nvSpPr>
        <p:spPr bwMode="auto">
          <a:xfrm flipV="1">
            <a:off x="4635984" y="2287080"/>
            <a:ext cx="1738089" cy="0"/>
          </a:xfrm>
          <a:prstGeom prst="line">
            <a:avLst/>
          </a:prstGeom>
          <a:noFill/>
          <a:ln w="28575">
            <a:solidFill>
              <a:schemeClr val="tx1"/>
            </a:solidFill>
            <a:round/>
            <a:headEnd/>
            <a:tailEnd type="none" w="lg" len="lg"/>
          </a:ln>
        </p:spPr>
        <p:txBody>
          <a:bodyPr lIns="95190" tIns="47595" rIns="95190" bIns="47595"/>
          <a:lstStyle/>
          <a:p>
            <a:endParaRPr lang="en-US"/>
          </a:p>
        </p:txBody>
      </p:sp>
      <p:sp>
        <p:nvSpPr>
          <p:cNvPr id="9221" name="Line 6"/>
          <p:cNvSpPr>
            <a:spLocks noChangeShapeType="1"/>
          </p:cNvSpPr>
          <p:nvPr/>
        </p:nvSpPr>
        <p:spPr bwMode="auto">
          <a:xfrm flipV="1">
            <a:off x="6370834" y="1297416"/>
            <a:ext cx="1738088" cy="0"/>
          </a:xfrm>
          <a:prstGeom prst="line">
            <a:avLst/>
          </a:prstGeom>
          <a:noFill/>
          <a:ln w="28575">
            <a:solidFill>
              <a:schemeClr val="tx1"/>
            </a:solidFill>
            <a:round/>
            <a:headEnd/>
            <a:tailEnd type="none" w="lg" len="lg"/>
          </a:ln>
        </p:spPr>
        <p:txBody>
          <a:bodyPr lIns="95190" tIns="47595" rIns="95190" bIns="47595"/>
          <a:lstStyle/>
          <a:p>
            <a:endParaRPr lang="en-US"/>
          </a:p>
        </p:txBody>
      </p:sp>
      <p:sp>
        <p:nvSpPr>
          <p:cNvPr id="9222" name="Line 7"/>
          <p:cNvSpPr>
            <a:spLocks noChangeShapeType="1"/>
          </p:cNvSpPr>
          <p:nvPr/>
        </p:nvSpPr>
        <p:spPr bwMode="auto">
          <a:xfrm flipV="1">
            <a:off x="2935151" y="3276744"/>
            <a:ext cx="0" cy="991284"/>
          </a:xfrm>
          <a:prstGeom prst="line">
            <a:avLst/>
          </a:prstGeom>
          <a:noFill/>
          <a:ln w="28575">
            <a:solidFill>
              <a:schemeClr val="tx1"/>
            </a:solidFill>
            <a:round/>
            <a:headEnd/>
            <a:tailEnd type="none" w="lg" len="lg"/>
          </a:ln>
        </p:spPr>
        <p:txBody>
          <a:bodyPr lIns="95190" tIns="47595" rIns="95190" bIns="47595"/>
          <a:lstStyle/>
          <a:p>
            <a:endParaRPr lang="en-US"/>
          </a:p>
        </p:txBody>
      </p:sp>
      <p:sp>
        <p:nvSpPr>
          <p:cNvPr id="9223" name="Line 8"/>
          <p:cNvSpPr>
            <a:spLocks noChangeShapeType="1"/>
          </p:cNvSpPr>
          <p:nvPr/>
        </p:nvSpPr>
        <p:spPr bwMode="auto">
          <a:xfrm flipV="1">
            <a:off x="4650563" y="2295179"/>
            <a:ext cx="0" cy="991284"/>
          </a:xfrm>
          <a:prstGeom prst="line">
            <a:avLst/>
          </a:prstGeom>
          <a:noFill/>
          <a:ln w="28575">
            <a:solidFill>
              <a:schemeClr val="tx1"/>
            </a:solidFill>
            <a:round/>
            <a:headEnd/>
            <a:tailEnd type="none" w="lg" len="lg"/>
          </a:ln>
        </p:spPr>
        <p:txBody>
          <a:bodyPr lIns="95190" tIns="47595" rIns="95190" bIns="47595"/>
          <a:lstStyle/>
          <a:p>
            <a:endParaRPr lang="en-US"/>
          </a:p>
        </p:txBody>
      </p:sp>
      <p:sp>
        <p:nvSpPr>
          <p:cNvPr id="9224" name="Line 9"/>
          <p:cNvSpPr>
            <a:spLocks noChangeShapeType="1"/>
          </p:cNvSpPr>
          <p:nvPr/>
        </p:nvSpPr>
        <p:spPr bwMode="auto">
          <a:xfrm flipV="1">
            <a:off x="6380552" y="1303895"/>
            <a:ext cx="0" cy="991284"/>
          </a:xfrm>
          <a:prstGeom prst="line">
            <a:avLst/>
          </a:prstGeom>
          <a:noFill/>
          <a:ln w="28575">
            <a:solidFill>
              <a:schemeClr val="tx1"/>
            </a:solidFill>
            <a:round/>
            <a:headEnd/>
            <a:tailEnd type="none" w="lg" len="lg"/>
          </a:ln>
        </p:spPr>
        <p:txBody>
          <a:bodyPr lIns="95190" tIns="47595" rIns="95190" bIns="47595"/>
          <a:lstStyle/>
          <a:p>
            <a:endParaRPr lang="en-US"/>
          </a:p>
        </p:txBody>
      </p:sp>
      <p:sp>
        <p:nvSpPr>
          <p:cNvPr id="9225" name="Rectangle 10"/>
          <p:cNvSpPr>
            <a:spLocks noChangeArrowheads="1"/>
          </p:cNvSpPr>
          <p:nvPr/>
        </p:nvSpPr>
        <p:spPr bwMode="auto">
          <a:xfrm>
            <a:off x="1491873" y="4434862"/>
            <a:ext cx="1164665" cy="276977"/>
          </a:xfrm>
          <a:prstGeom prst="rect">
            <a:avLst/>
          </a:prstGeom>
          <a:noFill/>
          <a:ln w="9525">
            <a:noFill/>
            <a:miter lim="800000"/>
            <a:headEnd/>
            <a:tailEnd/>
          </a:ln>
        </p:spPr>
        <p:txBody>
          <a:bodyPr lIns="0" tIns="0" rIns="0" bIns="0">
            <a:spAutoFit/>
          </a:bodyPr>
          <a:lstStyle/>
          <a:p>
            <a:pPr defTabSz="913526">
              <a:buClr>
                <a:schemeClr val="tx2"/>
              </a:buClr>
            </a:pPr>
            <a:r>
              <a:rPr lang="en-US" dirty="0">
                <a:latin typeface="Calibri" pitchFamily="34" charset="0"/>
              </a:rPr>
              <a:t>Homeless</a:t>
            </a:r>
          </a:p>
        </p:txBody>
      </p:sp>
      <p:sp>
        <p:nvSpPr>
          <p:cNvPr id="9226" name="Rectangle 11"/>
          <p:cNvSpPr>
            <a:spLocks noChangeArrowheads="1"/>
          </p:cNvSpPr>
          <p:nvPr/>
        </p:nvSpPr>
        <p:spPr bwMode="auto">
          <a:xfrm>
            <a:off x="2954589" y="3370690"/>
            <a:ext cx="1535609" cy="553998"/>
          </a:xfrm>
          <a:prstGeom prst="rect">
            <a:avLst/>
          </a:prstGeom>
          <a:noFill/>
          <a:ln w="9525">
            <a:noFill/>
            <a:miter lim="800000"/>
            <a:headEnd/>
            <a:tailEnd/>
          </a:ln>
        </p:spPr>
        <p:txBody>
          <a:bodyPr lIns="0" tIns="0" rIns="0" bIns="0">
            <a:spAutoFit/>
          </a:bodyPr>
          <a:lstStyle/>
          <a:p>
            <a:pPr algn="ctr" defTabSz="913526">
              <a:buClr>
                <a:schemeClr val="tx2"/>
              </a:buClr>
            </a:pPr>
            <a:r>
              <a:rPr lang="en-US" dirty="0" smtClean="0">
                <a:latin typeface="Calibri" pitchFamily="34" charset="0"/>
              </a:rPr>
              <a:t>Drop-In/</a:t>
            </a:r>
          </a:p>
          <a:p>
            <a:pPr algn="ctr" defTabSz="913526">
              <a:buClr>
                <a:schemeClr val="tx2"/>
              </a:buClr>
            </a:pPr>
            <a:r>
              <a:rPr lang="en-US" dirty="0" smtClean="0">
                <a:latin typeface="Calibri" pitchFamily="34" charset="0"/>
              </a:rPr>
              <a:t>Shelter</a:t>
            </a:r>
            <a:endParaRPr lang="en-US" dirty="0">
              <a:latin typeface="Calibri" pitchFamily="34" charset="0"/>
            </a:endParaRPr>
          </a:p>
        </p:txBody>
      </p:sp>
      <p:sp>
        <p:nvSpPr>
          <p:cNvPr id="9227" name="Rectangle 12"/>
          <p:cNvSpPr>
            <a:spLocks noChangeArrowheads="1"/>
          </p:cNvSpPr>
          <p:nvPr/>
        </p:nvSpPr>
        <p:spPr bwMode="auto">
          <a:xfrm>
            <a:off x="4783389" y="2400462"/>
            <a:ext cx="1535609" cy="553953"/>
          </a:xfrm>
          <a:prstGeom prst="rect">
            <a:avLst/>
          </a:prstGeom>
          <a:noFill/>
          <a:ln w="9525">
            <a:noFill/>
            <a:miter lim="800000"/>
            <a:headEnd/>
            <a:tailEnd/>
          </a:ln>
        </p:spPr>
        <p:txBody>
          <a:bodyPr lIns="0" tIns="0" rIns="0" bIns="0">
            <a:spAutoFit/>
          </a:bodyPr>
          <a:lstStyle/>
          <a:p>
            <a:pPr algn="ctr" defTabSz="913526">
              <a:buClr>
                <a:schemeClr val="tx2"/>
              </a:buClr>
            </a:pPr>
            <a:r>
              <a:rPr lang="en-US" dirty="0">
                <a:latin typeface="Calibri" pitchFamily="34" charset="0"/>
              </a:rPr>
              <a:t>Transitional housing</a:t>
            </a:r>
          </a:p>
        </p:txBody>
      </p:sp>
      <p:sp>
        <p:nvSpPr>
          <p:cNvPr id="9228" name="Rectangle 13"/>
          <p:cNvSpPr>
            <a:spLocks noChangeArrowheads="1"/>
          </p:cNvSpPr>
          <p:nvPr/>
        </p:nvSpPr>
        <p:spPr bwMode="auto">
          <a:xfrm>
            <a:off x="6458304" y="1388122"/>
            <a:ext cx="1535609" cy="553953"/>
          </a:xfrm>
          <a:prstGeom prst="rect">
            <a:avLst/>
          </a:prstGeom>
          <a:noFill/>
          <a:ln w="9525">
            <a:noFill/>
            <a:miter lim="800000"/>
            <a:headEnd/>
            <a:tailEnd/>
          </a:ln>
        </p:spPr>
        <p:txBody>
          <a:bodyPr lIns="0" tIns="0" rIns="0" bIns="0">
            <a:spAutoFit/>
          </a:bodyPr>
          <a:lstStyle/>
          <a:p>
            <a:pPr algn="ctr" defTabSz="913526">
              <a:buClr>
                <a:schemeClr val="tx2"/>
              </a:buClr>
            </a:pPr>
            <a:r>
              <a:rPr lang="en-US" dirty="0">
                <a:latin typeface="Calibri" pitchFamily="34" charset="0"/>
              </a:rPr>
              <a:t>Permanent housing</a:t>
            </a:r>
          </a:p>
        </p:txBody>
      </p:sp>
      <p:sp>
        <p:nvSpPr>
          <p:cNvPr id="9229" name="Freeform 14"/>
          <p:cNvSpPr>
            <a:spLocks/>
          </p:cNvSpPr>
          <p:nvPr/>
        </p:nvSpPr>
        <p:spPr bwMode="auto">
          <a:xfrm>
            <a:off x="2248339" y="3267026"/>
            <a:ext cx="670614" cy="991284"/>
          </a:xfrm>
          <a:custGeom>
            <a:avLst/>
            <a:gdLst>
              <a:gd name="T0" fmla="*/ 2147483647 w 435"/>
              <a:gd name="T1" fmla="*/ 2147483647 h 222"/>
              <a:gd name="T2" fmla="*/ 2147483647 w 435"/>
              <a:gd name="T3" fmla="*/ 0 h 222"/>
              <a:gd name="T4" fmla="*/ 0 w 435"/>
              <a:gd name="T5" fmla="*/ 2147483647 h 222"/>
              <a:gd name="T6" fmla="*/ 0 w 435"/>
              <a:gd name="T7" fmla="*/ 2147483647 h 222"/>
              <a:gd name="T8" fmla="*/ 0 60000 65536"/>
              <a:gd name="T9" fmla="*/ 0 60000 65536"/>
              <a:gd name="T10" fmla="*/ 0 60000 65536"/>
              <a:gd name="T11" fmla="*/ 0 60000 65536"/>
              <a:gd name="T12" fmla="*/ 0 w 435"/>
              <a:gd name="T13" fmla="*/ 0 h 222"/>
              <a:gd name="T14" fmla="*/ 435 w 435"/>
              <a:gd name="T15" fmla="*/ 222 h 222"/>
            </a:gdLst>
            <a:ahLst/>
            <a:cxnLst>
              <a:cxn ang="T8">
                <a:pos x="T0" y="T1"/>
              </a:cxn>
              <a:cxn ang="T9">
                <a:pos x="T2" y="T3"/>
              </a:cxn>
              <a:cxn ang="T10">
                <a:pos x="T4" y="T5"/>
              </a:cxn>
              <a:cxn ang="T11">
                <a:pos x="T6" y="T7"/>
              </a:cxn>
            </a:cxnLst>
            <a:rect l="T12" t="T13" r="T14" b="T15"/>
            <a:pathLst>
              <a:path w="435" h="222">
                <a:moveTo>
                  <a:pt x="434" y="221"/>
                </a:moveTo>
                <a:lnTo>
                  <a:pt x="434" y="0"/>
                </a:lnTo>
                <a:lnTo>
                  <a:pt x="0" y="81"/>
                </a:lnTo>
                <a:lnTo>
                  <a:pt x="0" y="221"/>
                </a:lnTo>
              </a:path>
            </a:pathLst>
          </a:custGeom>
          <a:gradFill rotWithShape="1">
            <a:gsLst>
              <a:gs pos="0">
                <a:schemeClr val="folHlink"/>
              </a:gs>
              <a:gs pos="100000">
                <a:schemeClr val="hlink"/>
              </a:gs>
            </a:gsLst>
            <a:lin ang="0" scaled="1"/>
          </a:gradFill>
          <a:ln w="9525" cap="rnd">
            <a:noFill/>
            <a:round/>
            <a:headEnd type="none" w="sm" len="sm"/>
            <a:tailEnd type="none" w="sm" len="sm"/>
          </a:ln>
        </p:spPr>
        <p:txBody>
          <a:bodyPr lIns="93286" tIns="46643" rIns="93286" bIns="46643"/>
          <a:lstStyle/>
          <a:p>
            <a:endParaRPr lang="en-US"/>
          </a:p>
        </p:txBody>
      </p:sp>
      <p:sp>
        <p:nvSpPr>
          <p:cNvPr id="9230" name="Freeform 15"/>
          <p:cNvSpPr>
            <a:spLocks/>
          </p:cNvSpPr>
          <p:nvPr/>
        </p:nvSpPr>
        <p:spPr bwMode="auto">
          <a:xfrm>
            <a:off x="3960511" y="2275742"/>
            <a:ext cx="670614" cy="991284"/>
          </a:xfrm>
          <a:custGeom>
            <a:avLst/>
            <a:gdLst>
              <a:gd name="T0" fmla="*/ 2147483647 w 435"/>
              <a:gd name="T1" fmla="*/ 2147483647 h 222"/>
              <a:gd name="T2" fmla="*/ 2147483647 w 435"/>
              <a:gd name="T3" fmla="*/ 0 h 222"/>
              <a:gd name="T4" fmla="*/ 0 w 435"/>
              <a:gd name="T5" fmla="*/ 2147483647 h 222"/>
              <a:gd name="T6" fmla="*/ 0 w 435"/>
              <a:gd name="T7" fmla="*/ 2147483647 h 222"/>
              <a:gd name="T8" fmla="*/ 0 60000 65536"/>
              <a:gd name="T9" fmla="*/ 0 60000 65536"/>
              <a:gd name="T10" fmla="*/ 0 60000 65536"/>
              <a:gd name="T11" fmla="*/ 0 60000 65536"/>
              <a:gd name="T12" fmla="*/ 0 w 435"/>
              <a:gd name="T13" fmla="*/ 0 h 222"/>
              <a:gd name="T14" fmla="*/ 435 w 435"/>
              <a:gd name="T15" fmla="*/ 222 h 222"/>
            </a:gdLst>
            <a:ahLst/>
            <a:cxnLst>
              <a:cxn ang="T8">
                <a:pos x="T0" y="T1"/>
              </a:cxn>
              <a:cxn ang="T9">
                <a:pos x="T2" y="T3"/>
              </a:cxn>
              <a:cxn ang="T10">
                <a:pos x="T4" y="T5"/>
              </a:cxn>
              <a:cxn ang="T11">
                <a:pos x="T6" y="T7"/>
              </a:cxn>
            </a:cxnLst>
            <a:rect l="T12" t="T13" r="T14" b="T15"/>
            <a:pathLst>
              <a:path w="435" h="222">
                <a:moveTo>
                  <a:pt x="434" y="221"/>
                </a:moveTo>
                <a:lnTo>
                  <a:pt x="434" y="0"/>
                </a:lnTo>
                <a:lnTo>
                  <a:pt x="0" y="81"/>
                </a:lnTo>
                <a:lnTo>
                  <a:pt x="0" y="221"/>
                </a:lnTo>
              </a:path>
            </a:pathLst>
          </a:custGeom>
          <a:gradFill rotWithShape="1">
            <a:gsLst>
              <a:gs pos="0">
                <a:schemeClr val="folHlink"/>
              </a:gs>
              <a:gs pos="100000">
                <a:schemeClr val="hlink"/>
              </a:gs>
            </a:gsLst>
            <a:lin ang="0" scaled="1"/>
          </a:gradFill>
          <a:ln w="9525" cap="rnd">
            <a:noFill/>
            <a:round/>
            <a:headEnd type="none" w="sm" len="sm"/>
            <a:tailEnd type="none" w="sm" len="sm"/>
          </a:ln>
        </p:spPr>
        <p:txBody>
          <a:bodyPr lIns="93286" tIns="46643" rIns="93286" bIns="46643"/>
          <a:lstStyle/>
          <a:p>
            <a:endParaRPr lang="en-US"/>
          </a:p>
        </p:txBody>
      </p:sp>
      <p:sp>
        <p:nvSpPr>
          <p:cNvPr id="9231" name="Freeform 16"/>
          <p:cNvSpPr>
            <a:spLocks/>
          </p:cNvSpPr>
          <p:nvPr/>
        </p:nvSpPr>
        <p:spPr bwMode="auto">
          <a:xfrm>
            <a:off x="5696978" y="1284458"/>
            <a:ext cx="673854" cy="991284"/>
          </a:xfrm>
          <a:custGeom>
            <a:avLst/>
            <a:gdLst>
              <a:gd name="T0" fmla="*/ 2147483647 w 435"/>
              <a:gd name="T1" fmla="*/ 2147483647 h 222"/>
              <a:gd name="T2" fmla="*/ 2147483647 w 435"/>
              <a:gd name="T3" fmla="*/ 0 h 222"/>
              <a:gd name="T4" fmla="*/ 0 w 435"/>
              <a:gd name="T5" fmla="*/ 2147483647 h 222"/>
              <a:gd name="T6" fmla="*/ 0 w 435"/>
              <a:gd name="T7" fmla="*/ 2147483647 h 222"/>
              <a:gd name="T8" fmla="*/ 0 60000 65536"/>
              <a:gd name="T9" fmla="*/ 0 60000 65536"/>
              <a:gd name="T10" fmla="*/ 0 60000 65536"/>
              <a:gd name="T11" fmla="*/ 0 60000 65536"/>
              <a:gd name="T12" fmla="*/ 0 w 435"/>
              <a:gd name="T13" fmla="*/ 0 h 222"/>
              <a:gd name="T14" fmla="*/ 435 w 435"/>
              <a:gd name="T15" fmla="*/ 222 h 222"/>
            </a:gdLst>
            <a:ahLst/>
            <a:cxnLst>
              <a:cxn ang="T8">
                <a:pos x="T0" y="T1"/>
              </a:cxn>
              <a:cxn ang="T9">
                <a:pos x="T2" y="T3"/>
              </a:cxn>
              <a:cxn ang="T10">
                <a:pos x="T4" y="T5"/>
              </a:cxn>
              <a:cxn ang="T11">
                <a:pos x="T6" y="T7"/>
              </a:cxn>
            </a:cxnLst>
            <a:rect l="T12" t="T13" r="T14" b="T15"/>
            <a:pathLst>
              <a:path w="435" h="222">
                <a:moveTo>
                  <a:pt x="434" y="221"/>
                </a:moveTo>
                <a:lnTo>
                  <a:pt x="434" y="0"/>
                </a:lnTo>
                <a:lnTo>
                  <a:pt x="0" y="81"/>
                </a:lnTo>
                <a:lnTo>
                  <a:pt x="0" y="221"/>
                </a:lnTo>
              </a:path>
            </a:pathLst>
          </a:custGeom>
          <a:gradFill rotWithShape="1">
            <a:gsLst>
              <a:gs pos="0">
                <a:schemeClr val="folHlink"/>
              </a:gs>
              <a:gs pos="100000">
                <a:schemeClr val="hlink"/>
              </a:gs>
            </a:gsLst>
            <a:lin ang="0" scaled="1"/>
          </a:gradFill>
          <a:ln w="9525" cap="rnd">
            <a:noFill/>
            <a:round/>
            <a:headEnd type="none" w="sm" len="sm"/>
            <a:tailEnd type="none" w="sm" len="sm"/>
          </a:ln>
        </p:spPr>
        <p:txBody>
          <a:bodyPr lIns="93286" tIns="46643" rIns="93286" bIns="46643"/>
          <a:lstStyle/>
          <a:p>
            <a:endParaRPr lang="en-US"/>
          </a:p>
        </p:txBody>
      </p:sp>
      <p:sp>
        <p:nvSpPr>
          <p:cNvPr id="9232" name="Line 18"/>
          <p:cNvSpPr>
            <a:spLocks noChangeShapeType="1"/>
          </p:cNvSpPr>
          <p:nvPr/>
        </p:nvSpPr>
        <p:spPr bwMode="auto">
          <a:xfrm flipV="1">
            <a:off x="625258" y="1051215"/>
            <a:ext cx="12959" cy="4242111"/>
          </a:xfrm>
          <a:prstGeom prst="line">
            <a:avLst/>
          </a:prstGeom>
          <a:noFill/>
          <a:ln w="28575">
            <a:solidFill>
              <a:schemeClr val="tx1"/>
            </a:solidFill>
            <a:round/>
            <a:headEnd/>
            <a:tailEnd type="triangle" w="lg" len="lg"/>
          </a:ln>
        </p:spPr>
        <p:txBody>
          <a:bodyPr lIns="95190" tIns="47595" rIns="95190" bIns="47595"/>
          <a:lstStyle/>
          <a:p>
            <a:endParaRPr lang="en-US"/>
          </a:p>
        </p:txBody>
      </p:sp>
      <p:sp>
        <p:nvSpPr>
          <p:cNvPr id="9233" name="Line 19"/>
          <p:cNvSpPr>
            <a:spLocks noChangeShapeType="1"/>
          </p:cNvSpPr>
          <p:nvPr/>
        </p:nvSpPr>
        <p:spPr bwMode="auto">
          <a:xfrm flipV="1">
            <a:off x="625259" y="5294947"/>
            <a:ext cx="7579234" cy="0"/>
          </a:xfrm>
          <a:prstGeom prst="line">
            <a:avLst/>
          </a:prstGeom>
          <a:noFill/>
          <a:ln w="28575">
            <a:solidFill>
              <a:schemeClr val="tx1"/>
            </a:solidFill>
            <a:round/>
            <a:headEnd/>
            <a:tailEnd type="triangle" w="lg" len="lg"/>
          </a:ln>
        </p:spPr>
        <p:txBody>
          <a:bodyPr lIns="95190" tIns="47595" rIns="95190" bIns="47595"/>
          <a:lstStyle/>
          <a:p>
            <a:endParaRPr lang="en-US"/>
          </a:p>
        </p:txBody>
      </p:sp>
      <p:sp>
        <p:nvSpPr>
          <p:cNvPr id="9234" name="Rectangle 20"/>
          <p:cNvSpPr>
            <a:spLocks noChangeArrowheads="1"/>
          </p:cNvSpPr>
          <p:nvPr/>
        </p:nvSpPr>
        <p:spPr bwMode="auto">
          <a:xfrm rot="-5400000">
            <a:off x="-845482" y="2939829"/>
            <a:ext cx="2536521" cy="278613"/>
          </a:xfrm>
          <a:prstGeom prst="rect">
            <a:avLst/>
          </a:prstGeom>
          <a:noFill/>
          <a:ln w="9525">
            <a:noFill/>
            <a:miter lim="800000"/>
            <a:headEnd/>
            <a:tailEnd/>
          </a:ln>
        </p:spPr>
        <p:txBody>
          <a:bodyPr lIns="0" tIns="0" rIns="0" bIns="0">
            <a:spAutoFit/>
          </a:bodyPr>
          <a:lstStyle/>
          <a:p>
            <a:pPr defTabSz="913526">
              <a:buClr>
                <a:schemeClr val="tx2"/>
              </a:buClr>
            </a:pPr>
            <a:r>
              <a:rPr lang="en-US" dirty="0">
                <a:latin typeface="Calibri" pitchFamily="34" charset="0"/>
              </a:rPr>
              <a:t>Level of independence</a:t>
            </a:r>
          </a:p>
        </p:txBody>
      </p:sp>
      <p:sp>
        <p:nvSpPr>
          <p:cNvPr id="9235" name="Rectangle 21"/>
          <p:cNvSpPr>
            <a:spLocks noChangeArrowheads="1"/>
          </p:cNvSpPr>
          <p:nvPr/>
        </p:nvSpPr>
        <p:spPr bwMode="auto">
          <a:xfrm>
            <a:off x="754913" y="5413503"/>
            <a:ext cx="7239000" cy="553998"/>
          </a:xfrm>
          <a:prstGeom prst="rect">
            <a:avLst/>
          </a:prstGeom>
          <a:noFill/>
          <a:ln w="9525">
            <a:noFill/>
            <a:miter lim="800000"/>
            <a:headEnd/>
            <a:tailEnd/>
          </a:ln>
        </p:spPr>
        <p:txBody>
          <a:bodyPr wrap="square" lIns="0" tIns="0" rIns="0" bIns="0">
            <a:spAutoFit/>
          </a:bodyPr>
          <a:lstStyle/>
          <a:p>
            <a:pPr defTabSz="913526">
              <a:buClr>
                <a:schemeClr val="tx2"/>
              </a:buClr>
            </a:pPr>
            <a:r>
              <a:rPr lang="en-US" dirty="0" smtClean="0">
                <a:latin typeface="Calibri" pitchFamily="34" charset="0"/>
              </a:rPr>
              <a:t>Based on traditional but unwarranted Treatment assumptions PLUS </a:t>
            </a:r>
          </a:p>
          <a:p>
            <a:pPr defTabSz="913526">
              <a:buClr>
                <a:schemeClr val="tx2"/>
              </a:buClr>
            </a:pPr>
            <a:r>
              <a:rPr lang="en-US" dirty="0" smtClean="0">
                <a:latin typeface="Calibri" pitchFamily="34" charset="0"/>
              </a:rPr>
              <a:t>Negative attributions toward the poor –</a:t>
            </a:r>
            <a:endParaRPr lang="en-US" dirty="0">
              <a:latin typeface="Calibri" pitchFamily="34" charset="0"/>
            </a:endParaRPr>
          </a:p>
        </p:txBody>
      </p:sp>
      <p:sp>
        <p:nvSpPr>
          <p:cNvPr id="9236" name="TextBox 22"/>
          <p:cNvSpPr txBox="1">
            <a:spLocks noChangeArrowheads="1"/>
          </p:cNvSpPr>
          <p:nvPr/>
        </p:nvSpPr>
        <p:spPr bwMode="auto">
          <a:xfrm>
            <a:off x="152400" y="112259"/>
            <a:ext cx="6035253" cy="954099"/>
          </a:xfrm>
          <a:prstGeom prst="rect">
            <a:avLst/>
          </a:prstGeom>
          <a:noFill/>
          <a:ln w="9525">
            <a:noFill/>
            <a:miter lim="800000"/>
            <a:headEnd/>
            <a:tailEnd/>
          </a:ln>
        </p:spPr>
        <p:txBody>
          <a:bodyPr wrap="square" lIns="91430" tIns="45716" rIns="91430" bIns="45716">
            <a:spAutoFit/>
          </a:bodyPr>
          <a:lstStyle/>
          <a:p>
            <a:pPr algn="ctr" defTabSz="913526"/>
            <a:r>
              <a:rPr lang="en-US" sz="2800" dirty="0">
                <a:solidFill>
                  <a:schemeClr val="bg2">
                    <a:lumMod val="25000"/>
                  </a:schemeClr>
                </a:solidFill>
                <a:latin typeface="Calibri" pitchFamily="34" charset="0"/>
              </a:rPr>
              <a:t>Traditional Services </a:t>
            </a:r>
            <a:r>
              <a:rPr lang="en-US" sz="2800" dirty="0" smtClean="0">
                <a:solidFill>
                  <a:schemeClr val="bg2">
                    <a:lumMod val="25000"/>
                  </a:schemeClr>
                </a:solidFill>
                <a:latin typeface="Calibri" pitchFamily="34" charset="0"/>
              </a:rPr>
              <a:t>Approach</a:t>
            </a:r>
          </a:p>
          <a:p>
            <a:pPr algn="ctr" defTabSz="913526"/>
            <a:r>
              <a:rPr lang="en-US" sz="2800" dirty="0" smtClean="0">
                <a:solidFill>
                  <a:schemeClr val="bg2">
                    <a:lumMod val="25000"/>
                  </a:schemeClr>
                </a:solidFill>
                <a:latin typeface="Calibri" pitchFamily="34" charset="0"/>
              </a:rPr>
              <a:t>Linear Residential Continuum of Care</a:t>
            </a:r>
            <a:endParaRPr lang="en-US" sz="2800" dirty="0">
              <a:solidFill>
                <a:schemeClr val="bg2">
                  <a:lumMod val="25000"/>
                </a:schemeClr>
              </a:solidFill>
              <a:latin typeface="Calibri" pitchFamily="34" charset="0"/>
            </a:endParaRPr>
          </a:p>
        </p:txBody>
      </p:sp>
    </p:spTree>
    <p:extLst>
      <p:ext uri="{BB962C8B-B14F-4D97-AF65-F5344CB8AC3E}">
        <p14:creationId xmlns:p14="http://schemas.microsoft.com/office/powerpoint/2010/main" val="39532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dissolve">
                                      <p:cBhvr>
                                        <p:cTn id="7" dur="500"/>
                                        <p:tgtEl>
                                          <p:spTgt spid="922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229"/>
                                        </p:tgtEl>
                                        <p:attrNameLst>
                                          <p:attrName>style.visibility</p:attrName>
                                        </p:attrNameLst>
                                      </p:cBhvr>
                                      <p:to>
                                        <p:strVal val="visible"/>
                                      </p:to>
                                    </p:set>
                                    <p:animEffect transition="in" filter="dissolve">
                                      <p:cBhvr>
                                        <p:cTn id="10" dur="500"/>
                                        <p:tgtEl>
                                          <p:spTgt spid="922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219"/>
                                        </p:tgtEl>
                                        <p:attrNameLst>
                                          <p:attrName>style.visibility</p:attrName>
                                        </p:attrNameLst>
                                      </p:cBhvr>
                                      <p:to>
                                        <p:strVal val="visible"/>
                                      </p:to>
                                    </p:set>
                                    <p:animEffect transition="in" filter="dissolve">
                                      <p:cBhvr>
                                        <p:cTn id="13" dur="500"/>
                                        <p:tgtEl>
                                          <p:spTgt spid="921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226"/>
                                        </p:tgtEl>
                                        <p:attrNameLst>
                                          <p:attrName>style.visibility</p:attrName>
                                        </p:attrNameLst>
                                      </p:cBhvr>
                                      <p:to>
                                        <p:strVal val="visible"/>
                                      </p:to>
                                    </p:set>
                                    <p:animEffect transition="in" filter="dissolve">
                                      <p:cBhvr>
                                        <p:cTn id="16" dur="500"/>
                                        <p:tgtEl>
                                          <p:spTgt spid="922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9223"/>
                                        </p:tgtEl>
                                        <p:attrNameLst>
                                          <p:attrName>style.visibility</p:attrName>
                                        </p:attrNameLst>
                                      </p:cBhvr>
                                      <p:to>
                                        <p:strVal val="visible"/>
                                      </p:to>
                                    </p:set>
                                    <p:animEffect transition="in" filter="dissolve">
                                      <p:cBhvr>
                                        <p:cTn id="21" dur="500"/>
                                        <p:tgtEl>
                                          <p:spTgt spid="9223"/>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9230"/>
                                        </p:tgtEl>
                                        <p:attrNameLst>
                                          <p:attrName>style.visibility</p:attrName>
                                        </p:attrNameLst>
                                      </p:cBhvr>
                                      <p:to>
                                        <p:strVal val="visible"/>
                                      </p:to>
                                    </p:set>
                                    <p:animEffect transition="in" filter="dissolve">
                                      <p:cBhvr>
                                        <p:cTn id="24" dur="500"/>
                                        <p:tgtEl>
                                          <p:spTgt spid="9230"/>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9227"/>
                                        </p:tgtEl>
                                        <p:attrNameLst>
                                          <p:attrName>style.visibility</p:attrName>
                                        </p:attrNameLst>
                                      </p:cBhvr>
                                      <p:to>
                                        <p:strVal val="visible"/>
                                      </p:to>
                                    </p:set>
                                    <p:animEffect transition="in" filter="dissolve">
                                      <p:cBhvr>
                                        <p:cTn id="27" dur="500"/>
                                        <p:tgtEl>
                                          <p:spTgt spid="922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9220"/>
                                        </p:tgtEl>
                                        <p:attrNameLst>
                                          <p:attrName>style.visibility</p:attrName>
                                        </p:attrNameLst>
                                      </p:cBhvr>
                                      <p:to>
                                        <p:strVal val="visible"/>
                                      </p:to>
                                    </p:set>
                                    <p:animEffect transition="in" filter="dissolve">
                                      <p:cBhvr>
                                        <p:cTn id="30" dur="500"/>
                                        <p:tgtEl>
                                          <p:spTgt spid="922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9224"/>
                                        </p:tgtEl>
                                        <p:attrNameLst>
                                          <p:attrName>style.visibility</p:attrName>
                                        </p:attrNameLst>
                                      </p:cBhvr>
                                      <p:to>
                                        <p:strVal val="visible"/>
                                      </p:to>
                                    </p:set>
                                    <p:animEffect transition="in" filter="dissolve">
                                      <p:cBhvr>
                                        <p:cTn id="35" dur="500"/>
                                        <p:tgtEl>
                                          <p:spTgt spid="9224"/>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9231"/>
                                        </p:tgtEl>
                                        <p:attrNameLst>
                                          <p:attrName>style.visibility</p:attrName>
                                        </p:attrNameLst>
                                      </p:cBhvr>
                                      <p:to>
                                        <p:strVal val="visible"/>
                                      </p:to>
                                    </p:set>
                                    <p:animEffect transition="in" filter="dissolve">
                                      <p:cBhvr>
                                        <p:cTn id="38" dur="500"/>
                                        <p:tgtEl>
                                          <p:spTgt spid="9231"/>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9221"/>
                                        </p:tgtEl>
                                        <p:attrNameLst>
                                          <p:attrName>style.visibility</p:attrName>
                                        </p:attrNameLst>
                                      </p:cBhvr>
                                      <p:to>
                                        <p:strVal val="visible"/>
                                      </p:to>
                                    </p:set>
                                    <p:animEffect transition="in" filter="dissolve">
                                      <p:cBhvr>
                                        <p:cTn id="41" dur="500"/>
                                        <p:tgtEl>
                                          <p:spTgt spid="9221"/>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9228"/>
                                        </p:tgtEl>
                                        <p:attrNameLst>
                                          <p:attrName>style.visibility</p:attrName>
                                        </p:attrNameLst>
                                      </p:cBhvr>
                                      <p:to>
                                        <p:strVal val="visible"/>
                                      </p:to>
                                    </p:set>
                                    <p:animEffect transition="in" filter="dissolve">
                                      <p:cBhvr>
                                        <p:cTn id="44" dur="500"/>
                                        <p:tgtEl>
                                          <p:spTgt spid="9228"/>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234"/>
                                        </p:tgtEl>
                                        <p:attrNameLst>
                                          <p:attrName>style.visibility</p:attrName>
                                        </p:attrNameLst>
                                      </p:cBhvr>
                                      <p:to>
                                        <p:strVal val="visible"/>
                                      </p:to>
                                    </p:set>
                                    <p:animEffect transition="in" filter="fade">
                                      <p:cBhvr>
                                        <p:cTn id="49" dur="1000"/>
                                        <p:tgtEl>
                                          <p:spTgt spid="9234"/>
                                        </p:tgtEl>
                                      </p:cBhvr>
                                    </p:animEffect>
                                    <p:anim calcmode="lin" valueType="num">
                                      <p:cBhvr>
                                        <p:cTn id="50" dur="1000" fill="hold"/>
                                        <p:tgtEl>
                                          <p:spTgt spid="9234"/>
                                        </p:tgtEl>
                                        <p:attrNameLst>
                                          <p:attrName>ppt_x</p:attrName>
                                        </p:attrNameLst>
                                      </p:cBhvr>
                                      <p:tavLst>
                                        <p:tav tm="0">
                                          <p:val>
                                            <p:strVal val="#ppt_x"/>
                                          </p:val>
                                        </p:tav>
                                        <p:tav tm="100000">
                                          <p:val>
                                            <p:strVal val="#ppt_x"/>
                                          </p:val>
                                        </p:tav>
                                      </p:tavLst>
                                    </p:anim>
                                    <p:anim calcmode="lin" valueType="num">
                                      <p:cBhvr>
                                        <p:cTn id="51" dur="1000" fill="hold"/>
                                        <p:tgtEl>
                                          <p:spTgt spid="923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9232"/>
                                        </p:tgtEl>
                                        <p:attrNameLst>
                                          <p:attrName>style.visibility</p:attrName>
                                        </p:attrNameLst>
                                      </p:cBhvr>
                                      <p:to>
                                        <p:strVal val="visible"/>
                                      </p:to>
                                    </p:set>
                                    <p:animEffect transition="in" filter="fade">
                                      <p:cBhvr>
                                        <p:cTn id="54" dur="1000"/>
                                        <p:tgtEl>
                                          <p:spTgt spid="9232"/>
                                        </p:tgtEl>
                                      </p:cBhvr>
                                    </p:animEffect>
                                    <p:anim calcmode="lin" valueType="num">
                                      <p:cBhvr>
                                        <p:cTn id="55" dur="1000" fill="hold"/>
                                        <p:tgtEl>
                                          <p:spTgt spid="9232"/>
                                        </p:tgtEl>
                                        <p:attrNameLst>
                                          <p:attrName>ppt_x</p:attrName>
                                        </p:attrNameLst>
                                      </p:cBhvr>
                                      <p:tavLst>
                                        <p:tav tm="0">
                                          <p:val>
                                            <p:strVal val="#ppt_x"/>
                                          </p:val>
                                        </p:tav>
                                        <p:tav tm="100000">
                                          <p:val>
                                            <p:strVal val="#ppt_x"/>
                                          </p:val>
                                        </p:tav>
                                      </p:tavLst>
                                    </p:anim>
                                    <p:anim calcmode="lin" valueType="num">
                                      <p:cBhvr>
                                        <p:cTn id="56" dur="1000" fill="hold"/>
                                        <p:tgtEl>
                                          <p:spTgt spid="923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9233"/>
                                        </p:tgtEl>
                                        <p:attrNameLst>
                                          <p:attrName>style.visibility</p:attrName>
                                        </p:attrNameLst>
                                      </p:cBhvr>
                                      <p:to>
                                        <p:strVal val="visible"/>
                                      </p:to>
                                    </p:set>
                                    <p:animEffect transition="in" filter="fade">
                                      <p:cBhvr>
                                        <p:cTn id="61" dur="1000"/>
                                        <p:tgtEl>
                                          <p:spTgt spid="9233"/>
                                        </p:tgtEl>
                                      </p:cBhvr>
                                    </p:animEffect>
                                    <p:anim calcmode="lin" valueType="num">
                                      <p:cBhvr>
                                        <p:cTn id="62" dur="1000" fill="hold"/>
                                        <p:tgtEl>
                                          <p:spTgt spid="9233"/>
                                        </p:tgtEl>
                                        <p:attrNameLst>
                                          <p:attrName>ppt_x</p:attrName>
                                        </p:attrNameLst>
                                      </p:cBhvr>
                                      <p:tavLst>
                                        <p:tav tm="0">
                                          <p:val>
                                            <p:strVal val="#ppt_x"/>
                                          </p:val>
                                        </p:tav>
                                        <p:tav tm="100000">
                                          <p:val>
                                            <p:strVal val="#ppt_x"/>
                                          </p:val>
                                        </p:tav>
                                      </p:tavLst>
                                    </p:anim>
                                    <p:anim calcmode="lin" valueType="num">
                                      <p:cBhvr>
                                        <p:cTn id="63" dur="1000" fill="hold"/>
                                        <p:tgtEl>
                                          <p:spTgt spid="9233"/>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9235"/>
                                        </p:tgtEl>
                                        <p:attrNameLst>
                                          <p:attrName>style.visibility</p:attrName>
                                        </p:attrNameLst>
                                      </p:cBhvr>
                                      <p:to>
                                        <p:strVal val="visible"/>
                                      </p:to>
                                    </p:set>
                                    <p:animEffect transition="in" filter="fade">
                                      <p:cBhvr>
                                        <p:cTn id="66" dur="1000"/>
                                        <p:tgtEl>
                                          <p:spTgt spid="9235"/>
                                        </p:tgtEl>
                                      </p:cBhvr>
                                    </p:animEffect>
                                    <p:anim calcmode="lin" valueType="num">
                                      <p:cBhvr>
                                        <p:cTn id="67" dur="1000" fill="hold"/>
                                        <p:tgtEl>
                                          <p:spTgt spid="9235"/>
                                        </p:tgtEl>
                                        <p:attrNameLst>
                                          <p:attrName>ppt_x</p:attrName>
                                        </p:attrNameLst>
                                      </p:cBhvr>
                                      <p:tavLst>
                                        <p:tav tm="0">
                                          <p:val>
                                            <p:strVal val="#ppt_x"/>
                                          </p:val>
                                        </p:tav>
                                        <p:tav tm="100000">
                                          <p:val>
                                            <p:strVal val="#ppt_x"/>
                                          </p:val>
                                        </p:tav>
                                      </p:tavLst>
                                    </p:anim>
                                    <p:anim calcmode="lin" valueType="num">
                                      <p:cBhvr>
                                        <p:cTn id="68" dur="1000" fill="hold"/>
                                        <p:tgtEl>
                                          <p:spTgt spid="92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P spid="9220" grpId="0" animBg="1"/>
      <p:bldP spid="9221" grpId="0" animBg="1"/>
      <p:bldP spid="9222" grpId="0" animBg="1"/>
      <p:bldP spid="9223" grpId="0" animBg="1"/>
      <p:bldP spid="9224" grpId="0" animBg="1"/>
      <p:bldP spid="9226" grpId="0"/>
      <p:bldP spid="9227" grpId="0"/>
      <p:bldP spid="9228" grpId="0"/>
      <p:bldP spid="9229" grpId="0" animBg="1"/>
      <p:bldP spid="9230" grpId="0" animBg="1"/>
      <p:bldP spid="9231" grpId="0" animBg="1"/>
      <p:bldP spid="9232" grpId="0" animBg="1"/>
      <p:bldP spid="9233" grpId="0" animBg="1"/>
      <p:bldP spid="9234" grpId="0"/>
      <p:bldP spid="923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lh4.ggpht.com/_jFM-Fd8NDFE/THaZNGhdZRI/AAAAAAAAJG0/z2yW_Ebu22s/s1600/Rusti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 y="0"/>
            <a:ext cx="9150081"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ounded Rectangle 4"/>
          <p:cNvSpPr/>
          <p:nvPr/>
        </p:nvSpPr>
        <p:spPr>
          <a:xfrm>
            <a:off x="228600" y="381000"/>
            <a:ext cx="8524523" cy="685800"/>
          </a:xfrm>
          <a:prstGeom prst="roundRect">
            <a:avLst/>
          </a:prstGeom>
          <a:solidFill>
            <a:srgbClr val="BD1734">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75916" y="693816"/>
            <a:ext cx="9525000" cy="1022130"/>
          </a:xfrm>
          <a:ln>
            <a:noFill/>
          </a:ln>
        </p:spPr>
        <p:txBody>
          <a:bodyPr>
            <a:normAutofit fontScale="90000"/>
          </a:bodyPr>
          <a:lstStyle/>
          <a:p>
            <a:r>
              <a:rPr lang="en-US" sz="3500" b="1" dirty="0" smtClean="0">
                <a:solidFill>
                  <a:srgbClr val="FFB61D"/>
                </a:solidFill>
                <a:effectLst>
                  <a:outerShdw blurRad="50800" dist="38100" dir="2700000" algn="tl" rotWithShape="0">
                    <a:srgbClr val="000000">
                      <a:alpha val="43000"/>
                    </a:srgbClr>
                  </a:outerShdw>
                </a:effectLst>
                <a:cs typeface="Urdu Typesetting" panose="03020402040406030203" pitchFamily="66" charset="-78"/>
              </a:rPr>
              <a:t/>
            </a:r>
            <a:br>
              <a:rPr lang="en-US" sz="3500" b="1" dirty="0" smtClean="0">
                <a:solidFill>
                  <a:srgbClr val="FFB61D"/>
                </a:solidFill>
                <a:effectLst>
                  <a:outerShdw blurRad="50800" dist="38100" dir="2700000" algn="tl" rotWithShape="0">
                    <a:srgbClr val="000000">
                      <a:alpha val="43000"/>
                    </a:srgbClr>
                  </a:outerShdw>
                </a:effectLst>
                <a:cs typeface="Urdu Typesetting" panose="03020402040406030203" pitchFamily="66" charset="-78"/>
              </a:rPr>
            </a:br>
            <a:r>
              <a:rPr lang="en-US" sz="3500" b="1" dirty="0" smtClean="0">
                <a:solidFill>
                  <a:srgbClr val="FFB61D"/>
                </a:solidFill>
                <a:effectLst>
                  <a:outerShdw blurRad="50800" dist="38100" dir="2700000" algn="tl" rotWithShape="0">
                    <a:srgbClr val="000000">
                      <a:alpha val="43000"/>
                    </a:srgbClr>
                  </a:outerShdw>
                </a:effectLst>
                <a:cs typeface="Urdu Typesetting" panose="03020402040406030203" pitchFamily="66" charset="-78"/>
              </a:rPr>
              <a:t/>
            </a:r>
            <a:br>
              <a:rPr lang="en-US" sz="3500" b="1" dirty="0" smtClean="0">
                <a:solidFill>
                  <a:srgbClr val="FFB61D"/>
                </a:solidFill>
                <a:effectLst>
                  <a:outerShdw blurRad="50800" dist="38100" dir="2700000" algn="tl" rotWithShape="0">
                    <a:srgbClr val="000000">
                      <a:alpha val="43000"/>
                    </a:srgbClr>
                  </a:outerShdw>
                </a:effectLst>
                <a:cs typeface="Urdu Typesetting" panose="03020402040406030203" pitchFamily="66" charset="-78"/>
              </a:rPr>
            </a:br>
            <a:r>
              <a:rPr lang="en-US" sz="2700" b="1" dirty="0" smtClean="0">
                <a:solidFill>
                  <a:srgbClr val="FFB61D"/>
                </a:solidFill>
                <a:effectLst>
                  <a:outerShdw blurRad="50800" dist="38100" dir="2700000" algn="tl" rotWithShape="0">
                    <a:srgbClr val="000000">
                      <a:alpha val="43000"/>
                    </a:srgbClr>
                  </a:outerShdw>
                </a:effectLst>
                <a:cs typeface="Urdu Typesetting" panose="03020402040406030203" pitchFamily="66" charset="-78"/>
              </a:rPr>
              <a:t>Decisional Balance: </a:t>
            </a:r>
            <a:r>
              <a:rPr lang="en-US" sz="2700" b="1" dirty="0">
                <a:solidFill>
                  <a:srgbClr val="FFB61D"/>
                </a:solidFill>
                <a:effectLst>
                  <a:outerShdw blurRad="50800" dist="38100" dir="2700000" algn="tl" rotWithShape="0">
                    <a:srgbClr val="000000">
                      <a:alpha val="43000"/>
                    </a:srgbClr>
                  </a:outerShdw>
                </a:effectLst>
                <a:cs typeface="Urdu Typesetting" panose="03020402040406030203" pitchFamily="66" charset="-78"/>
              </a:rPr>
              <a:t>H</a:t>
            </a:r>
            <a:r>
              <a:rPr lang="en-US" sz="2700" b="1" dirty="0" smtClean="0">
                <a:solidFill>
                  <a:srgbClr val="FFB61D"/>
                </a:solidFill>
                <a:effectLst>
                  <a:outerShdw blurRad="50800" dist="38100" dir="2700000" algn="tl" rotWithShape="0">
                    <a:srgbClr val="000000">
                      <a:alpha val="43000"/>
                    </a:srgbClr>
                  </a:outerShdw>
                </a:effectLst>
                <a:cs typeface="Urdu Typesetting" panose="03020402040406030203" pitchFamily="66" charset="-78"/>
              </a:rPr>
              <a:t>aving open and honest conversation </a:t>
            </a:r>
            <a:r>
              <a:rPr lang="en-US" sz="3500" b="1" dirty="0" smtClean="0">
                <a:solidFill>
                  <a:schemeClr val="bg1"/>
                </a:solidFill>
                <a:effectLst>
                  <a:outerShdw blurRad="50800" dist="38100" dir="2700000" algn="tl" rotWithShape="0">
                    <a:srgbClr val="000000">
                      <a:alpha val="43000"/>
                    </a:srgbClr>
                  </a:outerShdw>
                </a:effectLst>
                <a:cs typeface="Urdu Typesetting" panose="03020402040406030203" pitchFamily="66" charset="-78"/>
              </a:rPr>
              <a:t/>
            </a:r>
            <a:br>
              <a:rPr lang="en-US" sz="3500" b="1" dirty="0" smtClean="0">
                <a:solidFill>
                  <a:schemeClr val="bg1"/>
                </a:solidFill>
                <a:effectLst>
                  <a:outerShdw blurRad="50800" dist="38100" dir="2700000" algn="tl" rotWithShape="0">
                    <a:srgbClr val="000000">
                      <a:alpha val="43000"/>
                    </a:srgbClr>
                  </a:outerShdw>
                </a:effectLst>
                <a:cs typeface="Urdu Typesetting" panose="03020402040406030203" pitchFamily="66" charset="-78"/>
              </a:rPr>
            </a:br>
            <a:r>
              <a:rPr lang="en-US" sz="3500" b="1" dirty="0" smtClean="0">
                <a:solidFill>
                  <a:schemeClr val="bg1"/>
                </a:solidFill>
                <a:effectLst>
                  <a:outerShdw blurRad="50800" dist="38100" dir="2700000" algn="tl" rotWithShape="0">
                    <a:srgbClr val="000000">
                      <a:alpha val="43000"/>
                    </a:srgbClr>
                  </a:outerShdw>
                </a:effectLst>
                <a:cs typeface="Urdu Typesetting" panose="03020402040406030203" pitchFamily="66" charset="-78"/>
              </a:rPr>
              <a:t> </a:t>
            </a:r>
            <a:br>
              <a:rPr lang="en-US" sz="3500" b="1" dirty="0" smtClean="0">
                <a:solidFill>
                  <a:schemeClr val="bg1"/>
                </a:solidFill>
                <a:effectLst>
                  <a:outerShdw blurRad="50800" dist="38100" dir="2700000" algn="tl" rotWithShape="0">
                    <a:srgbClr val="000000">
                      <a:alpha val="43000"/>
                    </a:srgbClr>
                  </a:outerShdw>
                </a:effectLst>
                <a:cs typeface="Urdu Typesetting" panose="03020402040406030203" pitchFamily="66" charset="-78"/>
              </a:rPr>
            </a:br>
            <a:endParaRPr lang="en-US" sz="2700" b="1" dirty="0">
              <a:solidFill>
                <a:schemeClr val="bg1"/>
              </a:solidFill>
              <a:effectLst>
                <a:outerShdw blurRad="50800" dist="38100" dir="2700000" algn="tl" rotWithShape="0">
                  <a:srgbClr val="000000">
                    <a:alpha val="43000"/>
                  </a:srgbClr>
                </a:outerShdw>
              </a:effectLst>
              <a:cs typeface="Urdu Typesetting" panose="03020402040406030203" pitchFamily="66" charset="-78"/>
            </a:endParaRPr>
          </a:p>
        </p:txBody>
      </p:sp>
      <p:sp>
        <p:nvSpPr>
          <p:cNvPr id="12" name="Rectangle 11"/>
          <p:cNvSpPr/>
          <p:nvPr/>
        </p:nvSpPr>
        <p:spPr>
          <a:xfrm>
            <a:off x="685800" y="2209800"/>
            <a:ext cx="2286000" cy="838200"/>
          </a:xfrm>
          <a:prstGeom prst="rect">
            <a:avLst/>
          </a:prstGeom>
          <a:solidFill>
            <a:srgbClr val="BD1734">
              <a:alpha val="6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971800" y="2209800"/>
            <a:ext cx="2971800" cy="838200"/>
          </a:xfrm>
          <a:prstGeom prst="rect">
            <a:avLst/>
          </a:prstGeom>
          <a:solidFill>
            <a:srgbClr val="BD1734">
              <a:alpha val="6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943600" y="2209800"/>
            <a:ext cx="2590800" cy="838200"/>
          </a:xfrm>
          <a:prstGeom prst="rect">
            <a:avLst/>
          </a:prstGeom>
          <a:solidFill>
            <a:srgbClr val="BD1734">
              <a:alpha val="6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632857505"/>
              </p:ext>
            </p:extLst>
          </p:nvPr>
        </p:nvGraphicFramePr>
        <p:xfrm>
          <a:off x="685800" y="2209800"/>
          <a:ext cx="7848600" cy="3567311"/>
        </p:xfrm>
        <a:graphic>
          <a:graphicData uri="http://schemas.openxmlformats.org/drawingml/2006/table">
            <a:tbl>
              <a:tblPr firstRow="1" bandRow="1">
                <a:tableStyleId>{21E4AEA4-8DFA-4A89-87EB-49C32662AFE0}</a:tableStyleId>
              </a:tblPr>
              <a:tblGrid>
                <a:gridCol w="2265575"/>
                <a:gridCol w="2966825"/>
                <a:gridCol w="2616200"/>
              </a:tblGrid>
              <a:tr h="850019">
                <a:tc>
                  <a:txBody>
                    <a:bodyPr/>
                    <a:lstStyle/>
                    <a:p>
                      <a:pPr algn="ctr"/>
                      <a:r>
                        <a:rPr lang="en-US" dirty="0" smtClean="0">
                          <a:solidFill>
                            <a:srgbClr val="FFB61D"/>
                          </a:solidFill>
                          <a:latin typeface="Urdu Typesetting" panose="03020402040406030203" pitchFamily="66" charset="-78"/>
                          <a:cs typeface="Urdu Typesetting" panose="03020402040406030203" pitchFamily="66" charset="-78"/>
                        </a:rPr>
                        <a:t>Option</a:t>
                      </a:r>
                      <a:endParaRPr lang="en-US" dirty="0">
                        <a:solidFill>
                          <a:srgbClr val="FFB61D"/>
                        </a:solidFill>
                        <a:latin typeface="Urdu Typesetting" panose="03020402040406030203" pitchFamily="66" charset="-78"/>
                        <a:cs typeface="Urdu Typesetting" panose="03020402040406030203" pitchFamily="66" charset="-78"/>
                      </a:endParaRPr>
                    </a:p>
                  </a:txBody>
                  <a:tcPr anchor="ctr">
                    <a:noFill/>
                  </a:tcPr>
                </a:tc>
                <a:tc>
                  <a:txBody>
                    <a:bodyPr/>
                    <a:lstStyle/>
                    <a:p>
                      <a:pPr algn="ctr"/>
                      <a:r>
                        <a:rPr lang="en-US" dirty="0" smtClean="0">
                          <a:solidFill>
                            <a:srgbClr val="FFB61D"/>
                          </a:solidFill>
                          <a:latin typeface="Urdu Typesetting" panose="03020402040406030203" pitchFamily="66" charset="-78"/>
                          <a:cs typeface="Urdu Typesetting" panose="03020402040406030203" pitchFamily="66" charset="-78"/>
                        </a:rPr>
                        <a:t>Benefits</a:t>
                      </a:r>
                      <a:endParaRPr lang="en-US" dirty="0">
                        <a:solidFill>
                          <a:srgbClr val="FFB61D"/>
                        </a:solidFill>
                        <a:latin typeface="Urdu Typesetting" panose="03020402040406030203" pitchFamily="66" charset="-78"/>
                        <a:cs typeface="Urdu Typesetting" panose="03020402040406030203" pitchFamily="66" charset="-78"/>
                      </a:endParaRPr>
                    </a:p>
                  </a:txBody>
                  <a:tcPr anchor="ctr">
                    <a:noFill/>
                  </a:tcPr>
                </a:tc>
                <a:tc>
                  <a:txBody>
                    <a:bodyPr/>
                    <a:lstStyle/>
                    <a:p>
                      <a:pPr algn="ctr"/>
                      <a:r>
                        <a:rPr lang="en-US" dirty="0" smtClean="0">
                          <a:solidFill>
                            <a:srgbClr val="FFB61D"/>
                          </a:solidFill>
                          <a:latin typeface="Urdu Typesetting" panose="03020402040406030203" pitchFamily="66" charset="-78"/>
                          <a:cs typeface="Urdu Typesetting" panose="03020402040406030203" pitchFamily="66" charset="-78"/>
                        </a:rPr>
                        <a:t>Costs</a:t>
                      </a:r>
                      <a:endParaRPr lang="en-US" dirty="0">
                        <a:solidFill>
                          <a:srgbClr val="FFB61D"/>
                        </a:solidFill>
                        <a:latin typeface="Urdu Typesetting" panose="03020402040406030203" pitchFamily="66" charset="-78"/>
                        <a:cs typeface="Urdu Typesetting" panose="03020402040406030203" pitchFamily="66" charset="-78"/>
                      </a:endParaRPr>
                    </a:p>
                  </a:txBody>
                  <a:tcPr anchor="ctr">
                    <a:noFill/>
                  </a:tcPr>
                </a:tc>
              </a:tr>
              <a:tr h="1359781">
                <a:tc>
                  <a:txBody>
                    <a:bodyPr/>
                    <a:lstStyle/>
                    <a:p>
                      <a:pPr algn="ctr"/>
                      <a:r>
                        <a:rPr lang="en-US" sz="2000" dirty="0" smtClean="0">
                          <a:solidFill>
                            <a:srgbClr val="FFB61D"/>
                          </a:solidFill>
                          <a:latin typeface="+mj-lt"/>
                          <a:cs typeface="Urdu Typesetting" panose="03020402040406030203" pitchFamily="66" charset="-78"/>
                        </a:rPr>
                        <a:t>Making Change</a:t>
                      </a:r>
                    </a:p>
                    <a:p>
                      <a:pPr algn="ctr"/>
                      <a:r>
                        <a:rPr lang="en-US" sz="2000" dirty="0" smtClean="0">
                          <a:solidFill>
                            <a:srgbClr val="FFB61D"/>
                          </a:solidFill>
                          <a:latin typeface="+mj-lt"/>
                          <a:cs typeface="Urdu Typesetting" panose="03020402040406030203" pitchFamily="66" charset="-78"/>
                        </a:rPr>
                        <a:t>(reducing</a:t>
                      </a:r>
                      <a:r>
                        <a:rPr lang="en-US" sz="2000" baseline="0" dirty="0" smtClean="0">
                          <a:solidFill>
                            <a:srgbClr val="FFB61D"/>
                          </a:solidFill>
                          <a:latin typeface="+mj-lt"/>
                          <a:cs typeface="Urdu Typesetting" panose="03020402040406030203" pitchFamily="66" charset="-78"/>
                        </a:rPr>
                        <a:t> alcohol)</a:t>
                      </a:r>
                      <a:endParaRPr lang="en-US" sz="2000" dirty="0">
                        <a:solidFill>
                          <a:srgbClr val="FFB61D"/>
                        </a:solidFill>
                        <a:latin typeface="+mj-lt"/>
                        <a:cs typeface="Urdu Typesetting" panose="03020402040406030203" pitchFamily="66" charset="-78"/>
                      </a:endParaRPr>
                    </a:p>
                  </a:txBody>
                  <a:tcPr anchor="ctr">
                    <a:noFill/>
                  </a:tcPr>
                </a:tc>
                <a:tc>
                  <a:txBody>
                    <a:bodyPr/>
                    <a:lstStyle/>
                    <a:p>
                      <a:pPr algn="ctr">
                        <a:buFontTx/>
                        <a:buNone/>
                      </a:pPr>
                      <a:r>
                        <a:rPr lang="en-US" sz="2000" dirty="0" smtClean="0">
                          <a:solidFill>
                            <a:srgbClr val="002060"/>
                          </a:solidFill>
                          <a:latin typeface="+mj-lt"/>
                          <a:cs typeface="Urdu Typesetting" panose="03020402040406030203" pitchFamily="66" charset="-78"/>
                        </a:rPr>
                        <a:t>Family would trust me again</a:t>
                      </a:r>
                    </a:p>
                    <a:p>
                      <a:pPr algn="ctr">
                        <a:buFontTx/>
                        <a:buNone/>
                      </a:pPr>
                      <a:r>
                        <a:rPr lang="en-US" sz="2000" dirty="0" smtClean="0">
                          <a:solidFill>
                            <a:srgbClr val="002060"/>
                          </a:solidFill>
                          <a:latin typeface="+mj-lt"/>
                          <a:cs typeface="Urdu Typesetting" panose="03020402040406030203" pitchFamily="66" charset="-78"/>
                        </a:rPr>
                        <a:t>More money</a:t>
                      </a:r>
                    </a:p>
                    <a:p>
                      <a:pPr algn="ctr">
                        <a:buFontTx/>
                        <a:buNone/>
                      </a:pPr>
                      <a:r>
                        <a:rPr lang="en-US" sz="2000" dirty="0" smtClean="0">
                          <a:solidFill>
                            <a:srgbClr val="002060"/>
                          </a:solidFill>
                          <a:latin typeface="+mj-lt"/>
                          <a:cs typeface="Urdu Typesetting" panose="03020402040406030203" pitchFamily="66" charset="-78"/>
                        </a:rPr>
                        <a:t>Better health</a:t>
                      </a:r>
                      <a:endParaRPr lang="en-US" sz="2000" dirty="0">
                        <a:solidFill>
                          <a:srgbClr val="002060"/>
                        </a:solidFill>
                        <a:latin typeface="+mj-lt"/>
                        <a:cs typeface="Urdu Typesetting" panose="03020402040406030203" pitchFamily="66" charset="-78"/>
                      </a:endParaRPr>
                    </a:p>
                  </a:txBody>
                  <a:tcPr anchor="ctr">
                    <a:noFill/>
                  </a:tcPr>
                </a:tc>
                <a:tc>
                  <a:txBody>
                    <a:bodyPr/>
                    <a:lstStyle/>
                    <a:p>
                      <a:pPr algn="ctr">
                        <a:buFontTx/>
                        <a:buNone/>
                      </a:pPr>
                      <a:r>
                        <a:rPr lang="en-US" sz="2000" dirty="0" smtClean="0">
                          <a:solidFill>
                            <a:srgbClr val="002060"/>
                          </a:solidFill>
                          <a:latin typeface="+mj-lt"/>
                          <a:cs typeface="Urdu Typesetting" panose="03020402040406030203" pitchFamily="66" charset="-78"/>
                        </a:rPr>
                        <a:t>Won’t have a way to relax</a:t>
                      </a:r>
                    </a:p>
                    <a:p>
                      <a:pPr algn="ctr">
                        <a:buFontTx/>
                        <a:buNone/>
                      </a:pPr>
                      <a:r>
                        <a:rPr lang="en-US" sz="2000" dirty="0" smtClean="0">
                          <a:solidFill>
                            <a:srgbClr val="002060"/>
                          </a:solidFill>
                          <a:latin typeface="+mj-lt"/>
                          <a:cs typeface="Urdu Typesetting" panose="03020402040406030203" pitchFamily="66" charset="-78"/>
                        </a:rPr>
                        <a:t>Lose my</a:t>
                      </a:r>
                      <a:r>
                        <a:rPr lang="en-US" sz="2000" baseline="0" dirty="0" smtClean="0">
                          <a:solidFill>
                            <a:srgbClr val="002060"/>
                          </a:solidFill>
                          <a:latin typeface="+mj-lt"/>
                          <a:cs typeface="Urdu Typesetting" panose="03020402040406030203" pitchFamily="66" charset="-78"/>
                        </a:rPr>
                        <a:t> friends</a:t>
                      </a:r>
                    </a:p>
                    <a:p>
                      <a:pPr algn="ctr">
                        <a:buFontTx/>
                        <a:buNone/>
                      </a:pPr>
                      <a:r>
                        <a:rPr lang="en-US" sz="2000" dirty="0" smtClean="0">
                          <a:solidFill>
                            <a:srgbClr val="002060"/>
                          </a:solidFill>
                          <a:latin typeface="+mj-lt"/>
                          <a:cs typeface="Urdu Typesetting" panose="03020402040406030203" pitchFamily="66" charset="-78"/>
                        </a:rPr>
                        <a:t>Life</a:t>
                      </a:r>
                      <a:r>
                        <a:rPr lang="en-US" sz="2000" baseline="0" dirty="0" smtClean="0">
                          <a:solidFill>
                            <a:srgbClr val="002060"/>
                          </a:solidFill>
                          <a:latin typeface="+mj-lt"/>
                          <a:cs typeface="Urdu Typesetting" panose="03020402040406030203" pitchFamily="66" charset="-78"/>
                        </a:rPr>
                        <a:t> will be boring</a:t>
                      </a:r>
                      <a:endParaRPr lang="en-US" sz="2000" dirty="0">
                        <a:solidFill>
                          <a:srgbClr val="002060"/>
                        </a:solidFill>
                        <a:latin typeface="+mj-lt"/>
                        <a:cs typeface="Urdu Typesetting" panose="03020402040406030203" pitchFamily="66" charset="-78"/>
                      </a:endParaRPr>
                    </a:p>
                  </a:txBody>
                  <a:tcPr anchor="ctr">
                    <a:noFill/>
                  </a:tcPr>
                </a:tc>
              </a:tr>
              <a:tr h="1357511">
                <a:tc>
                  <a:txBody>
                    <a:bodyPr/>
                    <a:lstStyle/>
                    <a:p>
                      <a:pPr algn="ctr"/>
                      <a:r>
                        <a:rPr lang="en-US" sz="2000" dirty="0" smtClean="0">
                          <a:solidFill>
                            <a:srgbClr val="FFB61D"/>
                          </a:solidFill>
                          <a:latin typeface="+mj-lt"/>
                          <a:cs typeface="Urdu Typesetting" panose="03020402040406030203" pitchFamily="66" charset="-78"/>
                        </a:rPr>
                        <a:t>Not Changing</a:t>
                      </a:r>
                      <a:endParaRPr lang="en-US" sz="2000" dirty="0">
                        <a:solidFill>
                          <a:srgbClr val="FFB61D"/>
                        </a:solidFill>
                        <a:latin typeface="+mj-lt"/>
                        <a:cs typeface="Urdu Typesetting" panose="03020402040406030203" pitchFamily="66" charset="-78"/>
                      </a:endParaRPr>
                    </a:p>
                  </a:txBody>
                  <a:tcPr anchor="ctr">
                    <a:noFill/>
                  </a:tcPr>
                </a:tc>
                <a:tc>
                  <a:txBody>
                    <a:bodyPr/>
                    <a:lstStyle/>
                    <a:p>
                      <a:pPr algn="ctr">
                        <a:buFontTx/>
                        <a:buNone/>
                      </a:pPr>
                      <a:r>
                        <a:rPr lang="en-US" sz="2000" dirty="0" smtClean="0">
                          <a:solidFill>
                            <a:srgbClr val="002060"/>
                          </a:solidFill>
                          <a:latin typeface="+mj-lt"/>
                          <a:cs typeface="Urdu Typesetting" panose="03020402040406030203" pitchFamily="66" charset="-78"/>
                        </a:rPr>
                        <a:t>Helps me relax</a:t>
                      </a:r>
                    </a:p>
                    <a:p>
                      <a:pPr algn="ctr">
                        <a:buFontTx/>
                        <a:buNone/>
                      </a:pPr>
                      <a:r>
                        <a:rPr lang="en-US" sz="2000" dirty="0" smtClean="0">
                          <a:solidFill>
                            <a:srgbClr val="002060"/>
                          </a:solidFill>
                          <a:latin typeface="+mj-lt"/>
                          <a:cs typeface="Urdu Typesetting" panose="03020402040406030203" pitchFamily="66" charset="-78"/>
                        </a:rPr>
                        <a:t>I Feel like I fit in</a:t>
                      </a:r>
                    </a:p>
                    <a:p>
                      <a:pPr algn="ctr">
                        <a:buFontTx/>
                        <a:buNone/>
                      </a:pPr>
                      <a:r>
                        <a:rPr lang="en-US" sz="2000" dirty="0" smtClean="0">
                          <a:solidFill>
                            <a:srgbClr val="002060"/>
                          </a:solidFill>
                          <a:latin typeface="+mj-lt"/>
                          <a:cs typeface="Urdu Typesetting" panose="03020402040406030203" pitchFamily="66" charset="-78"/>
                        </a:rPr>
                        <a:t>Love</a:t>
                      </a:r>
                      <a:r>
                        <a:rPr lang="en-US" sz="2000" baseline="0" dirty="0" smtClean="0">
                          <a:solidFill>
                            <a:srgbClr val="002060"/>
                          </a:solidFill>
                          <a:latin typeface="+mj-lt"/>
                          <a:cs typeface="Urdu Typesetting" panose="03020402040406030203" pitchFamily="66" charset="-78"/>
                        </a:rPr>
                        <a:t> the buzz I get</a:t>
                      </a:r>
                      <a:endParaRPr lang="en-US" sz="2000" dirty="0">
                        <a:solidFill>
                          <a:srgbClr val="002060"/>
                        </a:solidFill>
                        <a:latin typeface="+mj-lt"/>
                        <a:cs typeface="Urdu Typesetting" panose="03020402040406030203" pitchFamily="66" charset="-78"/>
                      </a:endParaRPr>
                    </a:p>
                  </a:txBody>
                  <a:tcPr anchor="ctr">
                    <a:noFill/>
                  </a:tcPr>
                </a:tc>
                <a:tc>
                  <a:txBody>
                    <a:bodyPr/>
                    <a:lstStyle/>
                    <a:p>
                      <a:pPr algn="ctr"/>
                      <a:r>
                        <a:rPr lang="en-US" sz="2000" dirty="0" smtClean="0">
                          <a:solidFill>
                            <a:srgbClr val="002060"/>
                          </a:solidFill>
                          <a:latin typeface="+mj-lt"/>
                          <a:cs typeface="Urdu Typesetting" panose="03020402040406030203"/>
                        </a:rPr>
                        <a:t>Less</a:t>
                      </a:r>
                      <a:r>
                        <a:rPr lang="en-US" sz="2000" baseline="0" dirty="0" smtClean="0">
                          <a:solidFill>
                            <a:srgbClr val="002060"/>
                          </a:solidFill>
                          <a:latin typeface="+mj-lt"/>
                          <a:cs typeface="Urdu Typesetting" panose="03020402040406030203"/>
                        </a:rPr>
                        <a:t> money</a:t>
                      </a:r>
                    </a:p>
                    <a:p>
                      <a:pPr algn="ctr">
                        <a:buFontTx/>
                        <a:buNone/>
                      </a:pPr>
                      <a:r>
                        <a:rPr lang="en-US" sz="2000" baseline="0" dirty="0" smtClean="0">
                          <a:solidFill>
                            <a:srgbClr val="002060"/>
                          </a:solidFill>
                          <a:latin typeface="+mj-lt"/>
                          <a:cs typeface="Urdu Typesetting" panose="03020402040406030203"/>
                        </a:rPr>
                        <a:t>Cannot see my kids</a:t>
                      </a:r>
                    </a:p>
                    <a:p>
                      <a:pPr algn="ctr">
                        <a:buFontTx/>
                        <a:buNone/>
                      </a:pPr>
                      <a:r>
                        <a:rPr lang="en-US" sz="2000" baseline="0" dirty="0" smtClean="0">
                          <a:solidFill>
                            <a:srgbClr val="002060"/>
                          </a:solidFill>
                          <a:latin typeface="+mj-lt"/>
                          <a:cs typeface="Urdu Typesetting" panose="03020402040406030203"/>
                        </a:rPr>
                        <a:t>Legal problems</a:t>
                      </a:r>
                    </a:p>
                    <a:p>
                      <a:pPr algn="ctr"/>
                      <a:endParaRPr lang="en-US" dirty="0">
                        <a:latin typeface="Urdu Typesetting" panose="03020402040406030203" pitchFamily="66" charset="-78"/>
                        <a:cs typeface="Urdu Typesetting" panose="03020402040406030203" pitchFamily="66" charset="-78"/>
                      </a:endParaRPr>
                    </a:p>
                  </a:txBody>
                  <a:tcPr anchor="ctr">
                    <a:noFill/>
                  </a:tcPr>
                </a:tc>
              </a:tr>
            </a:tbl>
          </a:graphicData>
        </a:graphic>
      </p:graphicFrame>
      <p:pic>
        <p:nvPicPr>
          <p:cNvPr id="8" name="image1.png"/>
          <p:cNvPicPr/>
          <p:nvPr/>
        </p:nvPicPr>
        <p:blipFill>
          <a:blip r:embed="rId4">
            <a:alphaModFix amt="55000"/>
            <a:extLst/>
          </a:blip>
          <a:stretch>
            <a:fillRect/>
          </a:stretch>
        </p:blipFill>
        <p:spPr>
          <a:xfrm>
            <a:off x="7696200" y="6185614"/>
            <a:ext cx="1056923" cy="444500"/>
          </a:xfrm>
          <a:prstGeom prst="rect">
            <a:avLst/>
          </a:prstGeom>
          <a:ln w="12700">
            <a:miter lim="400000"/>
          </a:ln>
        </p:spPr>
      </p:pic>
      <p:sp>
        <p:nvSpPr>
          <p:cNvPr id="10" name="TextBox 9"/>
          <p:cNvSpPr txBox="1"/>
          <p:nvPr/>
        </p:nvSpPr>
        <p:spPr>
          <a:xfrm>
            <a:off x="375916" y="1120672"/>
            <a:ext cx="8468368" cy="830997"/>
          </a:xfrm>
          <a:prstGeom prst="rect">
            <a:avLst/>
          </a:prstGeom>
          <a:noFill/>
        </p:spPr>
        <p:txBody>
          <a:bodyPr wrap="square" rtlCol="0">
            <a:spAutoFit/>
          </a:bodyPr>
          <a:lstStyle/>
          <a:p>
            <a:r>
              <a:rPr lang="en-US" sz="2400" b="1" dirty="0" smtClean="0">
                <a:solidFill>
                  <a:srgbClr val="002060"/>
                </a:solidFill>
                <a:latin typeface="+mj-lt"/>
                <a:cs typeface="Urdu Typesetting" panose="03020402040406030203" pitchFamily="66" charset="-78"/>
              </a:rPr>
              <a:t>What are the costs </a:t>
            </a:r>
            <a:r>
              <a:rPr lang="en-US" sz="2400" b="1" dirty="0">
                <a:solidFill>
                  <a:srgbClr val="002060"/>
                </a:solidFill>
                <a:latin typeface="+mj-lt"/>
                <a:cs typeface="Urdu Typesetting" panose="03020402040406030203" pitchFamily="66" charset="-78"/>
              </a:rPr>
              <a:t>and benefits of </a:t>
            </a:r>
            <a:endParaRPr lang="en-US" sz="2400" b="1" dirty="0" smtClean="0">
              <a:solidFill>
                <a:srgbClr val="002060"/>
              </a:solidFill>
              <a:latin typeface="+mj-lt"/>
              <a:cs typeface="Urdu Typesetting" panose="03020402040406030203" pitchFamily="66" charset="-78"/>
            </a:endParaRPr>
          </a:p>
          <a:p>
            <a:r>
              <a:rPr lang="en-US" sz="2400" b="1" dirty="0" smtClean="0">
                <a:solidFill>
                  <a:srgbClr val="002060"/>
                </a:solidFill>
                <a:latin typeface="+mj-lt"/>
                <a:cs typeface="Urdu Typesetting" panose="03020402040406030203" pitchFamily="66" charset="-78"/>
              </a:rPr>
              <a:t>changing vs. </a:t>
            </a:r>
            <a:r>
              <a:rPr lang="en-US" sz="2400" b="1" dirty="0">
                <a:solidFill>
                  <a:srgbClr val="002060"/>
                </a:solidFill>
                <a:latin typeface="+mj-lt"/>
                <a:cs typeface="Urdu Typesetting" panose="03020402040406030203" pitchFamily="66" charset="-78"/>
              </a:rPr>
              <a:t>not </a:t>
            </a:r>
            <a:r>
              <a:rPr lang="en-US" sz="2400" b="1" dirty="0" smtClean="0">
                <a:solidFill>
                  <a:srgbClr val="002060"/>
                </a:solidFill>
                <a:latin typeface="+mj-lt"/>
                <a:cs typeface="Urdu Typesetting" panose="03020402040406030203" pitchFamily="66" charset="-78"/>
              </a:rPr>
              <a:t>changing behavior?</a:t>
            </a:r>
            <a:endParaRPr lang="en-US" sz="2400" dirty="0">
              <a:solidFill>
                <a:srgbClr val="002060"/>
              </a:solidFill>
              <a:latin typeface="+mj-lt"/>
            </a:endParaRPr>
          </a:p>
        </p:txBody>
      </p:sp>
    </p:spTree>
    <p:extLst>
      <p:ext uri="{BB962C8B-B14F-4D97-AF65-F5344CB8AC3E}">
        <p14:creationId xmlns:p14="http://schemas.microsoft.com/office/powerpoint/2010/main" val="13920532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lh4.ggpht.com/_jFM-Fd8NDFE/THaZNGhdZRI/AAAAAAAAJG0/z2yW_Ebu22s/s1600/Rusti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 y="0"/>
            <a:ext cx="9150081"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411369" y="1078943"/>
            <a:ext cx="8229600" cy="999434"/>
          </a:xfrm>
        </p:spPr>
        <p:txBody>
          <a:bodyPr>
            <a:normAutofit/>
          </a:bodyPr>
          <a:lstStyle/>
          <a:p>
            <a:pPr marL="109728" indent="0">
              <a:buNone/>
            </a:pPr>
            <a:r>
              <a:rPr lang="en-US" sz="2200" b="1" dirty="0" smtClean="0">
                <a:solidFill>
                  <a:srgbClr val="002060"/>
                </a:solidFill>
                <a:latin typeface="+mj-lt"/>
                <a:cs typeface="Urdu Typesetting" panose="03020402040406030203" pitchFamily="66" charset="-78"/>
              </a:rPr>
              <a:t>Home visit provides opportunity for observation of entire life space</a:t>
            </a:r>
          </a:p>
          <a:p>
            <a:pPr marL="109728" indent="0">
              <a:buNone/>
            </a:pPr>
            <a:endParaRPr lang="en-US" sz="2400" dirty="0" smtClean="0">
              <a:solidFill>
                <a:schemeClr val="bg1"/>
              </a:solidFill>
              <a:latin typeface="Urdu Typesetting" panose="03020402040406030203" pitchFamily="66" charset="-78"/>
              <a:cs typeface="Urdu Typesetting" panose="03020402040406030203" pitchFamily="66" charset="-78"/>
            </a:endParaRPr>
          </a:p>
        </p:txBody>
      </p:sp>
      <p:sp>
        <p:nvSpPr>
          <p:cNvPr id="2" name="Rounded Rectangle 1"/>
          <p:cNvSpPr/>
          <p:nvPr/>
        </p:nvSpPr>
        <p:spPr>
          <a:xfrm>
            <a:off x="304800" y="88343"/>
            <a:ext cx="8610600" cy="990600"/>
          </a:xfrm>
          <a:prstGeom prst="roundRect">
            <a:avLst/>
          </a:prstGeom>
          <a:solidFill>
            <a:srgbClr val="BD1734">
              <a:alpha val="64000"/>
            </a:srgbClr>
          </a:solidFill>
          <a:ln>
            <a:solidFill>
              <a:srgbClr val="BD1734">
                <a:alpha val="64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533400" y="397867"/>
            <a:ext cx="8229600" cy="430609"/>
          </a:xfrm>
        </p:spPr>
        <p:txBody>
          <a:bodyPr>
            <a:normAutofit fontScale="90000"/>
          </a:bodyPr>
          <a:lstStyle/>
          <a:p>
            <a:r>
              <a:rPr lang="en-US" sz="3200" dirty="0" smtClean="0">
                <a:solidFill>
                  <a:srgbClr val="FFB61D"/>
                </a:solidFill>
                <a:cs typeface="Urdu Typesetting" panose="03020402040406030203" pitchFamily="66" charset="-78"/>
              </a:rPr>
              <a:t>Home Visits: Up Close and Personal</a:t>
            </a:r>
            <a:endParaRPr lang="en-US" sz="3200" dirty="0">
              <a:solidFill>
                <a:srgbClr val="FFB61D"/>
              </a:solidFill>
              <a:cs typeface="Urdu Typesetting" panose="03020402040406030203" pitchFamily="66" charset="-78"/>
            </a:endParaRPr>
          </a:p>
        </p:txBody>
      </p:sp>
      <p:pic>
        <p:nvPicPr>
          <p:cNvPr id="8" name="image1.png"/>
          <p:cNvPicPr/>
          <p:nvPr/>
        </p:nvPicPr>
        <p:blipFill>
          <a:blip r:embed="rId4">
            <a:alphaModFix amt="55000"/>
            <a:extLst/>
          </a:blip>
          <a:stretch>
            <a:fillRect/>
          </a:stretch>
        </p:blipFill>
        <p:spPr>
          <a:xfrm>
            <a:off x="7696200" y="6185614"/>
            <a:ext cx="1056923" cy="444500"/>
          </a:xfrm>
          <a:prstGeom prst="rect">
            <a:avLst/>
          </a:prstGeom>
          <a:ln w="12700">
            <a:miter lim="400000"/>
          </a:ln>
        </p:spPr>
      </p:pic>
      <p:sp>
        <p:nvSpPr>
          <p:cNvPr id="11" name="TextBox 10"/>
          <p:cNvSpPr txBox="1"/>
          <p:nvPr/>
        </p:nvSpPr>
        <p:spPr>
          <a:xfrm>
            <a:off x="512093" y="4104267"/>
            <a:ext cx="8005293" cy="2739211"/>
          </a:xfrm>
          <a:prstGeom prst="rect">
            <a:avLst/>
          </a:prstGeom>
          <a:noFill/>
        </p:spPr>
        <p:txBody>
          <a:bodyPr wrap="square" rtlCol="0">
            <a:spAutoFit/>
          </a:bodyPr>
          <a:lstStyle/>
          <a:p>
            <a:pPr marL="109728" indent="0">
              <a:buNone/>
            </a:pPr>
            <a:r>
              <a:rPr lang="en-US" sz="2200" b="1" dirty="0" smtClean="0">
                <a:solidFill>
                  <a:srgbClr val="002060"/>
                </a:solidFill>
                <a:latin typeface="+mj-lt"/>
                <a:cs typeface="Urdu Typesetting" panose="03020402040406030203" pitchFamily="66" charset="-78"/>
              </a:rPr>
              <a:t>Observe and possibility to intervene in areas of health</a:t>
            </a:r>
            <a:r>
              <a:rPr lang="en-US" sz="2200" b="1" dirty="0">
                <a:solidFill>
                  <a:srgbClr val="002060"/>
                </a:solidFill>
                <a:latin typeface="+mj-lt"/>
                <a:cs typeface="Urdu Typesetting" panose="03020402040406030203" pitchFamily="66" charset="-78"/>
              </a:rPr>
              <a:t>, mental health</a:t>
            </a:r>
            <a:r>
              <a:rPr lang="en-US" sz="2200" b="1" dirty="0" smtClean="0">
                <a:solidFill>
                  <a:srgbClr val="002060"/>
                </a:solidFill>
                <a:latin typeface="+mj-lt"/>
                <a:cs typeface="Urdu Typesetting" panose="03020402040406030203" pitchFamily="66" charset="-78"/>
              </a:rPr>
              <a:t>, self </a:t>
            </a:r>
            <a:r>
              <a:rPr lang="en-US" sz="2200" b="1" dirty="0">
                <a:solidFill>
                  <a:srgbClr val="002060"/>
                </a:solidFill>
                <a:latin typeface="+mj-lt"/>
                <a:cs typeface="Urdu Typesetting" panose="03020402040406030203" pitchFamily="66" charset="-78"/>
              </a:rPr>
              <a:t>care, hygiene, social life, nutrition, community participation and </a:t>
            </a:r>
            <a:r>
              <a:rPr lang="en-US" sz="2200" b="1" dirty="0" smtClean="0">
                <a:solidFill>
                  <a:srgbClr val="002060"/>
                </a:solidFill>
                <a:latin typeface="+mj-lt"/>
                <a:cs typeface="Urdu Typesetting" panose="03020402040406030203" pitchFamily="66" charset="-78"/>
              </a:rPr>
              <a:t>more </a:t>
            </a:r>
            <a:endParaRPr lang="en-US" sz="2200" b="1" i="1" dirty="0">
              <a:solidFill>
                <a:srgbClr val="002060"/>
              </a:solidFill>
              <a:latin typeface="+mj-lt"/>
              <a:cs typeface="Urdu Typesetting" panose="03020402040406030203" pitchFamily="66" charset="-78"/>
            </a:endParaRPr>
          </a:p>
          <a:p>
            <a:pPr marL="109728" indent="0">
              <a:buNone/>
            </a:pPr>
            <a:endParaRPr lang="en-US" sz="2200" b="1" i="1" dirty="0">
              <a:solidFill>
                <a:srgbClr val="002060"/>
              </a:solidFill>
              <a:latin typeface="+mj-lt"/>
              <a:cs typeface="Urdu Typesetting" panose="03020402040406030203" pitchFamily="66" charset="-78"/>
            </a:endParaRPr>
          </a:p>
          <a:p>
            <a:pPr marL="109728" indent="0">
              <a:buNone/>
            </a:pPr>
            <a:r>
              <a:rPr lang="en-US" sz="2200" b="1" dirty="0" smtClean="0">
                <a:solidFill>
                  <a:srgbClr val="002060"/>
                </a:solidFill>
                <a:latin typeface="+mj-lt"/>
                <a:cs typeface="Urdu Typesetting" panose="03020402040406030203" pitchFamily="66" charset="-78"/>
              </a:rPr>
              <a:t>What </a:t>
            </a:r>
            <a:r>
              <a:rPr lang="en-US" sz="2200" b="1" dirty="0">
                <a:solidFill>
                  <a:srgbClr val="002060"/>
                </a:solidFill>
                <a:latin typeface="+mj-lt"/>
                <a:cs typeface="Urdu Typesetting" panose="03020402040406030203" pitchFamily="66" charset="-78"/>
              </a:rPr>
              <a:t>is the most respectful, empowering, and effective way to address the issues we observe? </a:t>
            </a:r>
            <a:r>
              <a:rPr lang="en-US" sz="2200" b="1" dirty="0" smtClean="0">
                <a:solidFill>
                  <a:srgbClr val="002060"/>
                </a:solidFill>
                <a:latin typeface="+mj-lt"/>
                <a:cs typeface="Urdu Typesetting" panose="03020402040406030203" pitchFamily="66" charset="-78"/>
              </a:rPr>
              <a:t>(stage of change is issue specific not person specific**)  </a:t>
            </a:r>
            <a:endParaRPr lang="en-US" sz="2200" b="1" dirty="0">
              <a:solidFill>
                <a:srgbClr val="002060"/>
              </a:solidFill>
              <a:latin typeface="+mj-lt"/>
              <a:cs typeface="Urdu Typesetting" panose="03020402040406030203" pitchFamily="66" charset="-78"/>
            </a:endParaRPr>
          </a:p>
          <a:p>
            <a:endParaRPr lang="en-US" dirty="0"/>
          </a:p>
        </p:txBody>
      </p:sp>
      <p:pic>
        <p:nvPicPr>
          <p:cNvPr id="12" name="Picture 11" descr="Veteran L.A..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7474" y="1647667"/>
            <a:ext cx="5334000" cy="2562106"/>
          </a:xfrm>
          <a:prstGeom prst="rect">
            <a:avLst/>
          </a:prstGeom>
        </p:spPr>
      </p:pic>
    </p:spTree>
    <p:extLst>
      <p:ext uri="{BB962C8B-B14F-4D97-AF65-F5344CB8AC3E}">
        <p14:creationId xmlns:p14="http://schemas.microsoft.com/office/powerpoint/2010/main" val="5859325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lh4.ggpht.com/_jFM-Fd8NDFE/THaZNGhdZRI/AAAAAAAAJG0/z2yW_Ebu22s/s1600/Rusti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199"/>
            <a:ext cx="9150081" cy="70104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67" y="712922"/>
            <a:ext cx="8991600" cy="914400"/>
          </a:xfrm>
        </p:spPr>
        <p:txBody>
          <a:bodyPr>
            <a:noAutofit/>
          </a:bodyPr>
          <a:lstStyle/>
          <a:p>
            <a:r>
              <a:rPr lang="en-US" b="1" dirty="0" smtClean="0">
                <a:solidFill>
                  <a:srgbClr val="FFB61D"/>
                </a:solidFill>
                <a:effectLst>
                  <a:outerShdw blurRad="50800" dist="38100" dir="2700000" algn="tl" rotWithShape="0">
                    <a:srgbClr val="000000">
                      <a:alpha val="43000"/>
                    </a:srgbClr>
                  </a:outerShdw>
                </a:effectLst>
              </a:rPr>
              <a:t>	</a:t>
            </a:r>
            <a:r>
              <a:rPr lang="en-US" sz="3600" b="1" dirty="0" smtClean="0">
                <a:solidFill>
                  <a:srgbClr val="FFB61D"/>
                </a:solidFill>
                <a:effectLst>
                  <a:outerShdw blurRad="50800" dist="38100" dir="2700000" algn="tl" rotWithShape="0">
                    <a:srgbClr val="000000">
                      <a:alpha val="43000"/>
                    </a:srgbClr>
                  </a:outerShdw>
                </a:effectLst>
                <a:cs typeface="Urdu Typesetting" panose="03020402040406030203" pitchFamily="66" charset="-78"/>
              </a:rPr>
              <a:t>Housing First and Harm Reduction</a:t>
            </a:r>
            <a:endParaRPr lang="en-US" sz="3600" b="1" dirty="0">
              <a:solidFill>
                <a:srgbClr val="FFB61D"/>
              </a:solidFill>
              <a:effectLst>
                <a:outerShdw blurRad="50800" dist="38100" dir="2700000" algn="tl" rotWithShape="0">
                  <a:srgbClr val="000000">
                    <a:alpha val="43000"/>
                  </a:srgbClr>
                </a:outerShdw>
              </a:effectLst>
              <a:cs typeface="Urdu Typesetting" panose="03020402040406030203" pitchFamily="66" charset="-78"/>
            </a:endParaRPr>
          </a:p>
        </p:txBody>
      </p:sp>
      <p:sp>
        <p:nvSpPr>
          <p:cNvPr id="3" name="Content Placeholder 2"/>
          <p:cNvSpPr>
            <a:spLocks noGrp="1"/>
          </p:cNvSpPr>
          <p:nvPr>
            <p:ph idx="1"/>
          </p:nvPr>
        </p:nvSpPr>
        <p:spPr>
          <a:xfrm>
            <a:off x="68" y="2438400"/>
            <a:ext cx="8839132" cy="2514600"/>
          </a:xfrm>
        </p:spPr>
        <p:txBody>
          <a:bodyPr>
            <a:normAutofit/>
          </a:bodyPr>
          <a:lstStyle/>
          <a:p>
            <a:pPr marL="704088" lvl="2" indent="0">
              <a:buNone/>
            </a:pPr>
            <a:r>
              <a:rPr lang="en-US" sz="4000" dirty="0" smtClean="0">
                <a:solidFill>
                  <a:schemeClr val="bg1"/>
                </a:solidFill>
                <a:effectLst>
                  <a:outerShdw blurRad="50800" dist="38100" dir="2700000" algn="tl" rotWithShape="0">
                    <a:srgbClr val="000000">
                      <a:alpha val="43000"/>
                    </a:srgbClr>
                  </a:outerShdw>
                </a:effectLst>
                <a:latin typeface="+mj-lt"/>
                <a:cs typeface="Urdu Typesetting" panose="03020402040406030203" pitchFamily="66" charset="-78"/>
              </a:rPr>
              <a:t>Meet people where they are… </a:t>
            </a:r>
          </a:p>
          <a:p>
            <a:pPr marL="704088" lvl="2" indent="0">
              <a:buNone/>
            </a:pPr>
            <a:endParaRPr lang="en-US" sz="4000" dirty="0" smtClean="0">
              <a:solidFill>
                <a:schemeClr val="bg1"/>
              </a:solidFill>
              <a:effectLst>
                <a:outerShdw blurRad="50800" dist="38100" dir="2700000" algn="tl" rotWithShape="0">
                  <a:srgbClr val="000000">
                    <a:alpha val="43000"/>
                  </a:srgbClr>
                </a:outerShdw>
              </a:effectLst>
              <a:latin typeface="+mj-lt"/>
              <a:cs typeface="Urdu Typesetting" panose="03020402040406030203" pitchFamily="66" charset="-78"/>
            </a:endParaRPr>
          </a:p>
          <a:p>
            <a:pPr marL="704088" lvl="2" indent="0">
              <a:buNone/>
            </a:pPr>
            <a:r>
              <a:rPr lang="en-US" sz="4000" dirty="0" smtClean="0">
                <a:solidFill>
                  <a:schemeClr val="bg1"/>
                </a:solidFill>
                <a:effectLst>
                  <a:outerShdw blurRad="50800" dist="38100" dir="2700000" algn="tl" rotWithShape="0">
                    <a:srgbClr val="000000">
                      <a:alpha val="43000"/>
                    </a:srgbClr>
                  </a:outerShdw>
                </a:effectLst>
                <a:latin typeface="+mj-lt"/>
                <a:cs typeface="Urdu Typesetting" panose="03020402040406030203" pitchFamily="66" charset="-78"/>
              </a:rPr>
              <a:t>        but don’t leave them there.</a:t>
            </a:r>
          </a:p>
          <a:p>
            <a:pPr marL="704088" lvl="2" indent="0">
              <a:buNone/>
            </a:pPr>
            <a:endParaRPr lang="en-US" dirty="0">
              <a:solidFill>
                <a:schemeClr val="accent1">
                  <a:lumMod val="50000"/>
                </a:schemeClr>
              </a:solidFill>
            </a:endParaRPr>
          </a:p>
        </p:txBody>
      </p:sp>
      <p:pic>
        <p:nvPicPr>
          <p:cNvPr id="6" name="image1.png"/>
          <p:cNvPicPr/>
          <p:nvPr/>
        </p:nvPicPr>
        <p:blipFill>
          <a:blip r:embed="rId4">
            <a:alphaModFix amt="55000"/>
            <a:extLst/>
          </a:blip>
          <a:stretch>
            <a:fillRect/>
          </a:stretch>
        </p:blipFill>
        <p:spPr>
          <a:xfrm>
            <a:off x="7696200" y="6185614"/>
            <a:ext cx="1056923" cy="444500"/>
          </a:xfrm>
          <a:prstGeom prst="rect">
            <a:avLst/>
          </a:prstGeom>
          <a:ln w="12700">
            <a:miter lim="400000"/>
          </a:ln>
        </p:spPr>
      </p:pic>
    </p:spTree>
    <p:extLst>
      <p:ext uri="{BB962C8B-B14F-4D97-AF65-F5344CB8AC3E}">
        <p14:creationId xmlns:p14="http://schemas.microsoft.com/office/powerpoint/2010/main" val="13491836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ttp://sustainableman.org/wp-content/uploads/2013/08/TreatPeopleStory.jpg"/>
          <p:cNvPicPr>
            <a:picLocks noGrp="1"/>
          </p:cNvPicPr>
          <p:nvPr>
            <p:ph idx="10"/>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143000"/>
            <a:ext cx="4305110" cy="4919241"/>
          </a:xfrm>
          <a:prstGeom prst="rect">
            <a:avLst/>
          </a:prstGeom>
          <a:noFill/>
          <a:ln>
            <a:noFill/>
          </a:ln>
        </p:spPr>
      </p:pic>
      <p:sp>
        <p:nvSpPr>
          <p:cNvPr id="8" name="Subtitle 2"/>
          <p:cNvSpPr txBox="1">
            <a:spLocks/>
          </p:cNvSpPr>
          <p:nvPr/>
        </p:nvSpPr>
        <p:spPr>
          <a:xfrm>
            <a:off x="5050083" y="2863614"/>
            <a:ext cx="3511296" cy="3165676"/>
          </a:xfrm>
          <a:prstGeom prst="rect">
            <a:avLst/>
          </a:prstGeom>
        </p:spPr>
        <p:txBody>
          <a:bodyPr vert="horz" lIns="91440" tIns="45720" rIns="91440" bIns="45720" rtlCol="0">
            <a:normAutofit fontScale="92500"/>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6F6F74"/>
              </a:buClr>
              <a:buSzPct val="85000"/>
              <a:buFont typeface="Arial" pitchFamily="34" charset="0"/>
              <a:buNone/>
              <a:tabLst/>
              <a:defRPr/>
            </a:pPr>
            <a:r>
              <a:rPr lang="en-US" sz="3600" dirty="0" smtClean="0">
                <a:solidFill>
                  <a:schemeClr val="accent1">
                    <a:lumMod val="50000"/>
                  </a:schemeClr>
                </a:solidFill>
                <a:latin typeface="+mj-lt"/>
              </a:rPr>
              <a:t>- Staff and Agency     orientation</a:t>
            </a:r>
          </a:p>
          <a:p>
            <a:pPr marL="0" marR="0" lvl="0" indent="0" algn="ctr" defTabSz="914400" rtl="0" eaLnBrk="1" fontAlgn="auto" latinLnBrk="0" hangingPunct="1">
              <a:lnSpc>
                <a:spcPct val="100000"/>
              </a:lnSpc>
              <a:spcBef>
                <a:spcPct val="20000"/>
              </a:spcBef>
              <a:spcAft>
                <a:spcPts val="0"/>
              </a:spcAft>
              <a:buClr>
                <a:srgbClr val="6F6F74"/>
              </a:buClr>
              <a:buSzPct val="85000"/>
              <a:buFont typeface="Arial" pitchFamily="34" charset="0"/>
              <a:buNone/>
              <a:tabLst/>
              <a:defRPr/>
            </a:pPr>
            <a:r>
              <a:rPr kumimoji="0" lang="en-US" sz="3600" b="0" i="0" u="none" strike="noStrike" kern="1200" cap="none" spc="0" normalizeH="0" baseline="0" noProof="0" dirty="0" smtClean="0">
                <a:ln>
                  <a:noFill/>
                </a:ln>
                <a:solidFill>
                  <a:schemeClr val="accent1">
                    <a:lumMod val="50000"/>
                  </a:schemeClr>
                </a:solidFill>
                <a:effectLst/>
                <a:uLnTx/>
                <a:uFillTx/>
                <a:latin typeface="+mj-lt"/>
              </a:rPr>
              <a:t>- Inter-personal</a:t>
            </a:r>
            <a:r>
              <a:rPr kumimoji="0" lang="en-US" sz="3600" b="0" i="0" u="none" strike="noStrike" kern="1200" cap="none" spc="0" normalizeH="0" noProof="0" dirty="0" smtClean="0">
                <a:ln>
                  <a:noFill/>
                </a:ln>
                <a:solidFill>
                  <a:schemeClr val="accent1">
                    <a:lumMod val="50000"/>
                  </a:schemeClr>
                </a:solidFill>
                <a:effectLst/>
                <a:uLnTx/>
                <a:uFillTx/>
                <a:latin typeface="+mj-lt"/>
              </a:rPr>
              <a:t> </a:t>
            </a:r>
          </a:p>
          <a:p>
            <a:pPr marL="0" marR="0" lvl="0" indent="0" algn="l" defTabSz="914400" rtl="0" eaLnBrk="1" fontAlgn="auto" latinLnBrk="0" hangingPunct="1">
              <a:lnSpc>
                <a:spcPct val="100000"/>
              </a:lnSpc>
              <a:spcBef>
                <a:spcPct val="20000"/>
              </a:spcBef>
              <a:spcAft>
                <a:spcPts val="0"/>
              </a:spcAft>
              <a:buClr>
                <a:srgbClr val="6F6F74"/>
              </a:buClr>
              <a:buSzPct val="85000"/>
              <a:buFont typeface="Arial" pitchFamily="34" charset="0"/>
              <a:buNone/>
              <a:tabLst/>
              <a:defRPr/>
            </a:pPr>
            <a:r>
              <a:rPr kumimoji="0" lang="en-US" sz="3000" b="0" i="0" u="none" strike="noStrike" kern="1200" cap="none" spc="0" normalizeH="0" noProof="0" dirty="0" smtClean="0">
                <a:ln>
                  <a:noFill/>
                </a:ln>
                <a:solidFill>
                  <a:schemeClr val="accent1">
                    <a:lumMod val="50000"/>
                  </a:schemeClr>
                </a:solidFill>
                <a:effectLst/>
                <a:uLnTx/>
                <a:uFillTx/>
                <a:latin typeface="+mj-lt"/>
              </a:rPr>
              <a:t>(you are an active agent in the treatment and outcome) </a:t>
            </a:r>
            <a:endParaRPr kumimoji="0" lang="en-US" sz="3000" b="0" i="0" u="none" strike="noStrike" kern="1200" cap="none" spc="0" normalizeH="0" baseline="0" noProof="0" dirty="0">
              <a:ln>
                <a:noFill/>
              </a:ln>
              <a:solidFill>
                <a:schemeClr val="accent1">
                  <a:lumMod val="50000"/>
                </a:schemeClr>
              </a:solidFill>
              <a:effectLst/>
              <a:uLnTx/>
              <a:uFillTx/>
              <a:latin typeface="+mj-lt"/>
            </a:endParaRPr>
          </a:p>
        </p:txBody>
      </p:sp>
      <p:sp>
        <p:nvSpPr>
          <p:cNvPr id="10" name="Title 1"/>
          <p:cNvSpPr txBox="1">
            <a:spLocks/>
          </p:cNvSpPr>
          <p:nvPr/>
        </p:nvSpPr>
        <p:spPr>
          <a:xfrm>
            <a:off x="4848463" y="1219199"/>
            <a:ext cx="3914537" cy="1371601"/>
          </a:xfrm>
          <a:prstGeom prst="rect">
            <a:avLst/>
          </a:prstGeom>
        </p:spPr>
        <p:txBody>
          <a:bodyPr vert="horz" lIns="91440" tIns="45720" rIns="91440" bIns="45720" rtlCol="0" anchor="b">
            <a:noAutofit/>
          </a:bodyPr>
          <a:lstStyle>
            <a:lvl1pPr algn="l" defTabSz="914400" rtl="0" eaLnBrk="1" latinLnBrk="0" hangingPunct="1">
              <a:spcBef>
                <a:spcPct val="0"/>
              </a:spcBef>
              <a:buNone/>
              <a:defRPr sz="5400" kern="1200" cap="all" spc="-10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all" spc="-100" normalizeH="0" baseline="0" noProof="0" dirty="0" smtClean="0">
                <a:ln>
                  <a:noFill/>
                </a:ln>
                <a:effectLst/>
                <a:uLnTx/>
                <a:uFillTx/>
              </a:rPr>
              <a:t>Recovery Orientation</a:t>
            </a:r>
            <a:endParaRPr kumimoji="0" lang="en-US" sz="4600" b="0" i="0" u="none" strike="noStrike" kern="1200" cap="all" spc="-100" normalizeH="0" baseline="0" noProof="0" dirty="0">
              <a:ln>
                <a:noFill/>
              </a:ln>
              <a:effectLst/>
              <a:uLnTx/>
              <a:uFillTx/>
            </a:endParaRPr>
          </a:p>
        </p:txBody>
      </p:sp>
      <p:pic>
        <p:nvPicPr>
          <p:cNvPr id="7" name="Picture 2" descr="C:\Users\astefancic\Pictures\PTH logo_white_lg_crop.jpg"/>
          <p:cNvPicPr>
            <a:picLocks noChangeAspect="1" noChangeArrowheads="1"/>
          </p:cNvPicPr>
          <p:nvPr/>
        </p:nvPicPr>
        <p:blipFill>
          <a:blip r:embed="rId4" cstate="print"/>
          <a:srcRect/>
          <a:stretch>
            <a:fillRect/>
          </a:stretch>
        </p:blipFill>
        <p:spPr bwMode="auto">
          <a:xfrm>
            <a:off x="7162800" y="6476926"/>
            <a:ext cx="1981200" cy="381073"/>
          </a:xfrm>
          <a:prstGeom prst="rect">
            <a:avLst/>
          </a:prstGeom>
          <a:noFill/>
        </p:spPr>
      </p:pic>
    </p:spTree>
    <p:extLst>
      <p:ext uri="{BB962C8B-B14F-4D97-AF65-F5344CB8AC3E}">
        <p14:creationId xmlns:p14="http://schemas.microsoft.com/office/powerpoint/2010/main" val="11567131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a:normAutofit/>
          </a:bodyPr>
          <a:lstStyle/>
          <a:p>
            <a:r>
              <a:rPr lang="en-US" sz="3200" b="1" dirty="0" smtClean="0"/>
              <a:t>World Health Organization (WHO)</a:t>
            </a:r>
            <a:br>
              <a:rPr lang="en-US" sz="3200" b="1" dirty="0" smtClean="0"/>
            </a:br>
            <a:r>
              <a:rPr lang="en-US" sz="3200" b="1" dirty="0" smtClean="0"/>
              <a:t>Studies on Outcomes for Severe Mental Illness </a:t>
            </a:r>
            <a:endParaRPr lang="en-US" sz="3200" b="1" dirty="0"/>
          </a:p>
        </p:txBody>
      </p:sp>
      <p:sp>
        <p:nvSpPr>
          <p:cNvPr id="3" name="Content Placeholder 2"/>
          <p:cNvSpPr>
            <a:spLocks noGrp="1"/>
          </p:cNvSpPr>
          <p:nvPr>
            <p:ph idx="1"/>
          </p:nvPr>
        </p:nvSpPr>
        <p:spPr/>
        <p:txBody>
          <a:bodyPr>
            <a:normAutofit fontScale="92500" lnSpcReduction="20000"/>
          </a:bodyPr>
          <a:lstStyle/>
          <a:p>
            <a:r>
              <a:rPr lang="en-US" dirty="0" smtClean="0">
                <a:latin typeface="Trebuchet MS" panose="020B0603020202020204" pitchFamily="34" charset="0"/>
              </a:rPr>
              <a:t>Outcomes </a:t>
            </a:r>
            <a:r>
              <a:rPr lang="en-US" dirty="0">
                <a:latin typeface="Trebuchet MS" panose="020B0603020202020204" pitchFamily="34" charset="0"/>
              </a:rPr>
              <a:t>at </a:t>
            </a:r>
            <a:r>
              <a:rPr lang="en-US" dirty="0" smtClean="0">
                <a:latin typeface="Trebuchet MS" panose="020B0603020202020204" pitchFamily="34" charset="0"/>
              </a:rPr>
              <a:t>two years </a:t>
            </a:r>
            <a:r>
              <a:rPr lang="en-US" dirty="0">
                <a:latin typeface="Trebuchet MS" panose="020B0603020202020204" pitchFamily="34" charset="0"/>
              </a:rPr>
              <a:t>and five years, the patients in the </a:t>
            </a:r>
            <a:r>
              <a:rPr lang="en-US" dirty="0" smtClean="0">
                <a:latin typeface="Trebuchet MS" panose="020B0603020202020204" pitchFamily="34" charset="0"/>
              </a:rPr>
              <a:t>developing countries </a:t>
            </a:r>
            <a:r>
              <a:rPr lang="en-US" dirty="0">
                <a:latin typeface="Trebuchet MS" panose="020B0603020202020204" pitchFamily="34" charset="0"/>
              </a:rPr>
              <a:t>had a “considerably better course and outcome</a:t>
            </a:r>
            <a:r>
              <a:rPr lang="en-US" dirty="0" smtClean="0">
                <a:latin typeface="Trebuchet MS" panose="020B0603020202020204" pitchFamily="34" charset="0"/>
              </a:rPr>
              <a:t>.”</a:t>
            </a:r>
          </a:p>
          <a:p>
            <a:pPr marL="0" indent="0">
              <a:buNone/>
            </a:pPr>
            <a:endParaRPr lang="en-US" dirty="0">
              <a:latin typeface="Trebuchet MS" panose="020B0603020202020204" pitchFamily="34" charset="0"/>
            </a:endParaRPr>
          </a:p>
          <a:p>
            <a:r>
              <a:rPr lang="en-US" dirty="0">
                <a:latin typeface="Trebuchet MS" panose="020B0603020202020204" pitchFamily="34" charset="0"/>
              </a:rPr>
              <a:t>R</a:t>
            </a:r>
            <a:r>
              <a:rPr lang="en-US" dirty="0" smtClean="0">
                <a:latin typeface="Trebuchet MS" panose="020B0603020202020204" pitchFamily="34" charset="0"/>
              </a:rPr>
              <a:t>eport concludes “</a:t>
            </a:r>
            <a:r>
              <a:rPr lang="en-US" dirty="0">
                <a:latin typeface="Trebuchet MS" panose="020B0603020202020204" pitchFamily="34" charset="0"/>
              </a:rPr>
              <a:t>being in a </a:t>
            </a:r>
            <a:r>
              <a:rPr lang="en-US" u="sng" dirty="0" smtClean="0">
                <a:latin typeface="Trebuchet MS" panose="020B0603020202020204" pitchFamily="34" charset="0"/>
              </a:rPr>
              <a:t>developed</a:t>
            </a:r>
            <a:r>
              <a:rPr lang="en-US" dirty="0" smtClean="0">
                <a:latin typeface="Trebuchet MS" panose="020B0603020202020204" pitchFamily="34" charset="0"/>
              </a:rPr>
              <a:t> country </a:t>
            </a:r>
            <a:r>
              <a:rPr lang="en-US" dirty="0">
                <a:latin typeface="Trebuchet MS" panose="020B0603020202020204" pitchFamily="34" charset="0"/>
              </a:rPr>
              <a:t>was a strong predictor of not attaining a </a:t>
            </a:r>
            <a:r>
              <a:rPr lang="en-US" dirty="0" smtClean="0">
                <a:latin typeface="Trebuchet MS" panose="020B0603020202020204" pitchFamily="34" charset="0"/>
              </a:rPr>
              <a:t>complete remission.”</a:t>
            </a:r>
          </a:p>
          <a:p>
            <a:endParaRPr lang="en-US" dirty="0">
              <a:latin typeface="Trebuchet MS" panose="020B0603020202020204" pitchFamily="34" charset="0"/>
            </a:endParaRPr>
          </a:p>
          <a:p>
            <a:r>
              <a:rPr lang="en-US" dirty="0" smtClean="0">
                <a:latin typeface="Trebuchet MS" panose="020B0603020202020204" pitchFamily="34" charset="0"/>
              </a:rPr>
              <a:t>They </a:t>
            </a:r>
            <a:r>
              <a:rPr lang="en-US" dirty="0">
                <a:latin typeface="Trebuchet MS" panose="020B0603020202020204" pitchFamily="34" charset="0"/>
              </a:rPr>
              <a:t>also found that “an exceptionally good social </a:t>
            </a:r>
            <a:r>
              <a:rPr lang="en-US" dirty="0" smtClean="0">
                <a:latin typeface="Trebuchet MS" panose="020B0603020202020204" pitchFamily="34" charset="0"/>
              </a:rPr>
              <a:t>outcome characterized </a:t>
            </a:r>
            <a:r>
              <a:rPr lang="en-US" dirty="0">
                <a:latin typeface="Trebuchet MS" panose="020B0603020202020204" pitchFamily="34" charset="0"/>
              </a:rPr>
              <a:t>the patients” in </a:t>
            </a:r>
            <a:r>
              <a:rPr lang="en-US" u="sng" dirty="0">
                <a:latin typeface="Trebuchet MS" panose="020B0603020202020204" pitchFamily="34" charset="0"/>
              </a:rPr>
              <a:t>developing</a:t>
            </a:r>
            <a:r>
              <a:rPr lang="en-US" dirty="0">
                <a:latin typeface="Trebuchet MS" panose="020B0603020202020204" pitchFamily="34" charset="0"/>
              </a:rPr>
              <a:t> countries</a:t>
            </a:r>
            <a:r>
              <a:rPr lang="en-US" dirty="0" smtClean="0">
                <a:latin typeface="Trebuchet MS" panose="020B0603020202020204" pitchFamily="34" charset="0"/>
              </a:rPr>
              <a:t>.</a:t>
            </a:r>
          </a:p>
          <a:p>
            <a:endParaRPr lang="en-US" dirty="0">
              <a:latin typeface="Trebuchet MS" panose="020B0603020202020204" pitchFamily="34" charset="0"/>
            </a:endParaRPr>
          </a:p>
          <a:p>
            <a:r>
              <a:rPr lang="en-US" sz="1400" dirty="0"/>
              <a:t>Source: </a:t>
            </a:r>
            <a:r>
              <a:rPr lang="en-US" sz="1400" dirty="0" err="1"/>
              <a:t>Jablensky</a:t>
            </a:r>
            <a:r>
              <a:rPr lang="en-US" sz="1400" dirty="0"/>
              <a:t>, A. “Schizophrenia, manifestations, incidence and course in different cultures.” </a:t>
            </a:r>
            <a:r>
              <a:rPr lang="en-US" sz="1400" i="1" dirty="0"/>
              <a:t>Psychological Medicine </a:t>
            </a:r>
            <a:r>
              <a:rPr lang="en-US" sz="1400" dirty="0"/>
              <a:t>20, monograph</a:t>
            </a:r>
          </a:p>
          <a:p>
            <a:r>
              <a:rPr lang="en-US" sz="1400" dirty="0"/>
              <a:t>(1992):1-95.</a:t>
            </a:r>
          </a:p>
        </p:txBody>
      </p:sp>
      <p:pic>
        <p:nvPicPr>
          <p:cNvPr id="4" name="Picture 2" descr="C:\Users\astefancic\Pictures\PTH logo_white_lg_crop.jpg"/>
          <p:cNvPicPr>
            <a:picLocks noChangeAspect="1" noChangeArrowheads="1"/>
          </p:cNvPicPr>
          <p:nvPr/>
        </p:nvPicPr>
        <p:blipFill>
          <a:blip r:embed="rId3" cstate="print"/>
          <a:srcRect/>
          <a:stretch>
            <a:fillRect/>
          </a:stretch>
        </p:blipFill>
        <p:spPr bwMode="auto">
          <a:xfrm>
            <a:off x="7162800" y="6476926"/>
            <a:ext cx="1981200" cy="381073"/>
          </a:xfrm>
          <a:prstGeom prst="rect">
            <a:avLst/>
          </a:prstGeom>
          <a:noFill/>
        </p:spPr>
      </p:pic>
    </p:spTree>
    <p:extLst>
      <p:ext uri="{BB962C8B-B14F-4D97-AF65-F5344CB8AC3E}">
        <p14:creationId xmlns:p14="http://schemas.microsoft.com/office/powerpoint/2010/main" val="5801758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0" y="533400"/>
            <a:ext cx="4953000" cy="762000"/>
          </a:xfrm>
        </p:spPr>
        <p:txBody>
          <a:bodyPr>
            <a:normAutofit fontScale="90000"/>
          </a:bodyPr>
          <a:lstStyle/>
          <a:p>
            <a:r>
              <a:rPr lang="en-US" dirty="0" smtClean="0"/>
              <a:t>WHO Studies </a:t>
            </a:r>
            <a:r>
              <a:rPr lang="en-US" sz="3000" dirty="0" smtClean="0"/>
              <a:t>(continued)</a:t>
            </a:r>
            <a:endParaRPr lang="en-US" sz="3000" dirty="0"/>
          </a:p>
        </p:txBody>
      </p:sp>
      <p:sp>
        <p:nvSpPr>
          <p:cNvPr id="3" name="Content Placeholder 2"/>
          <p:cNvSpPr>
            <a:spLocks noGrp="1"/>
          </p:cNvSpPr>
          <p:nvPr>
            <p:ph idx="1"/>
          </p:nvPr>
        </p:nvSpPr>
        <p:spPr>
          <a:xfrm>
            <a:off x="533400" y="1524000"/>
            <a:ext cx="8229600" cy="5029200"/>
          </a:xfrm>
        </p:spPr>
        <p:txBody>
          <a:bodyPr>
            <a:normAutofit fontScale="70000" lnSpcReduction="20000"/>
          </a:bodyPr>
          <a:lstStyle/>
          <a:p>
            <a:r>
              <a:rPr lang="en-US" sz="3500" b="1" dirty="0">
                <a:latin typeface="Trebuchet MS" panose="020B0603020202020204" pitchFamily="34" charset="0"/>
              </a:rPr>
              <a:t>Medication </a:t>
            </a:r>
            <a:r>
              <a:rPr lang="en-US" sz="3500" b="1" dirty="0" smtClean="0">
                <a:latin typeface="Trebuchet MS" panose="020B0603020202020204" pitchFamily="34" charset="0"/>
              </a:rPr>
              <a:t>usage </a:t>
            </a:r>
            <a:r>
              <a:rPr lang="en-US" sz="3500" dirty="0" smtClean="0">
                <a:latin typeface="Trebuchet MS" panose="020B0603020202020204" pitchFamily="34" charset="0"/>
              </a:rPr>
              <a:t>(Robert Whitaker:</a:t>
            </a:r>
          </a:p>
          <a:p>
            <a:pPr marL="0" indent="0">
              <a:buNone/>
            </a:pPr>
            <a:r>
              <a:rPr lang="en-US" sz="3500" dirty="0" smtClean="0">
                <a:latin typeface="Trebuchet MS" panose="020B0603020202020204" pitchFamily="34" charset="0"/>
              </a:rPr>
              <a:t>           Mad in America, 2002.) </a:t>
            </a:r>
          </a:p>
          <a:p>
            <a:pPr marL="0" indent="0">
              <a:buNone/>
            </a:pPr>
            <a:endParaRPr lang="en-US" sz="3500" b="1" dirty="0">
              <a:latin typeface="Trebuchet MS" panose="020B0603020202020204" pitchFamily="34" charset="0"/>
            </a:endParaRPr>
          </a:p>
          <a:p>
            <a:r>
              <a:rPr lang="en-US" sz="3500" dirty="0">
                <a:latin typeface="Trebuchet MS" panose="020B0603020202020204" pitchFamily="34" charset="0"/>
              </a:rPr>
              <a:t>16% of patients in the developing countries were </a:t>
            </a:r>
            <a:r>
              <a:rPr lang="en-US" sz="3500" dirty="0" smtClean="0">
                <a:latin typeface="Trebuchet MS" panose="020B0603020202020204" pitchFamily="34" charset="0"/>
              </a:rPr>
              <a:t>regularly maintained </a:t>
            </a:r>
            <a:r>
              <a:rPr lang="en-US" sz="3500" dirty="0">
                <a:latin typeface="Trebuchet MS" panose="020B0603020202020204" pitchFamily="34" charset="0"/>
              </a:rPr>
              <a:t>on </a:t>
            </a:r>
            <a:r>
              <a:rPr lang="en-US" sz="3500" dirty="0" smtClean="0">
                <a:latin typeface="Trebuchet MS" panose="020B0603020202020204" pitchFamily="34" charset="0"/>
              </a:rPr>
              <a:t>antipsychotics</a:t>
            </a:r>
          </a:p>
          <a:p>
            <a:r>
              <a:rPr lang="en-US" sz="3500" dirty="0" smtClean="0">
                <a:latin typeface="Trebuchet MS" panose="020B0603020202020204" pitchFamily="34" charset="0"/>
              </a:rPr>
              <a:t>61</a:t>
            </a:r>
            <a:r>
              <a:rPr lang="en-US" sz="3500" dirty="0">
                <a:latin typeface="Trebuchet MS" panose="020B0603020202020204" pitchFamily="34" charset="0"/>
              </a:rPr>
              <a:t>% of the patients in </a:t>
            </a:r>
            <a:r>
              <a:rPr lang="en-US" sz="3500" dirty="0" smtClean="0">
                <a:latin typeface="Trebuchet MS" panose="020B0603020202020204" pitchFamily="34" charset="0"/>
              </a:rPr>
              <a:t>wealthier countries</a:t>
            </a:r>
            <a:r>
              <a:rPr lang="en-US" sz="3500" dirty="0">
                <a:latin typeface="Trebuchet MS" panose="020B0603020202020204" pitchFamily="34" charset="0"/>
              </a:rPr>
              <a:t>.</a:t>
            </a:r>
          </a:p>
          <a:p>
            <a:endParaRPr lang="en-US" sz="3500" b="1" dirty="0" smtClean="0">
              <a:latin typeface="Trebuchet MS" panose="020B0603020202020204" pitchFamily="34" charset="0"/>
            </a:endParaRPr>
          </a:p>
          <a:p>
            <a:r>
              <a:rPr lang="en-US" sz="3500" b="1" dirty="0" smtClean="0">
                <a:latin typeface="Trebuchet MS" panose="020B0603020202020204" pitchFamily="34" charset="0"/>
              </a:rPr>
              <a:t>15-year </a:t>
            </a:r>
            <a:r>
              <a:rPr lang="en-US" sz="3500" b="1" dirty="0">
                <a:latin typeface="Trebuchet MS" panose="020B0603020202020204" pitchFamily="34" charset="0"/>
              </a:rPr>
              <a:t>to 20-year </a:t>
            </a:r>
            <a:r>
              <a:rPr lang="en-US" sz="3500" b="1" dirty="0" smtClean="0">
                <a:latin typeface="Trebuchet MS" panose="020B0603020202020204" pitchFamily="34" charset="0"/>
              </a:rPr>
              <a:t>follow-up:</a:t>
            </a:r>
          </a:p>
          <a:p>
            <a:pPr marL="0" indent="0">
              <a:buNone/>
            </a:pPr>
            <a:r>
              <a:rPr lang="en-US" sz="3500" dirty="0" smtClean="0">
                <a:latin typeface="Trebuchet MS" panose="020B0603020202020204" pitchFamily="34" charset="0"/>
              </a:rPr>
              <a:t>	53</a:t>
            </a:r>
            <a:r>
              <a:rPr lang="en-US" sz="3500" dirty="0">
                <a:latin typeface="Trebuchet MS" panose="020B0603020202020204" pitchFamily="34" charset="0"/>
              </a:rPr>
              <a:t>% of schizophrenia patients </a:t>
            </a:r>
            <a:r>
              <a:rPr lang="en-US" sz="3500" dirty="0" smtClean="0">
                <a:latin typeface="Trebuchet MS" panose="020B0603020202020204" pitchFamily="34" charset="0"/>
              </a:rPr>
              <a:t>had favorable outcomes, 	were “</a:t>
            </a:r>
            <a:r>
              <a:rPr lang="en-US" sz="3500" dirty="0">
                <a:latin typeface="Trebuchet MS" panose="020B0603020202020204" pitchFamily="34" charset="0"/>
              </a:rPr>
              <a:t>never psychotic” </a:t>
            </a:r>
            <a:r>
              <a:rPr lang="en-US" sz="3500" dirty="0" smtClean="0">
                <a:latin typeface="Trebuchet MS" panose="020B0603020202020204" pitchFamily="34" charset="0"/>
              </a:rPr>
              <a:t>after first 2 years, </a:t>
            </a:r>
            <a:r>
              <a:rPr lang="en-US" sz="3500" dirty="0">
                <a:latin typeface="Trebuchet MS" panose="020B0603020202020204" pitchFamily="34" charset="0"/>
              </a:rPr>
              <a:t>and </a:t>
            </a:r>
            <a:r>
              <a:rPr lang="en-US" sz="3500" dirty="0" smtClean="0">
                <a:latin typeface="Trebuchet MS" panose="020B0603020202020204" pitchFamily="34" charset="0"/>
              </a:rPr>
              <a:t>of those 	73</a:t>
            </a:r>
            <a:r>
              <a:rPr lang="en-US" sz="3500" dirty="0">
                <a:latin typeface="Trebuchet MS" panose="020B0603020202020204" pitchFamily="34" charset="0"/>
              </a:rPr>
              <a:t>% were employed</a:t>
            </a:r>
            <a:r>
              <a:rPr lang="en-US" sz="3500" dirty="0" smtClean="0">
                <a:latin typeface="Trebuchet MS" panose="020B0603020202020204" pitchFamily="34" charset="0"/>
              </a:rPr>
              <a:t>.</a:t>
            </a:r>
          </a:p>
          <a:p>
            <a:endParaRPr lang="en-US" dirty="0">
              <a:latin typeface="Trebuchet MS" panose="020B0603020202020204" pitchFamily="34" charset="0"/>
            </a:endParaRPr>
          </a:p>
          <a:p>
            <a:pPr marL="0" indent="0">
              <a:buNone/>
            </a:pPr>
            <a:endParaRPr lang="en-US" dirty="0">
              <a:latin typeface="Trebuchet MS" panose="020B0603020202020204" pitchFamily="34" charset="0"/>
            </a:endParaRPr>
          </a:p>
          <a:p>
            <a:r>
              <a:rPr lang="en-US" sz="2200" dirty="0"/>
              <a:t>Source: </a:t>
            </a:r>
            <a:r>
              <a:rPr lang="en-US" sz="2200" dirty="0" smtClean="0"/>
              <a:t>Harrison et al., in </a:t>
            </a:r>
            <a:r>
              <a:rPr lang="en-US" sz="2200" i="1" dirty="0" smtClean="0"/>
              <a:t>Schizophrenia </a:t>
            </a:r>
            <a:r>
              <a:rPr lang="en-US" sz="2200" i="1" dirty="0"/>
              <a:t>Bulletin </a:t>
            </a:r>
            <a:r>
              <a:rPr lang="en-US" sz="2200" i="1" dirty="0" smtClean="0"/>
              <a:t>June 2001.  </a:t>
            </a:r>
            <a:endParaRPr lang="en-US" sz="2200" dirty="0"/>
          </a:p>
        </p:txBody>
      </p:sp>
      <p:pic>
        <p:nvPicPr>
          <p:cNvPr id="4" name="Picture 2" descr="C:\Users\astefancic\Pictures\PTH logo_white_lg_crop.jpg"/>
          <p:cNvPicPr>
            <a:picLocks noChangeAspect="1" noChangeArrowheads="1"/>
          </p:cNvPicPr>
          <p:nvPr/>
        </p:nvPicPr>
        <p:blipFill>
          <a:blip r:embed="rId3" cstate="print"/>
          <a:srcRect/>
          <a:stretch>
            <a:fillRect/>
          </a:stretch>
        </p:blipFill>
        <p:spPr bwMode="auto">
          <a:xfrm>
            <a:off x="7162800" y="6476926"/>
            <a:ext cx="1981200" cy="381073"/>
          </a:xfrm>
          <a:prstGeom prst="rect">
            <a:avLst/>
          </a:prstGeom>
          <a:noFill/>
        </p:spPr>
      </p:pic>
    </p:spTree>
    <p:extLst>
      <p:ext uri="{BB962C8B-B14F-4D97-AF65-F5344CB8AC3E}">
        <p14:creationId xmlns:p14="http://schemas.microsoft.com/office/powerpoint/2010/main" val="8736387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838200" y="609600"/>
            <a:ext cx="7696200" cy="1371600"/>
          </a:xfrm>
        </p:spPr>
        <p:txBody>
          <a:bodyPr>
            <a:normAutofit/>
          </a:bodyPr>
          <a:lstStyle/>
          <a:p>
            <a:r>
              <a:rPr lang="en-US" altLang="en-US" sz="4200" b="1" dirty="0" smtClean="0"/>
              <a:t>Recovery, Homelessness, and </a:t>
            </a:r>
            <a:br>
              <a:rPr lang="en-US" altLang="en-US" sz="4200" b="1" dirty="0" smtClean="0"/>
            </a:br>
            <a:r>
              <a:rPr lang="en-US" altLang="en-US" sz="4200" b="1" dirty="0" smtClean="0"/>
              <a:t>Stages of Change </a:t>
            </a:r>
          </a:p>
        </p:txBody>
      </p:sp>
      <p:sp>
        <p:nvSpPr>
          <p:cNvPr id="5123" name="Content Placeholder 2"/>
          <p:cNvSpPr>
            <a:spLocks noGrp="1"/>
          </p:cNvSpPr>
          <p:nvPr>
            <p:ph idx="1"/>
          </p:nvPr>
        </p:nvSpPr>
        <p:spPr>
          <a:xfrm>
            <a:off x="457200" y="2249510"/>
            <a:ext cx="8229600" cy="4389120"/>
          </a:xfrm>
        </p:spPr>
        <p:txBody>
          <a:bodyPr>
            <a:normAutofit fontScale="92500" lnSpcReduction="20000"/>
          </a:bodyPr>
          <a:lstStyle/>
          <a:p>
            <a:r>
              <a:rPr lang="en-US" altLang="en-US" sz="3200" dirty="0" smtClean="0">
                <a:solidFill>
                  <a:schemeClr val="accent2">
                    <a:lumMod val="50000"/>
                  </a:schemeClr>
                </a:solidFill>
                <a:latin typeface="+mj-lt"/>
              </a:rPr>
              <a:t>Recovery is a personal journey of healing and transformation</a:t>
            </a:r>
          </a:p>
          <a:p>
            <a:r>
              <a:rPr lang="en-US" altLang="en-US" sz="3200" dirty="0" smtClean="0">
                <a:solidFill>
                  <a:schemeClr val="accent2">
                    <a:lumMod val="50000"/>
                  </a:schemeClr>
                </a:solidFill>
                <a:latin typeface="+mj-lt"/>
              </a:rPr>
              <a:t>It is reclaiming a full life in the community despite the experience of psychiatric disability and substance use issues</a:t>
            </a:r>
          </a:p>
          <a:p>
            <a:r>
              <a:rPr lang="en-US" altLang="en-US" sz="3200" dirty="0" smtClean="0">
                <a:solidFill>
                  <a:schemeClr val="accent2">
                    <a:lumMod val="50000"/>
                  </a:schemeClr>
                </a:solidFill>
                <a:latin typeface="+mj-lt"/>
              </a:rPr>
              <a:t>Recovery is an on-going process, takes time, and is multi-dimensional (and there are bumps along the way)</a:t>
            </a:r>
          </a:p>
          <a:p>
            <a:r>
              <a:rPr lang="en-US" altLang="en-US" sz="3200" dirty="0" smtClean="0">
                <a:solidFill>
                  <a:schemeClr val="accent2">
                    <a:lumMod val="50000"/>
                  </a:schemeClr>
                </a:solidFill>
                <a:latin typeface="+mj-lt"/>
              </a:rPr>
              <a:t>Ending homelessness can be immediate recovery takes time</a:t>
            </a:r>
          </a:p>
          <a:p>
            <a:endParaRPr lang="en-US" altLang="en-US" dirty="0" smtClean="0"/>
          </a:p>
        </p:txBody>
      </p:sp>
      <p:pic>
        <p:nvPicPr>
          <p:cNvPr id="4" name="Picture 2" descr="C:\Users\astefancic\Pictures\PTH logo_white_lg_crop.jpg"/>
          <p:cNvPicPr>
            <a:picLocks noChangeAspect="1" noChangeArrowheads="1"/>
          </p:cNvPicPr>
          <p:nvPr/>
        </p:nvPicPr>
        <p:blipFill>
          <a:blip r:embed="rId3" cstate="print"/>
          <a:srcRect/>
          <a:stretch>
            <a:fillRect/>
          </a:stretch>
        </p:blipFill>
        <p:spPr bwMode="auto">
          <a:xfrm>
            <a:off x="7162800" y="6476926"/>
            <a:ext cx="1981200" cy="381073"/>
          </a:xfrm>
          <a:prstGeom prst="rect">
            <a:avLst/>
          </a:prstGeom>
          <a:noFill/>
        </p:spPr>
      </p:pic>
    </p:spTree>
    <p:extLst>
      <p:ext uri="{BB962C8B-B14F-4D97-AF65-F5344CB8AC3E}">
        <p14:creationId xmlns:p14="http://schemas.microsoft.com/office/powerpoint/2010/main" val="42722632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371526"/>
            <a:ext cx="8458200" cy="1143000"/>
          </a:xfrm>
        </p:spPr>
        <p:txBody>
          <a:bodyPr>
            <a:noAutofit/>
          </a:bodyPr>
          <a:lstStyle/>
          <a:p>
            <a:r>
              <a:rPr lang="en-US" altLang="en-US" sz="4000" dirty="0" smtClean="0"/>
              <a:t>Life’s domains develop at different pace</a:t>
            </a:r>
          </a:p>
        </p:txBody>
      </p:sp>
      <p:sp>
        <p:nvSpPr>
          <p:cNvPr id="27651" name="Rectangle 3"/>
          <p:cNvSpPr>
            <a:spLocks noGrp="1" noChangeArrowheads="1"/>
          </p:cNvSpPr>
          <p:nvPr>
            <p:ph type="body" idx="1"/>
          </p:nvPr>
        </p:nvSpPr>
        <p:spPr/>
        <p:txBody>
          <a:bodyPr/>
          <a:lstStyle/>
          <a:p>
            <a:pPr lvl="1" eaLnBrk="1" hangingPunct="1">
              <a:buClr>
                <a:schemeClr val="tx2"/>
              </a:buClr>
            </a:pPr>
            <a:r>
              <a:rPr lang="en-US" altLang="en-US" sz="2400" dirty="0" smtClean="0">
                <a:latin typeface="+mj-lt"/>
              </a:rPr>
              <a:t>Living situation </a:t>
            </a:r>
          </a:p>
          <a:p>
            <a:pPr lvl="1" eaLnBrk="1" hangingPunct="1">
              <a:buClr>
                <a:schemeClr val="tx2"/>
              </a:buClr>
            </a:pPr>
            <a:r>
              <a:rPr lang="en-US" altLang="en-US" sz="2400" dirty="0" smtClean="0">
                <a:latin typeface="+mj-lt"/>
              </a:rPr>
              <a:t>Employment</a:t>
            </a:r>
          </a:p>
          <a:p>
            <a:pPr lvl="1" eaLnBrk="1" hangingPunct="1">
              <a:buClr>
                <a:schemeClr val="tx2"/>
              </a:buClr>
            </a:pPr>
            <a:r>
              <a:rPr lang="en-US" altLang="en-US" dirty="0" smtClean="0">
                <a:latin typeface="+mj-lt"/>
              </a:rPr>
              <a:t>Intimate Relationship</a:t>
            </a:r>
            <a:endParaRPr lang="en-US" altLang="en-US" sz="2400" dirty="0" smtClean="0">
              <a:latin typeface="+mj-lt"/>
            </a:endParaRPr>
          </a:p>
          <a:p>
            <a:pPr lvl="1" eaLnBrk="1" hangingPunct="1">
              <a:buClr>
                <a:schemeClr val="tx2"/>
              </a:buClr>
            </a:pPr>
            <a:r>
              <a:rPr lang="en-US" altLang="en-US" sz="2400" dirty="0" smtClean="0">
                <a:latin typeface="+mj-lt"/>
              </a:rPr>
              <a:t>Health/Wellness</a:t>
            </a:r>
          </a:p>
          <a:p>
            <a:pPr lvl="1" eaLnBrk="1" hangingPunct="1">
              <a:buClr>
                <a:schemeClr val="tx2"/>
              </a:buClr>
            </a:pPr>
            <a:r>
              <a:rPr lang="en-US" altLang="en-US" sz="2400" dirty="0" smtClean="0">
                <a:latin typeface="+mj-lt"/>
              </a:rPr>
              <a:t>Social supports</a:t>
            </a:r>
          </a:p>
          <a:p>
            <a:pPr lvl="1" eaLnBrk="1" hangingPunct="1">
              <a:buClr>
                <a:schemeClr val="tx2"/>
              </a:buClr>
            </a:pPr>
            <a:r>
              <a:rPr lang="en-US" altLang="en-US" dirty="0" smtClean="0">
                <a:latin typeface="+mj-lt"/>
              </a:rPr>
              <a:t>Le</a:t>
            </a:r>
            <a:r>
              <a:rPr lang="en-US" altLang="en-US" sz="2400" dirty="0" smtClean="0">
                <a:latin typeface="+mj-lt"/>
              </a:rPr>
              <a:t>isure/recreation </a:t>
            </a:r>
          </a:p>
          <a:p>
            <a:pPr lvl="1" eaLnBrk="1" hangingPunct="1">
              <a:buClr>
                <a:schemeClr val="tx2"/>
              </a:buClr>
            </a:pPr>
            <a:r>
              <a:rPr lang="en-US" altLang="en-US" sz="2400" dirty="0" smtClean="0">
                <a:latin typeface="+mj-lt"/>
              </a:rPr>
              <a:t>Education</a:t>
            </a:r>
          </a:p>
          <a:p>
            <a:pPr lvl="1" eaLnBrk="1" hangingPunct="1">
              <a:buClr>
                <a:schemeClr val="tx2"/>
              </a:buClr>
            </a:pPr>
            <a:r>
              <a:rPr lang="en-US" altLang="en-US" sz="2400" dirty="0" smtClean="0">
                <a:latin typeface="+mj-lt"/>
              </a:rPr>
              <a:t>Spirituality</a:t>
            </a:r>
          </a:p>
          <a:p>
            <a:endParaRPr lang="en-US" altLang="en-US" dirty="0" smtClean="0">
              <a:solidFill>
                <a:schemeClr val="accent1">
                  <a:lumMod val="75000"/>
                </a:schemeClr>
              </a:solidFill>
            </a:endParaRPr>
          </a:p>
        </p:txBody>
      </p:sp>
      <p:pic>
        <p:nvPicPr>
          <p:cNvPr id="4" name="Picture 3" descr="People are capable"/>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286000"/>
            <a:ext cx="4763135" cy="3166110"/>
          </a:xfrm>
          <a:prstGeom prst="rect">
            <a:avLst/>
          </a:prstGeom>
          <a:noFill/>
          <a:ln>
            <a:noFill/>
          </a:ln>
        </p:spPr>
      </p:pic>
      <p:pic>
        <p:nvPicPr>
          <p:cNvPr id="5" name="Picture 2" descr="C:\Users\astefancic\Pictures\PTH logo_white_lg_crop.jpg"/>
          <p:cNvPicPr>
            <a:picLocks noChangeAspect="1" noChangeArrowheads="1"/>
          </p:cNvPicPr>
          <p:nvPr/>
        </p:nvPicPr>
        <p:blipFill>
          <a:blip r:embed="rId4" cstate="print"/>
          <a:srcRect/>
          <a:stretch>
            <a:fillRect/>
          </a:stretch>
        </p:blipFill>
        <p:spPr bwMode="auto">
          <a:xfrm>
            <a:off x="7162800" y="6476926"/>
            <a:ext cx="1981200" cy="381073"/>
          </a:xfrm>
          <a:prstGeom prst="rect">
            <a:avLst/>
          </a:prstGeom>
          <a:noFill/>
        </p:spPr>
      </p:pic>
    </p:spTree>
    <p:extLst>
      <p:ext uri="{BB962C8B-B14F-4D97-AF65-F5344CB8AC3E}">
        <p14:creationId xmlns:p14="http://schemas.microsoft.com/office/powerpoint/2010/main" val="29116163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295400" y="609600"/>
            <a:ext cx="6553200" cy="869950"/>
          </a:xfrm>
        </p:spPr>
        <p:txBody>
          <a:bodyPr>
            <a:noAutofit/>
          </a:bodyPr>
          <a:lstStyle/>
          <a:p>
            <a:pPr fontAlgn="auto">
              <a:spcAft>
                <a:spcPts val="0"/>
              </a:spcAft>
              <a:defRPr/>
            </a:pPr>
            <a:r>
              <a:rPr lang="en-US" sz="4000" b="1" dirty="0" smtClean="0">
                <a:latin typeface="Trebuchet MS" panose="020B0603020202020204" pitchFamily="34" charset="0"/>
              </a:rPr>
              <a:t>Recovery and Peer Support</a:t>
            </a:r>
            <a:endParaRPr lang="en-US" sz="4000" b="1" dirty="0">
              <a:latin typeface="Trebuchet MS" panose="020B0603020202020204" pitchFamily="34" charset="0"/>
            </a:endParaRPr>
          </a:p>
        </p:txBody>
      </p:sp>
      <p:sp>
        <p:nvSpPr>
          <p:cNvPr id="4" name="Text Placeholder 3"/>
          <p:cNvSpPr>
            <a:spLocks noGrp="1"/>
          </p:cNvSpPr>
          <p:nvPr>
            <p:ph type="body" idx="2"/>
          </p:nvPr>
        </p:nvSpPr>
        <p:spPr>
          <a:xfrm>
            <a:off x="304800" y="1981200"/>
            <a:ext cx="2209800" cy="4114800"/>
          </a:xfrm>
        </p:spPr>
        <p:txBody>
          <a:bodyPr>
            <a:noAutofit/>
          </a:bodyPr>
          <a:lstStyle/>
          <a:p>
            <a:pPr lvl="0"/>
            <a:r>
              <a:rPr lang="en-US" sz="2000" i="1" dirty="0" smtClean="0">
                <a:latin typeface="Trebuchet MS" panose="020B0603020202020204" pitchFamily="34" charset="0"/>
              </a:rPr>
              <a:t>What helps?</a:t>
            </a:r>
          </a:p>
          <a:p>
            <a:pPr lvl="0"/>
            <a:r>
              <a:rPr lang="en-US" sz="2000" i="1" dirty="0" smtClean="0">
                <a:latin typeface="Trebuchet MS" panose="020B0603020202020204" pitchFamily="34" charset="0"/>
              </a:rPr>
              <a:t>What hinders?</a:t>
            </a:r>
          </a:p>
          <a:p>
            <a:pPr lvl="0"/>
            <a:r>
              <a:rPr lang="en-US" sz="2000" dirty="0" smtClean="0"/>
              <a:t> </a:t>
            </a:r>
          </a:p>
          <a:p>
            <a:pPr lvl="0"/>
            <a:r>
              <a:rPr lang="en-US" sz="2000" dirty="0" smtClean="0">
                <a:sym typeface="Webdings"/>
              </a:rPr>
              <a:t></a:t>
            </a:r>
            <a:r>
              <a:rPr lang="en-US" sz="2000" dirty="0" smtClean="0">
                <a:latin typeface="Trebuchet MS" panose="020B0603020202020204" pitchFamily="34" charset="0"/>
                <a:sym typeface="Webdings"/>
              </a:rPr>
              <a:t>No substitute for peer support</a:t>
            </a:r>
            <a:endParaRPr lang="en-US" sz="2000" dirty="0">
              <a:latin typeface="Trebuchet MS" panose="020B0603020202020204" pitchFamily="34" charset="0"/>
              <a:sym typeface="Webdings"/>
            </a:endParaRPr>
          </a:p>
          <a:p>
            <a:pPr lvl="0"/>
            <a:r>
              <a:rPr lang="en-US" sz="2000" dirty="0" smtClean="0"/>
              <a:t> </a:t>
            </a:r>
          </a:p>
          <a:p>
            <a:pPr lvl="0"/>
            <a:r>
              <a:rPr lang="en-US" sz="2000" b="1" dirty="0" smtClean="0"/>
              <a:t>We need to expand definition of ‘services’</a:t>
            </a:r>
          </a:p>
          <a:p>
            <a:endParaRPr lang="en-US" sz="2800" dirty="0">
              <a:solidFill>
                <a:srgbClr val="000099"/>
              </a:solidFill>
              <a:latin typeface="+mj-lt"/>
            </a:endParaRPr>
          </a:p>
        </p:txBody>
      </p:sp>
      <p:pic>
        <p:nvPicPr>
          <p:cNvPr id="7" name="Picture 6" descr="http://www.neitileu.no/var/nteu/storage/images/media/bilder/politikere/angela_merkel_og_erna_solberg/484483-1-nor-NO/angela_merkel_og_erna_solberg_line.jpg"/>
          <p:cNvPicPr/>
          <p:nvPr/>
        </p:nvPicPr>
        <p:blipFill>
          <a:blip r:embed="rId3">
            <a:extLst>
              <a:ext uri="{28A0092B-C50C-407E-A947-70E740481C1C}">
                <a14:useLocalDpi xmlns:a14="http://schemas.microsoft.com/office/drawing/2010/main" val="0"/>
              </a:ext>
            </a:extLst>
          </a:blip>
          <a:srcRect/>
          <a:stretch>
            <a:fillRect/>
          </a:stretch>
        </p:blipFill>
        <p:spPr bwMode="auto">
          <a:xfrm>
            <a:off x="3624262" y="2714625"/>
            <a:ext cx="1895475" cy="1428750"/>
          </a:xfrm>
          <a:prstGeom prst="rect">
            <a:avLst/>
          </a:prstGeom>
          <a:noFill/>
          <a:ln>
            <a:noFill/>
          </a:ln>
        </p:spPr>
      </p:pic>
      <p:pic>
        <p:nvPicPr>
          <p:cNvPr id="8" name="Picture 7" descr="http://media1.santabanta.com/full1/Emotions/Friendship/friendship-34v.jpg"/>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914525"/>
            <a:ext cx="5943600" cy="4457700"/>
          </a:xfrm>
          <a:prstGeom prst="rect">
            <a:avLst/>
          </a:prstGeom>
          <a:noFill/>
          <a:ln>
            <a:noFill/>
          </a:ln>
        </p:spPr>
      </p:pic>
      <p:pic>
        <p:nvPicPr>
          <p:cNvPr id="6" name="Picture 2" descr="C:\Users\astefancic\Pictures\PTH logo_white_lg_crop.jpg"/>
          <p:cNvPicPr>
            <a:picLocks noChangeAspect="1" noChangeArrowheads="1"/>
          </p:cNvPicPr>
          <p:nvPr/>
        </p:nvPicPr>
        <p:blipFill>
          <a:blip r:embed="rId5" cstate="print"/>
          <a:srcRect/>
          <a:stretch>
            <a:fillRect/>
          </a:stretch>
        </p:blipFill>
        <p:spPr bwMode="auto">
          <a:xfrm>
            <a:off x="7162800" y="6476926"/>
            <a:ext cx="1981200" cy="381073"/>
          </a:xfrm>
          <a:prstGeom prst="rect">
            <a:avLst/>
          </a:prstGeom>
          <a:noFill/>
        </p:spPr>
      </p:pic>
    </p:spTree>
    <p:extLst>
      <p:ext uri="{BB962C8B-B14F-4D97-AF65-F5344CB8AC3E}">
        <p14:creationId xmlns:p14="http://schemas.microsoft.com/office/powerpoint/2010/main" val="1890819327"/>
      </p:ext>
    </p:extLst>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Autofit/>
          </a:bodyPr>
          <a:lstStyle/>
          <a:p>
            <a:r>
              <a:rPr lang="en-US" sz="3600" b="1" dirty="0" smtClean="0">
                <a:cs typeface="Constantia"/>
              </a:rPr>
              <a:t>Graduation and Recovery</a:t>
            </a:r>
            <a:r>
              <a:rPr lang="en-US" sz="3600" dirty="0" smtClean="0">
                <a:cs typeface="Constantia"/>
              </a:rPr>
              <a:t>:  </a:t>
            </a:r>
            <a:br>
              <a:rPr lang="en-US" sz="3600" dirty="0" smtClean="0">
                <a:cs typeface="Constantia"/>
              </a:rPr>
            </a:br>
            <a:r>
              <a:rPr lang="en-US" sz="3600" dirty="0" smtClean="0">
                <a:cs typeface="Constantia"/>
              </a:rPr>
              <a:t>Social Networks, Life Not Defined by Illness, Community Integration </a:t>
            </a:r>
            <a:endParaRPr lang="en-US" sz="3600" dirty="0">
              <a:cs typeface="Constantia"/>
            </a:endParaRPr>
          </a:p>
        </p:txBody>
      </p:sp>
      <p:graphicFrame>
        <p:nvGraphicFramePr>
          <p:cNvPr id="5" name="Diagram 4"/>
          <p:cNvGraphicFramePr/>
          <p:nvPr>
            <p:extLst>
              <p:ext uri="{D42A27DB-BD31-4B8C-83A1-F6EECF244321}">
                <p14:modId xmlns:p14="http://schemas.microsoft.com/office/powerpoint/2010/main" val="3632734179"/>
              </p:ext>
            </p:extLst>
          </p:nvPr>
        </p:nvGraphicFramePr>
        <p:xfrm>
          <a:off x="914400" y="2286000"/>
          <a:ext cx="76962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Users\astefancic\Pictures\PTH logo_white_lg_crop.jpg"/>
          <p:cNvPicPr>
            <a:picLocks noChangeAspect="1" noChangeArrowheads="1"/>
          </p:cNvPicPr>
          <p:nvPr/>
        </p:nvPicPr>
        <p:blipFill>
          <a:blip r:embed="rId8" cstate="print"/>
          <a:srcRect/>
          <a:stretch>
            <a:fillRect/>
          </a:stretch>
        </p:blipFill>
        <p:spPr bwMode="auto">
          <a:xfrm>
            <a:off x="7162800" y="6476926"/>
            <a:ext cx="1981200" cy="381073"/>
          </a:xfrm>
          <a:prstGeom prst="rect">
            <a:avLst/>
          </a:prstGeom>
          <a:noFill/>
        </p:spPr>
      </p:pic>
    </p:spTree>
    <p:extLst>
      <p:ext uri="{BB962C8B-B14F-4D97-AF65-F5344CB8AC3E}">
        <p14:creationId xmlns:p14="http://schemas.microsoft.com/office/powerpoint/2010/main" val="1783530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54691" y="1913351"/>
            <a:ext cx="603461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533400"/>
            <a:ext cx="8229600" cy="1066800"/>
          </a:xfrm>
        </p:spPr>
        <p:txBody>
          <a:bodyPr>
            <a:normAutofit/>
          </a:bodyPr>
          <a:lstStyle/>
          <a:p>
            <a:r>
              <a:rPr lang="en-US" sz="3200" dirty="0" smtClean="0"/>
              <a:t>Staircase: Unrealistic Expectations and a significant number cannot succeed</a:t>
            </a:r>
            <a:endParaRPr lang="en-US" sz="3200" dirty="0"/>
          </a:p>
        </p:txBody>
      </p:sp>
    </p:spTree>
    <p:extLst>
      <p:ext uri="{BB962C8B-B14F-4D97-AF65-F5344CB8AC3E}">
        <p14:creationId xmlns:p14="http://schemas.microsoft.com/office/powerpoint/2010/main" val="37096972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Shape 474"/>
          <p:cNvSpPr>
            <a:spLocks noGrp="1"/>
          </p:cNvSpPr>
          <p:nvPr>
            <p:ph type="title"/>
          </p:nvPr>
        </p:nvSpPr>
        <p:spPr>
          <a:xfrm>
            <a:off x="457200" y="457200"/>
            <a:ext cx="8229600" cy="1143000"/>
          </a:xfrm>
          <a:prstGeom prst="rect">
            <a:avLst/>
          </a:prstGeom>
        </p:spPr>
        <p:txBody>
          <a:bodyPr>
            <a:noAutofit/>
          </a:bodyPr>
          <a:lstStyle>
            <a:lvl1pPr>
              <a:defRPr sz="6000"/>
            </a:lvl1pPr>
          </a:lstStyle>
          <a:p>
            <a:pPr lvl="0" algn="ctr">
              <a:defRPr sz="1800" b="0">
                <a:solidFill>
                  <a:srgbClr val="000000"/>
                </a:solidFill>
                <a:effectLst/>
                <a:uFillTx/>
              </a:defRPr>
            </a:pPr>
            <a:r>
              <a:rPr sz="5000" b="1" dirty="0">
                <a:solidFill>
                  <a:schemeClr val="accent1"/>
                </a:solidFill>
                <a:uFill>
                  <a:solidFill>
                    <a:srgbClr val="FCBD00"/>
                  </a:solidFill>
                </a:uFill>
              </a:rPr>
              <a:t>Social Inclusion and </a:t>
            </a:r>
            <a:r>
              <a:rPr lang="en-US" sz="5000" b="1" dirty="0" smtClean="0">
                <a:solidFill>
                  <a:schemeClr val="accent1"/>
                </a:solidFill>
                <a:uFill>
                  <a:solidFill>
                    <a:srgbClr val="FCBD00"/>
                  </a:solidFill>
                </a:uFill>
              </a:rPr>
              <a:t/>
            </a:r>
            <a:br>
              <a:rPr lang="en-US" sz="5000" b="1" dirty="0" smtClean="0">
                <a:solidFill>
                  <a:schemeClr val="accent1"/>
                </a:solidFill>
                <a:uFill>
                  <a:solidFill>
                    <a:srgbClr val="FCBD00"/>
                  </a:solidFill>
                </a:uFill>
              </a:rPr>
            </a:br>
            <a:r>
              <a:rPr sz="5000" b="1" dirty="0" smtClean="0">
                <a:solidFill>
                  <a:schemeClr val="accent1"/>
                </a:solidFill>
                <a:uFill>
                  <a:solidFill>
                    <a:srgbClr val="FCBD00"/>
                  </a:solidFill>
                </a:uFill>
              </a:rPr>
              <a:t>Community </a:t>
            </a:r>
            <a:r>
              <a:rPr sz="5000" b="1" dirty="0">
                <a:solidFill>
                  <a:schemeClr val="accent1"/>
                </a:solidFill>
                <a:uFill>
                  <a:solidFill>
                    <a:srgbClr val="FCBD00"/>
                  </a:solidFill>
                </a:uFill>
              </a:rPr>
              <a:t>Integration</a:t>
            </a:r>
          </a:p>
        </p:txBody>
      </p:sp>
      <p:pic>
        <p:nvPicPr>
          <p:cNvPr id="4" name="Picture 3" descr="http://www.laweekly.com/imager/westlake-is-expected-to-be-hard-hit-if-vot/b/original/4236068/7d41/westlake_neighborhood.jpg"/>
          <p:cNvPicPr/>
          <p:nvPr/>
        </p:nvPicPr>
        <p:blipFill>
          <a:blip r:embed="rId3">
            <a:extLst>
              <a:ext uri="{28A0092B-C50C-407E-A947-70E740481C1C}">
                <a14:useLocalDpi xmlns:a14="http://schemas.microsoft.com/office/drawing/2010/main" val="0"/>
              </a:ext>
            </a:extLst>
          </a:blip>
          <a:srcRect/>
          <a:stretch>
            <a:fillRect/>
          </a:stretch>
        </p:blipFill>
        <p:spPr bwMode="auto">
          <a:xfrm>
            <a:off x="1095022" y="1849147"/>
            <a:ext cx="6953956" cy="4515556"/>
          </a:xfrm>
          <a:prstGeom prst="rect">
            <a:avLst/>
          </a:prstGeom>
          <a:noFill/>
          <a:ln>
            <a:noFill/>
          </a:ln>
        </p:spPr>
      </p:pic>
      <p:pic>
        <p:nvPicPr>
          <p:cNvPr id="5" name="Picture 2" descr="C:\Users\astefancic\Pictures\PTH logo_white_lg_crop.jpg"/>
          <p:cNvPicPr>
            <a:picLocks noChangeAspect="1" noChangeArrowheads="1"/>
          </p:cNvPicPr>
          <p:nvPr/>
        </p:nvPicPr>
        <p:blipFill>
          <a:blip r:embed="rId4" cstate="print"/>
          <a:srcRect/>
          <a:stretch>
            <a:fillRect/>
          </a:stretch>
        </p:blipFill>
        <p:spPr bwMode="auto">
          <a:xfrm>
            <a:off x="7162800" y="6476926"/>
            <a:ext cx="1981200" cy="381073"/>
          </a:xfrm>
          <a:prstGeom prst="rect">
            <a:avLst/>
          </a:prstGeom>
          <a:noFill/>
        </p:spPr>
      </p:pic>
    </p:spTree>
    <p:extLst>
      <p:ext uri="{BB962C8B-B14F-4D97-AF65-F5344CB8AC3E}">
        <p14:creationId xmlns:p14="http://schemas.microsoft.com/office/powerpoint/2010/main" val="3040368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Shape 478"/>
          <p:cNvSpPr>
            <a:spLocks noGrp="1"/>
          </p:cNvSpPr>
          <p:nvPr>
            <p:ph type="title"/>
          </p:nvPr>
        </p:nvSpPr>
        <p:spPr>
          <a:xfrm>
            <a:off x="533400" y="228600"/>
            <a:ext cx="8229600" cy="1143000"/>
          </a:xfrm>
          <a:prstGeom prst="rect">
            <a:avLst/>
          </a:prstGeom>
        </p:spPr>
        <p:txBody>
          <a:bodyPr/>
          <a:lstStyle>
            <a:lvl1pPr>
              <a:lnSpc>
                <a:spcPct val="80000"/>
              </a:lnSpc>
            </a:lvl1pPr>
          </a:lstStyle>
          <a:p>
            <a:pPr lvl="0">
              <a:defRPr sz="1800" b="0">
                <a:solidFill>
                  <a:srgbClr val="000000"/>
                </a:solidFill>
                <a:effectLst/>
                <a:uFillTx/>
              </a:defRPr>
            </a:pPr>
            <a:r>
              <a:rPr sz="4400" b="1" dirty="0">
                <a:solidFill>
                  <a:schemeClr val="accent1"/>
                </a:solidFill>
                <a:effectLst>
                  <a:outerShdw blurRad="50800" dist="38100" dir="2700000" rotWithShape="0">
                    <a:srgbClr val="000000">
                      <a:alpha val="43000"/>
                    </a:srgbClr>
                  </a:outerShdw>
                </a:effectLst>
                <a:uFill>
                  <a:solidFill>
                    <a:srgbClr val="FCBD00"/>
                  </a:solidFill>
                </a:uFill>
              </a:rPr>
              <a:t>Promoting Social Inclusion</a:t>
            </a:r>
          </a:p>
        </p:txBody>
      </p:sp>
      <p:sp>
        <p:nvSpPr>
          <p:cNvPr id="477" name="Shape 477"/>
          <p:cNvSpPr>
            <a:spLocks noGrp="1"/>
          </p:cNvSpPr>
          <p:nvPr>
            <p:ph idx="1"/>
          </p:nvPr>
        </p:nvSpPr>
        <p:spPr>
          <a:xfrm>
            <a:off x="457200" y="1729703"/>
            <a:ext cx="8229600" cy="4389120"/>
          </a:xfrm>
          <a:prstGeom prst="rect">
            <a:avLst/>
          </a:prstGeom>
        </p:spPr>
        <p:txBody>
          <a:bodyPr>
            <a:normAutofit fontScale="92500" lnSpcReduction="20000"/>
          </a:bodyPr>
          <a:lstStyle/>
          <a:p>
            <a:pPr marL="0" lvl="0" indent="0" defTabSz="438911">
              <a:spcBef>
                <a:spcPts val="1700"/>
              </a:spcBef>
              <a:buNone/>
              <a:defRPr sz="1800" b="0">
                <a:solidFill>
                  <a:srgbClr val="000000"/>
                </a:solidFill>
                <a:effectLst/>
                <a:uFillTx/>
              </a:defRPr>
            </a:pPr>
            <a:r>
              <a:rPr sz="2880" dirty="0">
                <a:solidFill>
                  <a:schemeClr val="accent1"/>
                </a:solidFill>
                <a:uFill>
                  <a:solidFill/>
                </a:uFill>
              </a:rPr>
              <a:t>Term ‘Social Inclusion’ originated in Europe</a:t>
            </a:r>
          </a:p>
          <a:p>
            <a:pPr lvl="0" defTabSz="438911">
              <a:spcBef>
                <a:spcPts val="1700"/>
              </a:spcBef>
              <a:defRPr sz="1800" b="0">
                <a:solidFill>
                  <a:srgbClr val="000000"/>
                </a:solidFill>
                <a:effectLst/>
                <a:uFillTx/>
              </a:defRPr>
            </a:pPr>
            <a:r>
              <a:rPr sz="2880" dirty="0">
                <a:solidFill>
                  <a:schemeClr val="accent2">
                    <a:lumMod val="50000"/>
                  </a:schemeClr>
                </a:solidFill>
                <a:uFill>
                  <a:solidFill/>
                </a:uFill>
              </a:rPr>
              <a:t>Society and its institutions actively promote opportunities for the participation of excluded persons including persons with psychiatric disabilities, in mainstream social, economic, educational, recreational, and cultural resources.</a:t>
            </a:r>
          </a:p>
          <a:p>
            <a:pPr lvl="0" defTabSz="438911">
              <a:spcBef>
                <a:spcPts val="1700"/>
              </a:spcBef>
              <a:defRPr sz="1800" b="0">
                <a:solidFill>
                  <a:srgbClr val="000000"/>
                </a:solidFill>
                <a:effectLst/>
                <a:uFillTx/>
              </a:defRPr>
            </a:pPr>
            <a:endParaRPr lang="en-US" sz="2880" dirty="0">
              <a:solidFill>
                <a:schemeClr val="accent2">
                  <a:lumMod val="50000"/>
                </a:schemeClr>
              </a:solidFill>
              <a:uFill>
                <a:solidFill/>
              </a:uFill>
            </a:endParaRPr>
          </a:p>
          <a:p>
            <a:pPr lvl="0" defTabSz="438911">
              <a:spcBef>
                <a:spcPts val="1700"/>
              </a:spcBef>
              <a:defRPr sz="1800" b="0">
                <a:solidFill>
                  <a:srgbClr val="000000"/>
                </a:solidFill>
                <a:effectLst/>
                <a:uFillTx/>
              </a:defRPr>
            </a:pPr>
            <a:r>
              <a:rPr sz="2880" dirty="0" smtClean="0">
                <a:solidFill>
                  <a:schemeClr val="accent2">
                    <a:lumMod val="50000"/>
                  </a:schemeClr>
                </a:solidFill>
                <a:uFill>
                  <a:solidFill/>
                </a:uFill>
              </a:rPr>
              <a:t>Full </a:t>
            </a:r>
            <a:r>
              <a:rPr sz="2880" dirty="0">
                <a:solidFill>
                  <a:schemeClr val="accent2">
                    <a:lumMod val="50000"/>
                  </a:schemeClr>
                </a:solidFill>
                <a:uFill>
                  <a:solidFill/>
                </a:uFill>
              </a:rPr>
              <a:t>recovery can only occur when people with mental illnesses have the means and access to full-fledged membership in their communities (Thompson and Rowe, Psych Services, August 2010).  </a:t>
            </a:r>
          </a:p>
        </p:txBody>
      </p:sp>
      <p:pic>
        <p:nvPicPr>
          <p:cNvPr id="4" name="Picture 2" descr="C:\Users\astefancic\Pictures\PTH logo_white_lg_crop.jpg"/>
          <p:cNvPicPr>
            <a:picLocks noChangeAspect="1" noChangeArrowheads="1"/>
          </p:cNvPicPr>
          <p:nvPr/>
        </p:nvPicPr>
        <p:blipFill>
          <a:blip r:embed="rId3" cstate="print"/>
          <a:srcRect/>
          <a:stretch>
            <a:fillRect/>
          </a:stretch>
        </p:blipFill>
        <p:spPr bwMode="auto">
          <a:xfrm>
            <a:off x="7162800" y="6476926"/>
            <a:ext cx="1981200" cy="381073"/>
          </a:xfrm>
          <a:prstGeom prst="rect">
            <a:avLst/>
          </a:prstGeom>
          <a:noFill/>
        </p:spPr>
      </p:pic>
    </p:spTree>
    <p:extLst>
      <p:ext uri="{BB962C8B-B14F-4D97-AF65-F5344CB8AC3E}">
        <p14:creationId xmlns:p14="http://schemas.microsoft.com/office/powerpoint/2010/main" val="1886688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4191000" y="3657600"/>
            <a:ext cx="4648200" cy="2057400"/>
          </a:xfrm>
        </p:spPr>
        <p:txBody>
          <a:bodyPr>
            <a:normAutofit fontScale="25000" lnSpcReduction="20000"/>
          </a:bodyPr>
          <a:lstStyle/>
          <a:p>
            <a:endParaRPr lang="en-US" sz="4000" dirty="0" smtClean="0">
              <a:solidFill>
                <a:schemeClr val="accent1">
                  <a:lumMod val="75000"/>
                </a:schemeClr>
              </a:solidFill>
              <a:latin typeface="Trebuchet MS" panose="020B0603020202020204" pitchFamily="34" charset="0"/>
            </a:endParaRPr>
          </a:p>
          <a:p>
            <a:endParaRPr lang="en-US" sz="7000" dirty="0">
              <a:solidFill>
                <a:schemeClr val="accent1">
                  <a:lumMod val="75000"/>
                </a:schemeClr>
              </a:solidFill>
              <a:latin typeface="Trebuchet MS" panose="020B0603020202020204" pitchFamily="34" charset="0"/>
            </a:endParaRPr>
          </a:p>
          <a:p>
            <a:pPr algn="l"/>
            <a:r>
              <a:rPr lang="en-US" sz="12800" dirty="0" smtClean="0">
                <a:solidFill>
                  <a:srgbClr val="002060"/>
                </a:solidFill>
                <a:latin typeface="+mj-lt"/>
              </a:rPr>
              <a:t>Next Up….</a:t>
            </a:r>
          </a:p>
          <a:p>
            <a:pPr algn="l"/>
            <a:r>
              <a:rPr lang="en-US" sz="17600" dirty="0" smtClean="0">
                <a:solidFill>
                  <a:srgbClr val="002060"/>
                </a:solidFill>
                <a:latin typeface="+mj-lt"/>
              </a:rPr>
              <a:t>Program Fidelity</a:t>
            </a:r>
          </a:p>
          <a:p>
            <a:pPr marL="0" indent="0">
              <a:buNone/>
            </a:pPr>
            <a:r>
              <a:rPr lang="en-US" sz="4000" dirty="0" smtClean="0">
                <a:solidFill>
                  <a:schemeClr val="accent1">
                    <a:lumMod val="75000"/>
                  </a:schemeClr>
                </a:solidFill>
                <a:latin typeface="Trebuchet MS" panose="020B0603020202020204" pitchFamily="34" charset="0"/>
              </a:rPr>
              <a:t> </a:t>
            </a:r>
            <a:endParaRPr lang="en-US" sz="4000" dirty="0">
              <a:solidFill>
                <a:schemeClr val="accent1">
                  <a:lumMod val="75000"/>
                </a:schemeClr>
              </a:solidFill>
              <a:latin typeface="Trebuchet MS" panose="020B0603020202020204" pitchFamily="34" charset="0"/>
            </a:endParaRPr>
          </a:p>
        </p:txBody>
      </p:sp>
      <p:sp>
        <p:nvSpPr>
          <p:cNvPr id="2" name="Title 1"/>
          <p:cNvSpPr>
            <a:spLocks noGrp="1"/>
          </p:cNvSpPr>
          <p:nvPr>
            <p:ph type="ctrTitle"/>
          </p:nvPr>
        </p:nvSpPr>
        <p:spPr>
          <a:xfrm>
            <a:off x="1371600" y="1219200"/>
            <a:ext cx="1868424" cy="1828800"/>
          </a:xfrm>
        </p:spPr>
        <p:txBody>
          <a:bodyPr>
            <a:normAutofit fontScale="90000"/>
          </a:bodyPr>
          <a:lstStyle/>
          <a:p>
            <a:pPr algn="l"/>
            <a:r>
              <a:rPr lang="en-US" sz="6800" dirty="0" smtClean="0">
                <a:solidFill>
                  <a:srgbClr val="FFC000"/>
                </a:solidFill>
              </a:rPr>
              <a:t>Break</a:t>
            </a:r>
            <a:r>
              <a:rPr lang="en-US" dirty="0" smtClean="0">
                <a:solidFill>
                  <a:srgbClr val="FFC000"/>
                </a:solidFill>
              </a:rPr>
              <a:t> </a:t>
            </a:r>
            <a:endParaRPr lang="en-US" dirty="0">
              <a:solidFill>
                <a:srgbClr val="FFC000"/>
              </a:solidFill>
            </a:endParaRPr>
          </a:p>
        </p:txBody>
      </p:sp>
      <p:pic>
        <p:nvPicPr>
          <p:cNvPr id="4" name="image1.png"/>
          <p:cNvPicPr/>
          <p:nvPr/>
        </p:nvPicPr>
        <p:blipFill>
          <a:blip r:embed="rId3">
            <a:alphaModFix amt="55000"/>
            <a:extLst/>
          </a:blip>
          <a:stretch>
            <a:fillRect/>
          </a:stretch>
        </p:blipFill>
        <p:spPr>
          <a:xfrm>
            <a:off x="7696200" y="6185614"/>
            <a:ext cx="1056923" cy="444500"/>
          </a:xfrm>
          <a:prstGeom prst="rect">
            <a:avLst/>
          </a:prstGeom>
          <a:ln w="12700">
            <a:miter lim="400000"/>
          </a:ln>
        </p:spPr>
      </p:pic>
    </p:spTree>
    <p:extLst>
      <p:ext uri="{BB962C8B-B14F-4D97-AF65-F5344CB8AC3E}">
        <p14:creationId xmlns:p14="http://schemas.microsoft.com/office/powerpoint/2010/main" val="22327478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solidFill>
              </a:rPr>
              <a:t>Pathways Housing First Program</a:t>
            </a:r>
            <a:endParaRPr lang="en-US" b="1" dirty="0">
              <a:solidFill>
                <a:schemeClr val="accent1"/>
              </a:solidFill>
            </a:endParaRPr>
          </a:p>
        </p:txBody>
      </p:sp>
      <p:sp>
        <p:nvSpPr>
          <p:cNvPr id="3" name="Subtitle 2"/>
          <p:cNvSpPr>
            <a:spLocks noGrp="1"/>
          </p:cNvSpPr>
          <p:nvPr>
            <p:ph idx="1"/>
          </p:nvPr>
        </p:nvSpPr>
        <p:spPr>
          <a:xfrm>
            <a:off x="492211" y="2278342"/>
            <a:ext cx="8229600" cy="4389120"/>
          </a:xfrm>
        </p:spPr>
        <p:txBody>
          <a:bodyPr>
            <a:noAutofit/>
          </a:bodyPr>
          <a:lstStyle/>
          <a:p>
            <a:pPr algn="l">
              <a:buClr>
                <a:schemeClr val="tx2"/>
              </a:buClr>
            </a:pPr>
            <a:r>
              <a:rPr lang="en-US" sz="3600" dirty="0" smtClean="0">
                <a:solidFill>
                  <a:schemeClr val="accent1"/>
                </a:solidFill>
                <a:latin typeface="Trebuchet MS" panose="020B0603020202020204" pitchFamily="34" charset="0"/>
              </a:rPr>
              <a:t>What is Program Fidelity? </a:t>
            </a:r>
          </a:p>
          <a:p>
            <a:pPr algn="l">
              <a:buClr>
                <a:schemeClr val="tx2"/>
              </a:buClr>
            </a:pPr>
            <a:r>
              <a:rPr lang="en-US" sz="3600" dirty="0" smtClean="0">
                <a:solidFill>
                  <a:schemeClr val="accent1"/>
                </a:solidFill>
                <a:latin typeface="Trebuchet MS" panose="020B0603020202020204" pitchFamily="34" charset="0"/>
              </a:rPr>
              <a:t>How do you Measure it?</a:t>
            </a:r>
          </a:p>
          <a:p>
            <a:pPr algn="l">
              <a:buClr>
                <a:schemeClr val="tx2"/>
              </a:buClr>
            </a:pPr>
            <a:r>
              <a:rPr lang="en-US" sz="3600" dirty="0" smtClean="0">
                <a:solidFill>
                  <a:schemeClr val="accent1"/>
                </a:solidFill>
                <a:latin typeface="Trebuchet MS" panose="020B0603020202020204" pitchFamily="34" charset="0"/>
              </a:rPr>
              <a:t>Why does it matter? </a:t>
            </a:r>
            <a:r>
              <a:rPr lang="en-US" sz="3600" dirty="0">
                <a:solidFill>
                  <a:schemeClr val="accent1"/>
                </a:solidFill>
                <a:latin typeface="Trebuchet MS" panose="020B0603020202020204" pitchFamily="34" charset="0"/>
              </a:rPr>
              <a:t> </a:t>
            </a:r>
            <a:r>
              <a:rPr lang="en-US" sz="3600" dirty="0" smtClean="0">
                <a:solidFill>
                  <a:schemeClr val="accent1"/>
                </a:solidFill>
                <a:latin typeface="Trebuchet MS" panose="020B0603020202020204" pitchFamily="34" charset="0"/>
              </a:rPr>
              <a:t>                </a:t>
            </a:r>
            <a:endParaRPr lang="en-US" sz="3600" dirty="0">
              <a:solidFill>
                <a:schemeClr val="accent1"/>
              </a:solidFill>
              <a:latin typeface="Trebuchet MS" panose="020B0603020202020204" pitchFamily="34" charset="0"/>
            </a:endParaRPr>
          </a:p>
          <a:p>
            <a:pPr algn="l"/>
            <a:endParaRPr lang="en-US" sz="3600" dirty="0" smtClean="0">
              <a:latin typeface="Trebuchet MS" panose="020B0603020202020204" pitchFamily="34" charset="0"/>
              <a:hlinkClick r:id="rId3"/>
            </a:endParaRPr>
          </a:p>
          <a:p>
            <a:pPr algn="l"/>
            <a:endParaRPr lang="en-US" sz="3600" dirty="0" smtClean="0">
              <a:latin typeface="Trebuchet MS" panose="020B0603020202020204" pitchFamily="34" charset="0"/>
              <a:hlinkClick r:id="rId3"/>
            </a:endParaRPr>
          </a:p>
          <a:p>
            <a:pPr algn="l"/>
            <a:r>
              <a:rPr lang="en-US" sz="2000" dirty="0" smtClean="0">
                <a:latin typeface="+mj-lt"/>
                <a:hlinkClick r:id="rId3"/>
              </a:rPr>
              <a:t>https://samhsa.gov/nationalregistry</a:t>
            </a:r>
            <a:endParaRPr lang="en-US" sz="2000" dirty="0">
              <a:latin typeface="+mj-lt"/>
            </a:endParaRPr>
          </a:p>
        </p:txBody>
      </p:sp>
      <p:pic>
        <p:nvPicPr>
          <p:cNvPr id="4" name="image1.png"/>
          <p:cNvPicPr/>
          <p:nvPr/>
        </p:nvPicPr>
        <p:blipFill>
          <a:blip r:embed="rId4">
            <a:alphaModFix amt="55000"/>
            <a:extLst/>
          </a:blip>
          <a:stretch>
            <a:fillRect/>
          </a:stretch>
        </p:blipFill>
        <p:spPr>
          <a:xfrm>
            <a:off x="7696200" y="6185614"/>
            <a:ext cx="1056923" cy="444500"/>
          </a:xfrm>
          <a:prstGeom prst="rect">
            <a:avLst/>
          </a:prstGeom>
          <a:ln w="12700">
            <a:miter lim="400000"/>
          </a:ln>
        </p:spPr>
      </p:pic>
      <p:pic>
        <p:nvPicPr>
          <p:cNvPr id="5" name="Picture 2" descr="C:\Users\astefancic\Pictures\PTH logo_white_lg_crop.jpg"/>
          <p:cNvPicPr>
            <a:picLocks noChangeAspect="1" noChangeArrowheads="1"/>
          </p:cNvPicPr>
          <p:nvPr/>
        </p:nvPicPr>
        <p:blipFill>
          <a:blip r:embed="rId5" cstate="print"/>
          <a:srcRect/>
          <a:stretch>
            <a:fillRect/>
          </a:stretch>
        </p:blipFill>
        <p:spPr bwMode="auto">
          <a:xfrm>
            <a:off x="7162800" y="6476926"/>
            <a:ext cx="1981200" cy="381073"/>
          </a:xfrm>
          <a:prstGeom prst="rect">
            <a:avLst/>
          </a:prstGeom>
          <a:noFill/>
        </p:spPr>
      </p:pic>
    </p:spTree>
    <p:extLst>
      <p:ext uri="{BB962C8B-B14F-4D97-AF65-F5344CB8AC3E}">
        <p14:creationId xmlns:p14="http://schemas.microsoft.com/office/powerpoint/2010/main" val="41536634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0" y="2819400"/>
            <a:ext cx="4953000" cy="1219200"/>
          </a:xfrm>
        </p:spPr>
        <p:txBody>
          <a:bodyPr>
            <a:normAutofit fontScale="47500" lnSpcReduction="20000"/>
          </a:bodyPr>
          <a:lstStyle/>
          <a:p>
            <a:pPr marL="0" indent="0">
              <a:buNone/>
            </a:pPr>
            <a:endParaRPr lang="en-US" sz="5000" dirty="0"/>
          </a:p>
          <a:p>
            <a:pPr marL="0" indent="0" algn="ctr">
              <a:buNone/>
            </a:pPr>
            <a:r>
              <a:rPr lang="en-US" sz="10500" b="1" dirty="0" smtClean="0">
                <a:solidFill>
                  <a:schemeClr val="tx2"/>
                </a:solidFill>
                <a:latin typeface="+mj-lt"/>
              </a:rPr>
              <a:t>Why Fidelity?</a:t>
            </a:r>
            <a:endParaRPr lang="en-US" sz="10500" b="1" dirty="0">
              <a:solidFill>
                <a:schemeClr val="tx2"/>
              </a:solidFill>
              <a:latin typeface="+mj-lt"/>
            </a:endParaRPr>
          </a:p>
        </p:txBody>
      </p:sp>
      <p:pic>
        <p:nvPicPr>
          <p:cNvPr id="4" name="Picture 2" descr="C:\Users\astefancic\Pictures\PTH logo_white_lg_crop.jpg"/>
          <p:cNvPicPr>
            <a:picLocks noChangeAspect="1" noChangeArrowheads="1"/>
          </p:cNvPicPr>
          <p:nvPr/>
        </p:nvPicPr>
        <p:blipFill>
          <a:blip r:embed="rId3" cstate="print"/>
          <a:srcRect/>
          <a:stretch>
            <a:fillRect/>
          </a:stretch>
        </p:blipFill>
        <p:spPr bwMode="auto">
          <a:xfrm>
            <a:off x="7162800" y="6476926"/>
            <a:ext cx="1981200" cy="381073"/>
          </a:xfrm>
          <a:prstGeom prst="rect">
            <a:avLst/>
          </a:prstGeom>
          <a:noFill/>
        </p:spPr>
      </p:pic>
    </p:spTree>
    <p:extLst>
      <p:ext uri="{BB962C8B-B14F-4D97-AF65-F5344CB8AC3E}">
        <p14:creationId xmlns:p14="http://schemas.microsoft.com/office/powerpoint/2010/main" val="40357983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Components of Program Fidelity</a:t>
            </a:r>
            <a:endParaRPr lang="en-US" dirty="0"/>
          </a:p>
        </p:txBody>
      </p:sp>
      <p:sp>
        <p:nvSpPr>
          <p:cNvPr id="3" name="Content Placeholder 2"/>
          <p:cNvSpPr>
            <a:spLocks noGrp="1"/>
          </p:cNvSpPr>
          <p:nvPr>
            <p:ph idx="1"/>
          </p:nvPr>
        </p:nvSpPr>
        <p:spPr>
          <a:xfrm>
            <a:off x="456407" y="2141499"/>
            <a:ext cx="8229600" cy="4525963"/>
          </a:xfrm>
        </p:spPr>
        <p:txBody>
          <a:bodyPr>
            <a:normAutofit/>
          </a:bodyPr>
          <a:lstStyle/>
          <a:p>
            <a:pPr>
              <a:buClrTx/>
            </a:pPr>
            <a:r>
              <a:rPr lang="en-US" dirty="0" smtClean="0">
                <a:solidFill>
                  <a:schemeClr val="tx2">
                    <a:lumMod val="75000"/>
                  </a:schemeClr>
                </a:solidFill>
                <a:latin typeface="Trebuchet MS" panose="020B0603020202020204" pitchFamily="34" charset="0"/>
              </a:rPr>
              <a:t>Assess the extent to which components of the program model are being implemented</a:t>
            </a:r>
          </a:p>
          <a:p>
            <a:pPr>
              <a:buClrTx/>
            </a:pPr>
            <a:endParaRPr lang="en-US" dirty="0">
              <a:solidFill>
                <a:schemeClr val="tx2">
                  <a:lumMod val="75000"/>
                </a:schemeClr>
              </a:solidFill>
              <a:latin typeface="Trebuchet MS" panose="020B0603020202020204" pitchFamily="34" charset="0"/>
            </a:endParaRPr>
          </a:p>
          <a:p>
            <a:pPr lvl="1">
              <a:buClrTx/>
            </a:pPr>
            <a:r>
              <a:rPr lang="en-US" sz="3200" dirty="0" smtClean="0">
                <a:solidFill>
                  <a:schemeClr val="tx2">
                    <a:lumMod val="75000"/>
                  </a:schemeClr>
                </a:solidFill>
                <a:latin typeface="Trebuchet MS" panose="020B0603020202020204" pitchFamily="34" charset="0"/>
              </a:rPr>
              <a:t>Structural features: </a:t>
            </a:r>
          </a:p>
          <a:p>
            <a:pPr lvl="1">
              <a:buClrTx/>
            </a:pPr>
            <a:r>
              <a:rPr lang="en-US" sz="3200" dirty="0" smtClean="0">
                <a:solidFill>
                  <a:schemeClr val="tx2">
                    <a:lumMod val="75000"/>
                  </a:schemeClr>
                </a:solidFill>
                <a:latin typeface="Trebuchet MS" panose="020B0603020202020204" pitchFamily="34" charset="0"/>
              </a:rPr>
              <a:t>what does the housing look like? </a:t>
            </a:r>
          </a:p>
          <a:p>
            <a:pPr lvl="1">
              <a:buClrTx/>
            </a:pPr>
            <a:r>
              <a:rPr lang="en-US" sz="3200" dirty="0" smtClean="0">
                <a:solidFill>
                  <a:schemeClr val="tx2">
                    <a:lumMod val="75000"/>
                  </a:schemeClr>
                </a:solidFill>
                <a:latin typeface="Trebuchet MS" panose="020B0603020202020204" pitchFamily="34" charset="0"/>
              </a:rPr>
              <a:t>What services are provided?</a:t>
            </a:r>
          </a:p>
          <a:p>
            <a:pPr lvl="1">
              <a:buClrTx/>
            </a:pPr>
            <a:r>
              <a:rPr lang="en-US" sz="3200" dirty="0" smtClean="0">
                <a:solidFill>
                  <a:schemeClr val="tx2">
                    <a:lumMod val="75000"/>
                  </a:schemeClr>
                </a:solidFill>
                <a:latin typeface="Trebuchet MS" panose="020B0603020202020204" pitchFamily="34" charset="0"/>
              </a:rPr>
              <a:t>Philosophy, values: participant choice? Harm reduction?</a:t>
            </a:r>
          </a:p>
        </p:txBody>
      </p:sp>
      <p:pic>
        <p:nvPicPr>
          <p:cNvPr id="4" name="Picture 2" descr="C:\Users\astefancic\Pictures\PTH logo_white_lg_crop.jpg"/>
          <p:cNvPicPr>
            <a:picLocks noChangeAspect="1" noChangeArrowheads="1"/>
          </p:cNvPicPr>
          <p:nvPr/>
        </p:nvPicPr>
        <p:blipFill>
          <a:blip r:embed="rId3" cstate="print"/>
          <a:srcRect/>
          <a:stretch>
            <a:fillRect/>
          </a:stretch>
        </p:blipFill>
        <p:spPr bwMode="auto">
          <a:xfrm>
            <a:off x="7162800" y="6476926"/>
            <a:ext cx="1981200" cy="381073"/>
          </a:xfrm>
          <a:prstGeom prst="rect">
            <a:avLst/>
          </a:prstGeom>
          <a:noFill/>
        </p:spPr>
      </p:pic>
    </p:spTree>
    <p:extLst>
      <p:ext uri="{BB962C8B-B14F-4D97-AF65-F5344CB8AC3E}">
        <p14:creationId xmlns:p14="http://schemas.microsoft.com/office/powerpoint/2010/main" val="35282256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be 4"/>
          <p:cNvSpPr/>
          <p:nvPr/>
        </p:nvSpPr>
        <p:spPr>
          <a:xfrm>
            <a:off x="609600" y="2819400"/>
            <a:ext cx="3352800" cy="3276600"/>
          </a:xfrm>
          <a:prstGeom prst="cube">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1"/>
          <p:cNvSpPr txBox="1">
            <a:spLocks/>
          </p:cNvSpPr>
          <p:nvPr/>
        </p:nvSpPr>
        <p:spPr>
          <a:xfrm>
            <a:off x="228600" y="1845238"/>
            <a:ext cx="4114800" cy="914400"/>
          </a:xfrm>
          <a:prstGeom prst="rect">
            <a:avLst/>
          </a:prstGeom>
        </p:spPr>
        <p:txBody>
          <a:bodyPr vert="horz" lIns="91440" tIns="45720" rIns="91440" bIns="45720" rtlCol="0" anchor="ctr">
            <a:normAutofit fontScale="45000" lnSpcReduction="20000"/>
          </a:bodyPr>
          <a:lstStyle/>
          <a:p>
            <a:pPr algn="ctr">
              <a:spcBef>
                <a:spcPct val="0"/>
              </a:spcBef>
              <a:defRPr/>
            </a:pPr>
            <a:r>
              <a:rPr lang="en-US" sz="4400" dirty="0" smtClean="0">
                <a:solidFill>
                  <a:prstClr val="black"/>
                </a:solidFill>
              </a:rPr>
              <a:t>Pathways Housing First Fidelity Scale Results: Program Spectrum</a:t>
            </a:r>
          </a:p>
        </p:txBody>
      </p:sp>
      <p:sp>
        <p:nvSpPr>
          <p:cNvPr id="9" name="Title 1"/>
          <p:cNvSpPr txBox="1">
            <a:spLocks/>
          </p:cNvSpPr>
          <p:nvPr/>
        </p:nvSpPr>
        <p:spPr>
          <a:xfrm>
            <a:off x="914400" y="710477"/>
            <a:ext cx="7315200" cy="968938"/>
          </a:xfrm>
          <a:prstGeom prst="rect">
            <a:avLst/>
          </a:prstGeom>
        </p:spPr>
        <p:txBody>
          <a:bodyPr vert="horz" lIns="91440" tIns="45720" rIns="91440" bIns="45720" rtlCol="0" anchor="ctr">
            <a:noAutofit/>
          </a:bodyPr>
          <a:lstStyle/>
          <a:p>
            <a:pPr algn="ctr">
              <a:spcBef>
                <a:spcPct val="0"/>
              </a:spcBef>
              <a:defRPr/>
            </a:pPr>
            <a:r>
              <a:rPr lang="en-US" sz="4000" b="1" i="1" dirty="0" smtClean="0">
                <a:solidFill>
                  <a:schemeClr val="tx2"/>
                </a:solidFill>
                <a:latin typeface="+mj-lt"/>
              </a:rPr>
              <a:t>The case of Housing First…</a:t>
            </a:r>
          </a:p>
          <a:p>
            <a:pPr algn="ctr">
              <a:spcBef>
                <a:spcPct val="0"/>
              </a:spcBef>
              <a:defRPr/>
            </a:pPr>
            <a:r>
              <a:rPr lang="en-US" sz="4000" b="1" i="1" dirty="0" smtClean="0">
                <a:solidFill>
                  <a:schemeClr val="tx2"/>
                </a:solidFill>
                <a:latin typeface="+mj-lt"/>
              </a:rPr>
              <a:t>”It’s all about </a:t>
            </a:r>
            <a:r>
              <a:rPr lang="en-US" sz="4000" b="1" i="1" u="sng" dirty="0" smtClean="0">
                <a:solidFill>
                  <a:schemeClr val="tx2"/>
                </a:solidFill>
                <a:latin typeface="+mj-lt"/>
              </a:rPr>
              <a:t>Housing</a:t>
            </a:r>
            <a:r>
              <a:rPr lang="en-US" sz="4000" b="1" i="1" dirty="0" smtClean="0">
                <a:solidFill>
                  <a:schemeClr val="tx2"/>
                </a:solidFill>
                <a:latin typeface="+mj-lt"/>
              </a:rPr>
              <a:t> &amp; </a:t>
            </a:r>
            <a:r>
              <a:rPr lang="en-US" sz="4000" b="1" i="1" u="sng" dirty="0" smtClean="0">
                <a:solidFill>
                  <a:schemeClr val="tx2"/>
                </a:solidFill>
                <a:latin typeface="+mj-lt"/>
              </a:rPr>
              <a:t>Choice</a:t>
            </a:r>
            <a:r>
              <a:rPr lang="en-US" sz="4000" b="1" i="1" dirty="0" smtClean="0">
                <a:solidFill>
                  <a:schemeClr val="tx2"/>
                </a:solidFill>
                <a:latin typeface="+mj-lt"/>
              </a:rPr>
              <a:t>”</a:t>
            </a:r>
          </a:p>
        </p:txBody>
      </p:sp>
      <p:sp>
        <p:nvSpPr>
          <p:cNvPr id="11" name="Left Arrow Callout 10"/>
          <p:cNvSpPr/>
          <p:nvPr/>
        </p:nvSpPr>
        <p:spPr>
          <a:xfrm>
            <a:off x="3336324" y="4550338"/>
            <a:ext cx="5410200" cy="2133600"/>
          </a:xfrm>
          <a:prstGeom prst="leftArrow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white"/>
                </a:solidFill>
              </a:rPr>
              <a:t>“Participants can choose to be clean and sober and they’ll get an apartment. Or they can choose to continue using and we’ll still give them housing in a room &amp; board” </a:t>
            </a:r>
            <a:endParaRPr lang="en-US" sz="2000" dirty="0">
              <a:solidFill>
                <a:prstClr val="white"/>
              </a:solidFill>
            </a:endParaRPr>
          </a:p>
        </p:txBody>
      </p:sp>
      <p:sp>
        <p:nvSpPr>
          <p:cNvPr id="12" name="Left Arrow Callout 11"/>
          <p:cNvSpPr/>
          <p:nvPr/>
        </p:nvSpPr>
        <p:spPr>
          <a:xfrm>
            <a:off x="3505200" y="2759638"/>
            <a:ext cx="4953000" cy="1447800"/>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white"/>
                </a:solidFill>
              </a:rPr>
              <a:t>“Participants can choose the housing they want regardless of whether they are actively using.” </a:t>
            </a:r>
            <a:endParaRPr lang="en-US" sz="2000" dirty="0">
              <a:solidFill>
                <a:prstClr val="white"/>
              </a:solidFill>
            </a:endParaRPr>
          </a:p>
        </p:txBody>
      </p:sp>
      <p:pic>
        <p:nvPicPr>
          <p:cNvPr id="13" name="Picture 2" descr="C:\Users\astefancic\Pictures\PTH logo_white_lg_crop.jpg"/>
          <p:cNvPicPr>
            <a:picLocks noChangeAspect="1" noChangeArrowheads="1"/>
          </p:cNvPicPr>
          <p:nvPr/>
        </p:nvPicPr>
        <p:blipFill>
          <a:blip r:embed="rId3" cstate="print"/>
          <a:srcRect/>
          <a:stretch>
            <a:fillRect/>
          </a:stretch>
        </p:blipFill>
        <p:spPr bwMode="auto">
          <a:xfrm>
            <a:off x="7162800" y="6476926"/>
            <a:ext cx="1981200" cy="381073"/>
          </a:xfrm>
          <a:prstGeom prst="rect">
            <a:avLst/>
          </a:prstGeom>
          <a:noFill/>
        </p:spPr>
      </p:pic>
    </p:spTree>
    <p:extLst>
      <p:ext uri="{BB962C8B-B14F-4D97-AF65-F5344CB8AC3E}">
        <p14:creationId xmlns:p14="http://schemas.microsoft.com/office/powerpoint/2010/main" val="40228108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19223"/>
            <a:ext cx="8229600" cy="792162"/>
          </a:xfrm>
        </p:spPr>
        <p:txBody>
          <a:bodyPr>
            <a:normAutofit fontScale="90000"/>
          </a:bodyPr>
          <a:lstStyle/>
          <a:p>
            <a:r>
              <a:rPr lang="en-US" b="1" dirty="0" smtClean="0"/>
              <a:t>Why Fidelity?</a:t>
            </a:r>
            <a:endParaRPr lang="en-US" b="1" dirty="0"/>
          </a:p>
        </p:txBody>
      </p:sp>
      <p:sp>
        <p:nvSpPr>
          <p:cNvPr id="3" name="Content Placeholder 2"/>
          <p:cNvSpPr>
            <a:spLocks noGrp="1"/>
          </p:cNvSpPr>
          <p:nvPr>
            <p:ph idx="1"/>
          </p:nvPr>
        </p:nvSpPr>
        <p:spPr>
          <a:xfrm>
            <a:off x="685800" y="1981200"/>
            <a:ext cx="8229600" cy="3962400"/>
          </a:xfrm>
        </p:spPr>
        <p:txBody>
          <a:bodyPr>
            <a:normAutofit/>
          </a:bodyPr>
          <a:lstStyle/>
          <a:p>
            <a:pPr>
              <a:buClrTx/>
              <a:buFont typeface="Arial" panose="020B0604020202020204" pitchFamily="34" charset="0"/>
              <a:buChar char="•"/>
            </a:pPr>
            <a:r>
              <a:rPr lang="en-US" dirty="0" smtClean="0">
                <a:solidFill>
                  <a:schemeClr val="tx2">
                    <a:lumMod val="75000"/>
                  </a:schemeClr>
                </a:solidFill>
                <a:latin typeface="+mj-lt"/>
              </a:rPr>
              <a:t>Housing First is not Housing Only</a:t>
            </a:r>
          </a:p>
          <a:p>
            <a:pPr>
              <a:buClrTx/>
              <a:buFont typeface="Arial" panose="020B0604020202020204" pitchFamily="34" charset="0"/>
              <a:buChar char="•"/>
            </a:pPr>
            <a:r>
              <a:rPr lang="en-US" dirty="0" smtClean="0">
                <a:solidFill>
                  <a:schemeClr val="tx2">
                    <a:lumMod val="75000"/>
                  </a:schemeClr>
                </a:solidFill>
                <a:latin typeface="+mj-lt"/>
              </a:rPr>
              <a:t>Housing First is not “Housing is the </a:t>
            </a:r>
            <a:r>
              <a:rPr lang="en-US" u="sng" dirty="0" smtClean="0">
                <a:solidFill>
                  <a:schemeClr val="tx2">
                    <a:lumMod val="75000"/>
                  </a:schemeClr>
                </a:solidFill>
                <a:latin typeface="+mj-lt"/>
              </a:rPr>
              <a:t>first</a:t>
            </a:r>
            <a:r>
              <a:rPr lang="en-US" dirty="0" smtClean="0">
                <a:solidFill>
                  <a:schemeClr val="tx2">
                    <a:lumMod val="75000"/>
                  </a:schemeClr>
                </a:solidFill>
                <a:latin typeface="+mj-lt"/>
              </a:rPr>
              <a:t> thing after they…”</a:t>
            </a:r>
          </a:p>
          <a:p>
            <a:pPr>
              <a:buClrTx/>
              <a:buFont typeface="Arial" panose="020B0604020202020204" pitchFamily="34" charset="0"/>
              <a:buChar char="•"/>
            </a:pPr>
            <a:r>
              <a:rPr lang="en-US" dirty="0" smtClean="0">
                <a:solidFill>
                  <a:schemeClr val="tx2">
                    <a:lumMod val="75000"/>
                  </a:schemeClr>
                </a:solidFill>
                <a:latin typeface="+mj-lt"/>
              </a:rPr>
              <a:t>Choice is not laissez-faire</a:t>
            </a:r>
          </a:p>
          <a:p>
            <a:pPr>
              <a:buClrTx/>
              <a:buFont typeface="Arial" panose="020B0604020202020204" pitchFamily="34" charset="0"/>
              <a:buChar char="•"/>
            </a:pPr>
            <a:r>
              <a:rPr lang="en-US" dirty="0" smtClean="0">
                <a:solidFill>
                  <a:schemeClr val="tx2">
                    <a:lumMod val="75000"/>
                  </a:schemeClr>
                </a:solidFill>
                <a:latin typeface="+mj-lt"/>
              </a:rPr>
              <a:t>Assertive engagement is not coercion</a:t>
            </a:r>
          </a:p>
          <a:p>
            <a:pPr>
              <a:buClrTx/>
              <a:buFont typeface="Arial" panose="020B0604020202020204" pitchFamily="34" charset="0"/>
              <a:buChar char="•"/>
            </a:pPr>
            <a:r>
              <a:rPr lang="en-US" dirty="0">
                <a:solidFill>
                  <a:schemeClr val="tx2">
                    <a:lumMod val="75000"/>
                  </a:schemeClr>
                </a:solidFill>
                <a:latin typeface="+mj-lt"/>
              </a:rPr>
              <a:t>Peer Specialists are not junior case </a:t>
            </a:r>
            <a:r>
              <a:rPr lang="en-US" dirty="0" smtClean="0">
                <a:solidFill>
                  <a:schemeClr val="tx2">
                    <a:lumMod val="75000"/>
                  </a:schemeClr>
                </a:solidFill>
                <a:latin typeface="+mj-lt"/>
              </a:rPr>
              <a:t>managers</a:t>
            </a:r>
          </a:p>
          <a:p>
            <a:pPr>
              <a:buClrTx/>
              <a:buFont typeface="Arial" panose="020B0604020202020204" pitchFamily="34" charset="0"/>
              <a:buChar char="•"/>
            </a:pPr>
            <a:endParaRPr lang="en-US" dirty="0">
              <a:solidFill>
                <a:schemeClr val="tx2">
                  <a:lumMod val="75000"/>
                </a:schemeClr>
              </a:solidFill>
              <a:latin typeface="+mj-lt"/>
            </a:endParaRPr>
          </a:p>
          <a:p>
            <a:pPr>
              <a:buClrTx/>
              <a:buFont typeface="Arial" panose="020B0604020202020204" pitchFamily="34" charset="0"/>
              <a:buChar char="•"/>
            </a:pPr>
            <a:r>
              <a:rPr lang="en-US" b="1" dirty="0" smtClean="0">
                <a:solidFill>
                  <a:schemeClr val="tx2">
                    <a:lumMod val="75000"/>
                  </a:schemeClr>
                </a:solidFill>
                <a:latin typeface="+mj-lt"/>
              </a:rPr>
              <a:t>Understand current practice &amp; make improvements</a:t>
            </a:r>
          </a:p>
          <a:p>
            <a:pPr>
              <a:buClrTx/>
              <a:buFont typeface="Arial" panose="020B0604020202020204" pitchFamily="34" charset="0"/>
              <a:buChar char="•"/>
            </a:pPr>
            <a:r>
              <a:rPr lang="en-US" b="1" dirty="0" smtClean="0">
                <a:solidFill>
                  <a:schemeClr val="tx2">
                    <a:lumMod val="75000"/>
                  </a:schemeClr>
                </a:solidFill>
                <a:latin typeface="+mj-lt"/>
              </a:rPr>
              <a:t>Maximize outcomes</a:t>
            </a:r>
            <a:endParaRPr lang="en-US" b="1" dirty="0">
              <a:solidFill>
                <a:schemeClr val="tx2">
                  <a:lumMod val="75000"/>
                </a:schemeClr>
              </a:solidFill>
              <a:latin typeface="+mj-lt"/>
            </a:endParaRPr>
          </a:p>
          <a:p>
            <a:endParaRPr lang="en-US" dirty="0" smtClean="0"/>
          </a:p>
          <a:p>
            <a:endParaRPr lang="en-US" dirty="0"/>
          </a:p>
        </p:txBody>
      </p:sp>
      <p:pic>
        <p:nvPicPr>
          <p:cNvPr id="4" name="Picture 2" descr="C:\Users\astefancic\Pictures\PTH logo_white_lg_crop.jpg"/>
          <p:cNvPicPr>
            <a:picLocks noChangeAspect="1" noChangeArrowheads="1"/>
          </p:cNvPicPr>
          <p:nvPr/>
        </p:nvPicPr>
        <p:blipFill>
          <a:blip r:embed="rId3" cstate="print"/>
          <a:srcRect/>
          <a:stretch>
            <a:fillRect/>
          </a:stretch>
        </p:blipFill>
        <p:spPr bwMode="auto">
          <a:xfrm>
            <a:off x="7162800" y="6476926"/>
            <a:ext cx="1981200" cy="381073"/>
          </a:xfrm>
          <a:prstGeom prst="rect">
            <a:avLst/>
          </a:prstGeom>
          <a:noFill/>
        </p:spPr>
      </p:pic>
    </p:spTree>
    <p:extLst>
      <p:ext uri="{BB962C8B-B14F-4D97-AF65-F5344CB8AC3E}">
        <p14:creationId xmlns:p14="http://schemas.microsoft.com/office/powerpoint/2010/main" val="30871586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3657600" cy="2743126"/>
          </a:xfrm>
        </p:spPr>
        <p:txBody>
          <a:bodyPr>
            <a:normAutofit fontScale="90000"/>
          </a:bodyPr>
          <a:lstStyle/>
          <a:p>
            <a:pPr algn="l"/>
            <a:r>
              <a:rPr lang="en-US" dirty="0" smtClean="0"/>
              <a:t/>
            </a:r>
            <a:br>
              <a:rPr lang="en-US" dirty="0" smtClean="0"/>
            </a:br>
            <a:r>
              <a:rPr lang="en-US" b="1" dirty="0" smtClean="0"/>
              <a:t>Housing First:</a:t>
            </a:r>
            <a:r>
              <a:rPr lang="en-US" dirty="0" smtClean="0"/>
              <a:t/>
            </a:r>
            <a:br>
              <a:rPr lang="en-US" dirty="0" smtClean="0"/>
            </a:br>
            <a:r>
              <a:rPr lang="en-US" dirty="0" smtClean="0"/>
              <a:t/>
            </a:r>
            <a:br>
              <a:rPr lang="en-US" dirty="0" smtClean="0"/>
            </a:br>
            <a:r>
              <a:rPr lang="en-US" i="1" dirty="0" smtClean="0"/>
              <a:t>Fidelity Scale </a:t>
            </a:r>
            <a:br>
              <a:rPr lang="en-US" i="1" dirty="0" smtClean="0"/>
            </a:br>
            <a:r>
              <a:rPr lang="en-US" i="1" dirty="0" smtClean="0"/>
              <a:t>Development</a:t>
            </a:r>
            <a:endParaRPr lang="en-US" i="1" dirty="0"/>
          </a:p>
        </p:txBody>
      </p:sp>
      <p:sp>
        <p:nvSpPr>
          <p:cNvPr id="3" name="Content Placeholder 2"/>
          <p:cNvSpPr>
            <a:spLocks noGrp="1"/>
          </p:cNvSpPr>
          <p:nvPr>
            <p:ph idx="1"/>
          </p:nvPr>
        </p:nvSpPr>
        <p:spPr>
          <a:xfrm>
            <a:off x="381000" y="6096000"/>
            <a:ext cx="6459715" cy="661160"/>
          </a:xfrm>
        </p:spPr>
        <p:txBody>
          <a:bodyPr>
            <a:normAutofit/>
          </a:bodyPr>
          <a:lstStyle/>
          <a:p>
            <a:pPr marL="0" lvl="0" indent="0">
              <a:buNone/>
            </a:pPr>
            <a:r>
              <a:rPr lang="en-US" sz="1600" dirty="0" smtClean="0">
                <a:solidFill>
                  <a:schemeClr val="bg2">
                    <a:lumMod val="50000"/>
                  </a:schemeClr>
                </a:solidFill>
                <a:effectLst>
                  <a:outerShdw blurRad="50800" dist="38100" dir="2700000" rotWithShape="0">
                    <a:srgbClr val="000000">
                      <a:alpha val="43000"/>
                    </a:srgbClr>
                  </a:outerShdw>
                </a:effectLst>
                <a:uFill>
                  <a:solidFill>
                    <a:srgbClr val="0000FF"/>
                  </a:solidFill>
                </a:uFill>
                <a:latin typeface="+mj-lt"/>
                <a:sym typeface="Helvetica"/>
              </a:rPr>
              <a:t>Stefancic</a:t>
            </a:r>
            <a:r>
              <a:rPr lang="en-US" sz="1600" dirty="0">
                <a:solidFill>
                  <a:schemeClr val="bg2">
                    <a:lumMod val="50000"/>
                  </a:schemeClr>
                </a:solidFill>
                <a:effectLst>
                  <a:outerShdw blurRad="50800" dist="38100" dir="2700000" rotWithShape="0">
                    <a:srgbClr val="000000">
                      <a:alpha val="43000"/>
                    </a:srgbClr>
                  </a:outerShdw>
                </a:effectLst>
                <a:uFill>
                  <a:solidFill>
                    <a:srgbClr val="0000FF"/>
                  </a:solidFill>
                </a:uFill>
                <a:latin typeface="+mj-lt"/>
                <a:sym typeface="Helvetica"/>
              </a:rPr>
              <a:t>, A., et al., in the </a:t>
            </a:r>
            <a:r>
              <a:rPr lang="en-US" sz="1600" i="1" u="sng" dirty="0">
                <a:solidFill>
                  <a:schemeClr val="bg2">
                    <a:lumMod val="50000"/>
                  </a:schemeClr>
                </a:solidFill>
                <a:effectLst>
                  <a:outerShdw blurRad="50800" dist="38100" dir="2700000" rotWithShape="0">
                    <a:srgbClr val="000000">
                      <a:alpha val="43000"/>
                    </a:srgbClr>
                  </a:outerShdw>
                </a:effectLst>
                <a:uFill>
                  <a:solidFill>
                    <a:srgbClr val="0000FF"/>
                  </a:solidFill>
                </a:uFill>
                <a:latin typeface="+mj-lt"/>
              </a:rPr>
              <a:t>American Journal of Psychiatric Rehabilitation</a:t>
            </a:r>
            <a:r>
              <a:rPr lang="en-US" sz="1600" i="1" dirty="0">
                <a:solidFill>
                  <a:schemeClr val="bg2">
                    <a:lumMod val="50000"/>
                  </a:schemeClr>
                </a:solidFill>
                <a:effectLst>
                  <a:outerShdw blurRad="50800" dist="38100" dir="2700000" rotWithShape="0">
                    <a:srgbClr val="000000">
                      <a:alpha val="43000"/>
                    </a:srgbClr>
                  </a:outerShdw>
                </a:effectLst>
                <a:uFill>
                  <a:solidFill>
                    <a:srgbClr val="0000FF"/>
                  </a:solidFill>
                </a:uFill>
                <a:latin typeface="+mj-lt"/>
              </a:rPr>
              <a:t> (</a:t>
            </a:r>
            <a:r>
              <a:rPr lang="en-US" sz="1600" dirty="0">
                <a:solidFill>
                  <a:schemeClr val="bg2">
                    <a:lumMod val="50000"/>
                  </a:schemeClr>
                </a:solidFill>
                <a:effectLst>
                  <a:outerShdw blurRad="50800" dist="38100" dir="2700000" rotWithShape="0">
                    <a:srgbClr val="000000">
                      <a:alpha val="43000"/>
                    </a:srgbClr>
                  </a:outerShdw>
                </a:effectLst>
                <a:uFill>
                  <a:solidFill>
                    <a:srgbClr val="0000FF"/>
                  </a:solidFill>
                </a:uFill>
                <a:latin typeface="+mj-lt"/>
                <a:sym typeface="Helvetica"/>
              </a:rPr>
              <a:t>Special Issue on Pathways’ Housing First),  December, 2013.</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1844161093"/>
              </p:ext>
            </p:extLst>
          </p:nvPr>
        </p:nvGraphicFramePr>
        <p:xfrm>
          <a:off x="2133600" y="609600"/>
          <a:ext cx="8001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C:\Users\astefancic\Pictures\PTH logo_white_lg_crop.jpg"/>
          <p:cNvPicPr>
            <a:picLocks noChangeAspect="1" noChangeArrowheads="1"/>
          </p:cNvPicPr>
          <p:nvPr/>
        </p:nvPicPr>
        <p:blipFill>
          <a:blip r:embed="rId8" cstate="print"/>
          <a:srcRect/>
          <a:stretch>
            <a:fillRect/>
          </a:stretch>
        </p:blipFill>
        <p:spPr bwMode="auto">
          <a:xfrm>
            <a:off x="7162800" y="6476926"/>
            <a:ext cx="1981200" cy="381073"/>
          </a:xfrm>
          <a:prstGeom prst="rect">
            <a:avLst/>
          </a:prstGeom>
          <a:noFill/>
        </p:spPr>
      </p:pic>
    </p:spTree>
    <p:extLst>
      <p:ext uri="{BB962C8B-B14F-4D97-AF65-F5344CB8AC3E}">
        <p14:creationId xmlns:p14="http://schemas.microsoft.com/office/powerpoint/2010/main" val="3251881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685800"/>
          </a:xfrm>
        </p:spPr>
        <p:txBody>
          <a:bodyPr>
            <a:noAutofit/>
          </a:bodyPr>
          <a:lstStyle/>
          <a:p>
            <a:r>
              <a:rPr lang="en-US" sz="4600" b="1" dirty="0" smtClean="0"/>
              <a:t>Multiple Uses of Fidelity</a:t>
            </a:r>
            <a:endParaRPr lang="en-US" sz="4600" b="1" dirty="0"/>
          </a:p>
        </p:txBody>
      </p:sp>
      <p:sp>
        <p:nvSpPr>
          <p:cNvPr id="3" name="Content Placeholder 2"/>
          <p:cNvSpPr>
            <a:spLocks noGrp="1"/>
          </p:cNvSpPr>
          <p:nvPr>
            <p:ph idx="1"/>
          </p:nvPr>
        </p:nvSpPr>
        <p:spPr>
          <a:xfrm>
            <a:off x="381000" y="1947333"/>
            <a:ext cx="8229600" cy="5211763"/>
          </a:xfrm>
        </p:spPr>
        <p:txBody>
          <a:bodyPr>
            <a:normAutofit/>
          </a:bodyPr>
          <a:lstStyle/>
          <a:p>
            <a:pPr marL="0" indent="0">
              <a:buNone/>
            </a:pPr>
            <a:r>
              <a:rPr lang="en-US" u="sng" dirty="0" smtClean="0"/>
              <a:t>Fidelity: </a:t>
            </a:r>
            <a:r>
              <a:rPr lang="en-US" dirty="0" smtClean="0"/>
              <a:t>determine the degree to which the </a:t>
            </a:r>
            <a:r>
              <a:rPr lang="en-US" dirty="0"/>
              <a:t>key components of the Housing First </a:t>
            </a:r>
            <a:r>
              <a:rPr lang="en-US" dirty="0" smtClean="0"/>
              <a:t>model are </a:t>
            </a:r>
            <a:r>
              <a:rPr lang="en-US" dirty="0"/>
              <a:t>being </a:t>
            </a:r>
            <a:r>
              <a:rPr lang="en-US" dirty="0" smtClean="0"/>
              <a:t>implemented</a:t>
            </a:r>
            <a:endParaRPr lang="en-US" sz="1200" dirty="0"/>
          </a:p>
          <a:p>
            <a:r>
              <a:rPr lang="en-US" dirty="0" smtClean="0"/>
              <a:t>Program Development</a:t>
            </a:r>
          </a:p>
          <a:p>
            <a:pPr lvl="1"/>
            <a:r>
              <a:rPr lang="en-US" dirty="0" smtClean="0"/>
              <a:t>Guide programs in implementing and operating the model?</a:t>
            </a:r>
          </a:p>
          <a:p>
            <a:r>
              <a:rPr lang="en-US" dirty="0" smtClean="0"/>
              <a:t>Targeted Technical Assistance</a:t>
            </a:r>
          </a:p>
          <a:p>
            <a:pPr lvl="1"/>
            <a:r>
              <a:rPr lang="en-US" dirty="0" smtClean="0"/>
              <a:t>What specific areas does a program need to improve?</a:t>
            </a:r>
          </a:p>
          <a:p>
            <a:r>
              <a:rPr lang="en-US" dirty="0" smtClean="0"/>
              <a:t>Research/Program Outcomes</a:t>
            </a:r>
          </a:p>
          <a:p>
            <a:pPr lvl="1"/>
            <a:r>
              <a:rPr lang="en-US" dirty="0" smtClean="0"/>
              <a:t>How are program components linked to outcomes?</a:t>
            </a:r>
          </a:p>
          <a:p>
            <a:pPr lvl="1"/>
            <a:endParaRPr lang="en-US" dirty="0"/>
          </a:p>
          <a:p>
            <a:pPr lvl="1">
              <a:buNone/>
            </a:pPr>
            <a:endParaRPr lang="en-US" dirty="0"/>
          </a:p>
        </p:txBody>
      </p:sp>
      <p:pic>
        <p:nvPicPr>
          <p:cNvPr id="5" name="Picture 2" descr="C:\Users\astefancic\Pictures\PTH logo_white_lg_crop.jpg"/>
          <p:cNvPicPr>
            <a:picLocks noChangeAspect="1" noChangeArrowheads="1"/>
          </p:cNvPicPr>
          <p:nvPr/>
        </p:nvPicPr>
        <p:blipFill>
          <a:blip r:embed="rId3" cstate="print"/>
          <a:srcRect/>
          <a:stretch>
            <a:fillRect/>
          </a:stretch>
        </p:blipFill>
        <p:spPr bwMode="auto">
          <a:xfrm>
            <a:off x="7162800" y="6476926"/>
            <a:ext cx="1981200" cy="381073"/>
          </a:xfrm>
          <a:prstGeom prst="rect">
            <a:avLst/>
          </a:prstGeom>
          <a:noFill/>
        </p:spPr>
      </p:pic>
    </p:spTree>
    <p:extLst>
      <p:ext uri="{BB962C8B-B14F-4D97-AF65-F5344CB8AC3E}">
        <p14:creationId xmlns:p14="http://schemas.microsoft.com/office/powerpoint/2010/main" val="2950267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chronically homeless?</a:t>
            </a:r>
            <a:endParaRPr lang="en-US" dirty="0"/>
          </a:p>
        </p:txBody>
      </p:sp>
      <p:sp>
        <p:nvSpPr>
          <p:cNvPr id="3" name="Content Placeholder 2"/>
          <p:cNvSpPr>
            <a:spLocks noGrp="1"/>
          </p:cNvSpPr>
          <p:nvPr>
            <p:ph idx="1"/>
          </p:nvPr>
        </p:nvSpPr>
        <p:spPr/>
        <p:txBody>
          <a:bodyPr/>
          <a:lstStyle/>
          <a:p>
            <a:endParaRPr lang="en-US" dirty="0" smtClean="0">
              <a:latin typeface="+mj-lt"/>
            </a:endParaRPr>
          </a:p>
          <a:p>
            <a:r>
              <a:rPr lang="en-US" sz="3200" dirty="0" smtClean="0">
                <a:solidFill>
                  <a:schemeClr val="tx2">
                    <a:lumMod val="75000"/>
                  </a:schemeClr>
                </a:solidFill>
                <a:latin typeface="+mj-lt"/>
              </a:rPr>
              <a:t>Repeatedly failed by existing systems</a:t>
            </a:r>
          </a:p>
          <a:p>
            <a:r>
              <a:rPr lang="en-US" sz="3200" dirty="0" smtClean="0">
                <a:solidFill>
                  <a:schemeClr val="tx2">
                    <a:lumMod val="75000"/>
                  </a:schemeClr>
                </a:solidFill>
                <a:latin typeface="+mj-lt"/>
              </a:rPr>
              <a:t>Overwhelm existing systems to a disproportionate degree</a:t>
            </a:r>
          </a:p>
          <a:p>
            <a:r>
              <a:rPr lang="en-US" sz="3200" dirty="0" smtClean="0">
                <a:solidFill>
                  <a:schemeClr val="tx2">
                    <a:lumMod val="75000"/>
                  </a:schemeClr>
                </a:solidFill>
                <a:latin typeface="+mj-lt"/>
              </a:rPr>
              <a:t>Well </a:t>
            </a:r>
            <a:r>
              <a:rPr lang="en-US" sz="3200" dirty="0">
                <a:solidFill>
                  <a:schemeClr val="tx2">
                    <a:lumMod val="75000"/>
                  </a:schemeClr>
                </a:solidFill>
                <a:latin typeface="+mj-lt"/>
              </a:rPr>
              <a:t>known to the </a:t>
            </a:r>
            <a:r>
              <a:rPr lang="en-US" sz="3200" dirty="0" smtClean="0">
                <a:solidFill>
                  <a:schemeClr val="tx2">
                    <a:lumMod val="75000"/>
                  </a:schemeClr>
                </a:solidFill>
                <a:latin typeface="+mj-lt"/>
              </a:rPr>
              <a:t>community</a:t>
            </a:r>
          </a:p>
          <a:p>
            <a:r>
              <a:rPr lang="en-US" sz="3200" dirty="0" smtClean="0">
                <a:solidFill>
                  <a:schemeClr val="tx2">
                    <a:lumMod val="75000"/>
                  </a:schemeClr>
                </a:solidFill>
                <a:latin typeface="+mj-lt"/>
              </a:rPr>
              <a:t>Consensus among multiple stakeholders</a:t>
            </a:r>
          </a:p>
          <a:p>
            <a:r>
              <a:rPr lang="en-US" sz="3200" dirty="0" smtClean="0">
                <a:solidFill>
                  <a:schemeClr val="tx2">
                    <a:lumMod val="75000"/>
                  </a:schemeClr>
                </a:solidFill>
                <a:latin typeface="+mj-lt"/>
              </a:rPr>
              <a:t>Opportunity to improve the overall system</a:t>
            </a:r>
          </a:p>
          <a:p>
            <a:endParaRPr lang="en-US" dirty="0" smtClean="0">
              <a:latin typeface="+mj-lt"/>
            </a:endParaRPr>
          </a:p>
          <a:p>
            <a:endParaRPr lang="en-US" dirty="0" smtClean="0">
              <a:latin typeface="+mj-lt"/>
            </a:endParaRPr>
          </a:p>
          <a:p>
            <a:endParaRPr lang="en-US" dirty="0" smtClean="0">
              <a:latin typeface="+mj-lt"/>
            </a:endParaRPr>
          </a:p>
          <a:p>
            <a:endParaRPr lang="en-US" dirty="0">
              <a:latin typeface="+mj-lt"/>
            </a:endParaRPr>
          </a:p>
        </p:txBody>
      </p:sp>
    </p:spTree>
    <p:extLst>
      <p:ext uri="{BB962C8B-B14F-4D97-AF65-F5344CB8AC3E}">
        <p14:creationId xmlns:p14="http://schemas.microsoft.com/office/powerpoint/2010/main" val="2349636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a:spLocks noGrp="1"/>
          </p:cNvSpPr>
          <p:nvPr>
            <p:ph type="title"/>
          </p:nvPr>
        </p:nvSpPr>
        <p:spPr>
          <a:xfrm>
            <a:off x="762000" y="2635717"/>
            <a:ext cx="3505200" cy="1586565"/>
          </a:xfrm>
          <a:prstGeom prst="rect">
            <a:avLst/>
          </a:prstGeom>
        </p:spPr>
        <p:txBody>
          <a:bodyPr>
            <a:noAutofit/>
          </a:bodyPr>
          <a:lstStyle/>
          <a:p>
            <a:pPr lvl="0">
              <a:defRPr sz="1800" b="0">
                <a:solidFill>
                  <a:srgbClr val="000000"/>
                </a:solidFill>
                <a:uFillTx/>
              </a:defRPr>
            </a:pPr>
            <a:r>
              <a:rPr sz="4600" b="1" dirty="0">
                <a:uFill>
                  <a:solidFill>
                    <a:srgbClr val="889032"/>
                  </a:solidFill>
                </a:uFill>
              </a:rPr>
              <a:t>Housing First</a:t>
            </a:r>
            <a:r>
              <a:rPr sz="4600" b="1" dirty="0" smtClean="0">
                <a:uFill>
                  <a:solidFill>
                    <a:srgbClr val="889032"/>
                  </a:solidFill>
                </a:uFill>
              </a:rPr>
              <a:t>:</a:t>
            </a:r>
            <a:r>
              <a:rPr lang="en-US" sz="4600" b="1" dirty="0" smtClean="0">
                <a:uFill>
                  <a:solidFill>
                    <a:srgbClr val="889032"/>
                  </a:solidFill>
                </a:uFill>
              </a:rPr>
              <a:t/>
            </a:r>
            <a:br>
              <a:rPr lang="en-US" sz="4600" b="1" dirty="0" smtClean="0">
                <a:uFill>
                  <a:solidFill>
                    <a:srgbClr val="889032"/>
                  </a:solidFill>
                </a:uFill>
              </a:rPr>
            </a:br>
            <a:r>
              <a:rPr sz="4600" b="1" dirty="0" smtClean="0">
                <a:uFill>
                  <a:solidFill>
                    <a:srgbClr val="889032"/>
                  </a:solidFill>
                </a:uFill>
              </a:rPr>
              <a:t> </a:t>
            </a:r>
            <a:r>
              <a:rPr sz="4600" b="1" dirty="0">
                <a:uFill>
                  <a:solidFill>
                    <a:srgbClr val="889032"/>
                  </a:solidFill>
                </a:uFill>
              </a:rPr>
              <a:t>Hi-Fidelity</a:t>
            </a:r>
          </a:p>
        </p:txBody>
      </p:sp>
      <p:pic>
        <p:nvPicPr>
          <p:cNvPr id="337" name="image1.jpg"/>
          <p:cNvPicPr/>
          <p:nvPr/>
        </p:nvPicPr>
        <p:blipFill>
          <a:blip r:embed="rId3">
            <a:extLst/>
          </a:blip>
          <a:stretch>
            <a:fillRect/>
          </a:stretch>
        </p:blipFill>
        <p:spPr>
          <a:xfrm>
            <a:off x="5019428" y="655159"/>
            <a:ext cx="3276601" cy="5547682"/>
          </a:xfrm>
          <a:prstGeom prst="rect">
            <a:avLst/>
          </a:prstGeom>
          <a:ln w="12700">
            <a:miter lim="400000"/>
          </a:ln>
        </p:spPr>
      </p:pic>
      <p:pic>
        <p:nvPicPr>
          <p:cNvPr id="5" name="Picture 2" descr="C:\Users\astefancic\Pictures\PTH logo_white_lg_crop.jpg"/>
          <p:cNvPicPr>
            <a:picLocks noChangeAspect="1" noChangeArrowheads="1"/>
          </p:cNvPicPr>
          <p:nvPr/>
        </p:nvPicPr>
        <p:blipFill>
          <a:blip r:embed="rId4" cstate="print"/>
          <a:srcRect/>
          <a:stretch>
            <a:fillRect/>
          </a:stretch>
        </p:blipFill>
        <p:spPr bwMode="auto">
          <a:xfrm>
            <a:off x="7162800" y="6476926"/>
            <a:ext cx="1981200" cy="381073"/>
          </a:xfrm>
          <a:prstGeom prst="rect">
            <a:avLst/>
          </a:prstGeom>
          <a:noFill/>
        </p:spPr>
      </p:pic>
    </p:spTree>
    <p:extLst>
      <p:ext uri="{BB962C8B-B14F-4D97-AF65-F5344CB8AC3E}">
        <p14:creationId xmlns:p14="http://schemas.microsoft.com/office/powerpoint/2010/main" val="2654952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340"/>
          <p:cNvSpPr>
            <a:spLocks noGrp="1"/>
          </p:cNvSpPr>
          <p:nvPr>
            <p:ph type="title"/>
          </p:nvPr>
        </p:nvSpPr>
        <p:spPr>
          <a:xfrm>
            <a:off x="381000" y="2505455"/>
            <a:ext cx="4495800" cy="1847088"/>
          </a:xfrm>
          <a:prstGeom prst="rect">
            <a:avLst/>
          </a:prstGeom>
        </p:spPr>
        <p:txBody>
          <a:bodyPr>
            <a:normAutofit fontScale="90000"/>
          </a:bodyPr>
          <a:lstStyle>
            <a:lvl1pPr algn="ctr"/>
          </a:lstStyle>
          <a:p>
            <a:pPr lvl="0">
              <a:defRPr sz="1800" b="0">
                <a:solidFill>
                  <a:srgbClr val="000000"/>
                </a:solidFill>
                <a:uFillTx/>
              </a:defRPr>
            </a:pPr>
            <a:r>
              <a:rPr sz="4400" b="1" dirty="0">
                <a:solidFill>
                  <a:schemeClr val="bg2">
                    <a:lumMod val="10000"/>
                  </a:schemeClr>
                </a:solidFill>
                <a:uFill>
                  <a:solidFill>
                    <a:srgbClr val="889032"/>
                  </a:solidFill>
                </a:uFill>
              </a:rPr>
              <a:t>Few programs achieve perfect scores</a:t>
            </a:r>
          </a:p>
        </p:txBody>
      </p:sp>
      <p:pic>
        <p:nvPicPr>
          <p:cNvPr id="341" name="image2.jpg"/>
          <p:cNvPicPr/>
          <p:nvPr/>
        </p:nvPicPr>
        <p:blipFill>
          <a:blip r:embed="rId3">
            <a:extLst/>
          </a:blip>
          <a:srcRect l="21765" r="19044"/>
          <a:stretch>
            <a:fillRect/>
          </a:stretch>
        </p:blipFill>
        <p:spPr>
          <a:xfrm>
            <a:off x="5048834" y="659209"/>
            <a:ext cx="3278918" cy="5539581"/>
          </a:xfrm>
          <a:prstGeom prst="rect">
            <a:avLst/>
          </a:prstGeom>
          <a:ln w="12700">
            <a:miter lim="400000"/>
          </a:ln>
        </p:spPr>
      </p:pic>
      <p:pic>
        <p:nvPicPr>
          <p:cNvPr id="6" name="Picture 2" descr="C:\Users\astefancic\Pictures\PTH logo_white_lg_crop.jpg"/>
          <p:cNvPicPr>
            <a:picLocks noChangeAspect="1" noChangeArrowheads="1"/>
          </p:cNvPicPr>
          <p:nvPr/>
        </p:nvPicPr>
        <p:blipFill>
          <a:blip r:embed="rId4" cstate="print"/>
          <a:srcRect/>
          <a:stretch>
            <a:fillRect/>
          </a:stretch>
        </p:blipFill>
        <p:spPr bwMode="auto">
          <a:xfrm>
            <a:off x="7162800" y="6476926"/>
            <a:ext cx="1981200" cy="381073"/>
          </a:xfrm>
          <a:prstGeom prst="rect">
            <a:avLst/>
          </a:prstGeom>
          <a:noFill/>
        </p:spPr>
      </p:pic>
    </p:spTree>
    <p:extLst>
      <p:ext uri="{BB962C8B-B14F-4D97-AF65-F5344CB8AC3E}">
        <p14:creationId xmlns:p14="http://schemas.microsoft.com/office/powerpoint/2010/main" val="2691353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hape 343"/>
          <p:cNvSpPr>
            <a:spLocks noGrp="1"/>
          </p:cNvSpPr>
          <p:nvPr>
            <p:ph type="title"/>
          </p:nvPr>
        </p:nvSpPr>
        <p:spPr>
          <a:xfrm>
            <a:off x="685800" y="2362200"/>
            <a:ext cx="3429000" cy="1752600"/>
          </a:xfrm>
          <a:prstGeom prst="rect">
            <a:avLst/>
          </a:prstGeom>
        </p:spPr>
        <p:txBody>
          <a:bodyPr>
            <a:normAutofit fontScale="90000"/>
          </a:bodyPr>
          <a:lstStyle/>
          <a:p>
            <a:pPr lvl="0">
              <a:defRPr sz="1800" b="0">
                <a:solidFill>
                  <a:srgbClr val="000000"/>
                </a:solidFill>
                <a:uFillTx/>
              </a:defRPr>
            </a:pPr>
            <a:r>
              <a:rPr sz="4400" b="1" dirty="0">
                <a:solidFill>
                  <a:schemeClr val="accent1">
                    <a:lumMod val="50000"/>
                  </a:schemeClr>
                </a:solidFill>
                <a:uFill>
                  <a:solidFill>
                    <a:srgbClr val="889032"/>
                  </a:solidFill>
                </a:uFill>
              </a:rPr>
              <a:t>Removing Essential Components…</a:t>
            </a:r>
          </a:p>
        </p:txBody>
      </p:sp>
      <p:pic>
        <p:nvPicPr>
          <p:cNvPr id="344" name="image3.png"/>
          <p:cNvPicPr/>
          <p:nvPr/>
        </p:nvPicPr>
        <p:blipFill>
          <a:blip r:embed="rId3">
            <a:extLst/>
          </a:blip>
          <a:stretch>
            <a:fillRect/>
          </a:stretch>
        </p:blipFill>
        <p:spPr>
          <a:xfrm>
            <a:off x="4562228" y="778225"/>
            <a:ext cx="4191001" cy="5301550"/>
          </a:xfrm>
          <a:prstGeom prst="rect">
            <a:avLst/>
          </a:prstGeom>
          <a:ln w="12700">
            <a:miter lim="400000"/>
          </a:ln>
        </p:spPr>
      </p:pic>
      <p:pic>
        <p:nvPicPr>
          <p:cNvPr id="6" name="Picture 2" descr="C:\Users\astefancic\Pictures\PTH logo_white_lg_crop.jpg"/>
          <p:cNvPicPr>
            <a:picLocks noChangeAspect="1" noChangeArrowheads="1"/>
          </p:cNvPicPr>
          <p:nvPr/>
        </p:nvPicPr>
        <p:blipFill>
          <a:blip r:embed="rId4" cstate="print"/>
          <a:srcRect/>
          <a:stretch>
            <a:fillRect/>
          </a:stretch>
        </p:blipFill>
        <p:spPr bwMode="auto">
          <a:xfrm>
            <a:off x="7162800" y="6476926"/>
            <a:ext cx="1981200" cy="381073"/>
          </a:xfrm>
          <a:prstGeom prst="rect">
            <a:avLst/>
          </a:prstGeom>
          <a:noFill/>
        </p:spPr>
      </p:pic>
    </p:spTree>
    <p:extLst>
      <p:ext uri="{BB962C8B-B14F-4D97-AF65-F5344CB8AC3E}">
        <p14:creationId xmlns:p14="http://schemas.microsoft.com/office/powerpoint/2010/main" val="1387993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854000"/>
            <a:ext cx="8229600" cy="792162"/>
          </a:xfrm>
        </p:spPr>
        <p:txBody>
          <a:bodyPr>
            <a:normAutofit/>
          </a:bodyPr>
          <a:lstStyle/>
          <a:p>
            <a:r>
              <a:rPr lang="en-US" altLang="en-US" sz="3200" b="1" dirty="0"/>
              <a:t>Pathways Housing </a:t>
            </a:r>
            <a:r>
              <a:rPr lang="en-US" altLang="en-US" sz="3200" b="1" dirty="0" smtClean="0"/>
              <a:t>First Fidelity Dimensions</a:t>
            </a:r>
            <a:endParaRPr lang="en-US" altLang="en-US" sz="3200" b="1" dirty="0"/>
          </a:p>
        </p:txBody>
      </p:sp>
      <p:sp>
        <p:nvSpPr>
          <p:cNvPr id="14339" name="Rectangle 3"/>
          <p:cNvSpPr>
            <a:spLocks noGrp="1" noChangeArrowheads="1"/>
          </p:cNvSpPr>
          <p:nvPr>
            <p:ph type="body" idx="1"/>
          </p:nvPr>
        </p:nvSpPr>
        <p:spPr>
          <a:xfrm>
            <a:off x="615245" y="1836699"/>
            <a:ext cx="8229600" cy="4830763"/>
          </a:xfrm>
        </p:spPr>
        <p:txBody>
          <a:bodyPr>
            <a:normAutofit/>
          </a:bodyPr>
          <a:lstStyle/>
          <a:p>
            <a:pPr>
              <a:buFontTx/>
              <a:buNone/>
            </a:pPr>
            <a:r>
              <a:rPr lang="en-US" altLang="en-US" sz="3600" u="sng" dirty="0" smtClean="0">
                <a:solidFill>
                  <a:schemeClr val="tx2">
                    <a:lumMod val="75000"/>
                  </a:schemeClr>
                </a:solidFill>
                <a:latin typeface="+mj-lt"/>
              </a:rPr>
              <a:t>5 </a:t>
            </a:r>
            <a:r>
              <a:rPr lang="en-US" altLang="en-US" sz="3600" u="sng" dirty="0">
                <a:solidFill>
                  <a:schemeClr val="tx2">
                    <a:lumMod val="75000"/>
                  </a:schemeClr>
                </a:solidFill>
                <a:latin typeface="+mj-lt"/>
              </a:rPr>
              <a:t>Domains: </a:t>
            </a:r>
            <a:endParaRPr lang="en-US" altLang="en-US" sz="3600" u="sng" dirty="0" smtClean="0">
              <a:solidFill>
                <a:schemeClr val="tx2">
                  <a:lumMod val="75000"/>
                </a:schemeClr>
              </a:solidFill>
              <a:latin typeface="+mj-lt"/>
            </a:endParaRPr>
          </a:p>
          <a:p>
            <a:pPr>
              <a:buFontTx/>
              <a:buNone/>
            </a:pPr>
            <a:endParaRPr lang="en-US" altLang="en-US" sz="2000" u="sng" dirty="0">
              <a:solidFill>
                <a:schemeClr val="tx2">
                  <a:lumMod val="75000"/>
                </a:schemeClr>
              </a:solidFill>
              <a:latin typeface="+mj-lt"/>
            </a:endParaRPr>
          </a:p>
          <a:p>
            <a:pPr>
              <a:buFontTx/>
              <a:buNone/>
            </a:pPr>
            <a:r>
              <a:rPr lang="en-US" altLang="en-US" sz="3600" dirty="0" smtClean="0">
                <a:solidFill>
                  <a:schemeClr val="tx2">
                    <a:lumMod val="75000"/>
                  </a:schemeClr>
                </a:solidFill>
                <a:latin typeface="+mj-lt"/>
              </a:rPr>
              <a:t>	1</a:t>
            </a:r>
            <a:r>
              <a:rPr lang="en-US" altLang="en-US" sz="3600" dirty="0">
                <a:solidFill>
                  <a:schemeClr val="tx2">
                    <a:lumMod val="75000"/>
                  </a:schemeClr>
                </a:solidFill>
                <a:latin typeface="+mj-lt"/>
              </a:rPr>
              <a:t>) Housing Choice &amp; Structure</a:t>
            </a:r>
          </a:p>
          <a:p>
            <a:pPr>
              <a:buFontTx/>
              <a:buNone/>
            </a:pPr>
            <a:r>
              <a:rPr lang="en-US" altLang="en-US" sz="3600" dirty="0" smtClean="0">
                <a:solidFill>
                  <a:schemeClr val="tx2">
                    <a:lumMod val="75000"/>
                  </a:schemeClr>
                </a:solidFill>
                <a:latin typeface="+mj-lt"/>
              </a:rPr>
              <a:t>	2</a:t>
            </a:r>
            <a:r>
              <a:rPr lang="en-US" altLang="en-US" sz="3600" dirty="0">
                <a:solidFill>
                  <a:schemeClr val="tx2">
                    <a:lumMod val="75000"/>
                  </a:schemeClr>
                </a:solidFill>
                <a:latin typeface="+mj-lt"/>
              </a:rPr>
              <a:t>) Separation </a:t>
            </a:r>
            <a:r>
              <a:rPr lang="en-US" altLang="en-US" sz="3600" dirty="0" smtClean="0">
                <a:solidFill>
                  <a:schemeClr val="tx2">
                    <a:lumMod val="75000"/>
                  </a:schemeClr>
                </a:solidFill>
                <a:latin typeface="+mj-lt"/>
              </a:rPr>
              <a:t>of Housing </a:t>
            </a:r>
            <a:r>
              <a:rPr lang="en-US" altLang="en-US" sz="3600" dirty="0">
                <a:solidFill>
                  <a:schemeClr val="tx2">
                    <a:lumMod val="75000"/>
                  </a:schemeClr>
                </a:solidFill>
                <a:latin typeface="+mj-lt"/>
              </a:rPr>
              <a:t>&amp; </a:t>
            </a:r>
            <a:r>
              <a:rPr lang="en-US" altLang="en-US" sz="3600" dirty="0" smtClean="0">
                <a:solidFill>
                  <a:schemeClr val="tx2">
                    <a:lumMod val="75000"/>
                  </a:schemeClr>
                </a:solidFill>
                <a:latin typeface="+mj-lt"/>
              </a:rPr>
              <a:t>Treatment</a:t>
            </a:r>
            <a:endParaRPr lang="en-US" altLang="en-US" sz="3600" dirty="0">
              <a:solidFill>
                <a:schemeClr val="tx2">
                  <a:lumMod val="75000"/>
                </a:schemeClr>
              </a:solidFill>
              <a:latin typeface="+mj-lt"/>
            </a:endParaRPr>
          </a:p>
          <a:p>
            <a:pPr>
              <a:buFontTx/>
              <a:buNone/>
            </a:pPr>
            <a:r>
              <a:rPr lang="en-US" altLang="en-US" sz="3600" dirty="0" smtClean="0">
                <a:solidFill>
                  <a:schemeClr val="tx2">
                    <a:lumMod val="75000"/>
                  </a:schemeClr>
                </a:solidFill>
                <a:latin typeface="+mj-lt"/>
              </a:rPr>
              <a:t>	3</a:t>
            </a:r>
            <a:r>
              <a:rPr lang="en-US" altLang="en-US" sz="3600" dirty="0">
                <a:solidFill>
                  <a:schemeClr val="tx2">
                    <a:lumMod val="75000"/>
                  </a:schemeClr>
                </a:solidFill>
                <a:latin typeface="+mj-lt"/>
              </a:rPr>
              <a:t>) Service Philosophy</a:t>
            </a:r>
          </a:p>
          <a:p>
            <a:pPr>
              <a:buFontTx/>
              <a:buNone/>
            </a:pPr>
            <a:r>
              <a:rPr lang="en-US" altLang="en-US" sz="3600" dirty="0" smtClean="0">
                <a:solidFill>
                  <a:schemeClr val="tx2">
                    <a:lumMod val="75000"/>
                  </a:schemeClr>
                </a:solidFill>
                <a:latin typeface="+mj-lt"/>
              </a:rPr>
              <a:t>	4</a:t>
            </a:r>
            <a:r>
              <a:rPr lang="en-US" altLang="en-US" sz="3600" dirty="0">
                <a:solidFill>
                  <a:schemeClr val="tx2">
                    <a:lumMod val="75000"/>
                  </a:schemeClr>
                </a:solidFill>
                <a:latin typeface="+mj-lt"/>
              </a:rPr>
              <a:t>) Service </a:t>
            </a:r>
            <a:r>
              <a:rPr lang="en-US" altLang="en-US" sz="3600" dirty="0" smtClean="0">
                <a:solidFill>
                  <a:schemeClr val="tx2">
                    <a:lumMod val="75000"/>
                  </a:schemeClr>
                </a:solidFill>
                <a:latin typeface="+mj-lt"/>
              </a:rPr>
              <a:t>Array (Match Needs)</a:t>
            </a:r>
            <a:endParaRPr lang="en-US" altLang="en-US" sz="3600" dirty="0">
              <a:solidFill>
                <a:schemeClr val="tx2">
                  <a:lumMod val="75000"/>
                </a:schemeClr>
              </a:solidFill>
              <a:latin typeface="+mj-lt"/>
            </a:endParaRPr>
          </a:p>
          <a:p>
            <a:pPr>
              <a:buFontTx/>
              <a:buNone/>
            </a:pPr>
            <a:r>
              <a:rPr lang="en-US" altLang="en-US" sz="3600" dirty="0" smtClean="0">
                <a:solidFill>
                  <a:schemeClr val="tx2">
                    <a:lumMod val="75000"/>
                  </a:schemeClr>
                </a:solidFill>
                <a:latin typeface="+mj-lt"/>
              </a:rPr>
              <a:t>	5</a:t>
            </a:r>
            <a:r>
              <a:rPr lang="en-US" altLang="en-US" sz="3600" dirty="0">
                <a:solidFill>
                  <a:schemeClr val="tx2">
                    <a:lumMod val="75000"/>
                  </a:schemeClr>
                </a:solidFill>
                <a:latin typeface="+mj-lt"/>
              </a:rPr>
              <a:t>) </a:t>
            </a:r>
            <a:r>
              <a:rPr lang="en-US" altLang="en-US" sz="3600" dirty="0" smtClean="0">
                <a:solidFill>
                  <a:schemeClr val="tx2">
                    <a:lumMod val="75000"/>
                  </a:schemeClr>
                </a:solidFill>
                <a:latin typeface="+mj-lt"/>
              </a:rPr>
              <a:t>Program Structure </a:t>
            </a:r>
            <a:endParaRPr lang="en-US" altLang="en-US" sz="3600" dirty="0">
              <a:solidFill>
                <a:schemeClr val="tx2">
                  <a:lumMod val="75000"/>
                </a:schemeClr>
              </a:solidFill>
              <a:latin typeface="+mj-lt"/>
            </a:endParaRPr>
          </a:p>
        </p:txBody>
      </p:sp>
      <p:pic>
        <p:nvPicPr>
          <p:cNvPr id="4" name="Picture 2" descr="C:\Users\astefancic\Pictures\PTH logo_white_lg_crop.jpg"/>
          <p:cNvPicPr>
            <a:picLocks noChangeAspect="1" noChangeArrowheads="1"/>
          </p:cNvPicPr>
          <p:nvPr/>
        </p:nvPicPr>
        <p:blipFill>
          <a:blip r:embed="rId3" cstate="print"/>
          <a:srcRect/>
          <a:stretch>
            <a:fillRect/>
          </a:stretch>
        </p:blipFill>
        <p:spPr bwMode="auto">
          <a:xfrm>
            <a:off x="7162800" y="6476926"/>
            <a:ext cx="1981200" cy="381073"/>
          </a:xfrm>
          <a:prstGeom prst="rect">
            <a:avLst/>
          </a:prstGeom>
          <a:noFill/>
        </p:spPr>
      </p:pic>
    </p:spTree>
    <p:extLst>
      <p:ext uri="{BB962C8B-B14F-4D97-AF65-F5344CB8AC3E}">
        <p14:creationId xmlns:p14="http://schemas.microsoft.com/office/powerpoint/2010/main" val="384325545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Items</a:t>
            </a:r>
            <a:endParaRPr lang="en-US" dirty="0"/>
          </a:p>
        </p:txBody>
      </p:sp>
      <p:sp>
        <p:nvSpPr>
          <p:cNvPr id="3" name="Content Placeholder 2"/>
          <p:cNvSpPr>
            <a:spLocks noGrp="1"/>
          </p:cNvSpPr>
          <p:nvPr>
            <p:ph idx="1"/>
          </p:nvPr>
        </p:nvSpPr>
        <p:spPr/>
        <p:txBody>
          <a:bodyPr>
            <a:normAutofit/>
          </a:bodyPr>
          <a:lstStyle/>
          <a:p>
            <a:r>
              <a:rPr lang="en-US" dirty="0" smtClean="0"/>
              <a:t>Rights of Tenancy, affordability, integration</a:t>
            </a:r>
          </a:p>
          <a:p>
            <a:r>
              <a:rPr lang="en-US" dirty="0"/>
              <a:t>No housing </a:t>
            </a:r>
            <a:r>
              <a:rPr lang="en-US" dirty="0" smtClean="0"/>
              <a:t>readiness requirements</a:t>
            </a:r>
          </a:p>
          <a:p>
            <a:r>
              <a:rPr lang="en-US" dirty="0" smtClean="0"/>
              <a:t>No </a:t>
            </a:r>
            <a:r>
              <a:rPr lang="en-US" dirty="0"/>
              <a:t>treatment contingencies: Can keep housing as long as participant follows a standard lease</a:t>
            </a:r>
          </a:p>
          <a:p>
            <a:r>
              <a:rPr lang="en-US" dirty="0" smtClean="0"/>
              <a:t>Extent of implementation of harm reduction</a:t>
            </a:r>
          </a:p>
          <a:p>
            <a:r>
              <a:rPr lang="en-US" dirty="0" smtClean="0"/>
              <a:t>Availability of services for assistance with psychiatric, substance abuse, employment/educational, and social integration needs</a:t>
            </a:r>
          </a:p>
        </p:txBody>
      </p:sp>
      <p:pic>
        <p:nvPicPr>
          <p:cNvPr id="4" name="Picture 2" descr="C:\Users\astefancic\Pictures\PTH logo_white_lg_crop.jpg"/>
          <p:cNvPicPr>
            <a:picLocks noChangeAspect="1" noChangeArrowheads="1"/>
          </p:cNvPicPr>
          <p:nvPr/>
        </p:nvPicPr>
        <p:blipFill>
          <a:blip r:embed="rId3" cstate="print"/>
          <a:srcRect/>
          <a:stretch>
            <a:fillRect/>
          </a:stretch>
        </p:blipFill>
        <p:spPr bwMode="auto">
          <a:xfrm>
            <a:off x="7162800" y="6476926"/>
            <a:ext cx="1981200" cy="381073"/>
          </a:xfrm>
          <a:prstGeom prst="rect">
            <a:avLst/>
          </a:prstGeom>
          <a:noFill/>
        </p:spPr>
      </p:pic>
    </p:spTree>
    <p:extLst>
      <p:ext uri="{BB962C8B-B14F-4D97-AF65-F5344CB8AC3E}">
        <p14:creationId xmlns:p14="http://schemas.microsoft.com/office/powerpoint/2010/main" val="19570105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C000"/>
                </a:solidFill>
              </a:rPr>
              <a:t>Pathways Housing First Program </a:t>
            </a:r>
            <a:r>
              <a:rPr lang="en-US" dirty="0" err="1" smtClean="0">
                <a:solidFill>
                  <a:srgbClr val="FFC000"/>
                </a:solidFill>
              </a:rPr>
              <a:t>Effectivenss</a:t>
            </a:r>
            <a:endParaRPr lang="en-US" dirty="0">
              <a:solidFill>
                <a:srgbClr val="FFC000"/>
              </a:solidFill>
            </a:endParaRPr>
          </a:p>
        </p:txBody>
      </p:sp>
      <p:sp>
        <p:nvSpPr>
          <p:cNvPr id="3" name="Subtitle 2"/>
          <p:cNvSpPr>
            <a:spLocks noGrp="1"/>
          </p:cNvSpPr>
          <p:nvPr>
            <p:ph type="subTitle" idx="1"/>
          </p:nvPr>
        </p:nvSpPr>
        <p:spPr>
          <a:xfrm>
            <a:off x="685800" y="3733800"/>
            <a:ext cx="7854696" cy="1752600"/>
          </a:xfrm>
        </p:spPr>
        <p:txBody>
          <a:bodyPr>
            <a:noAutofit/>
          </a:bodyPr>
          <a:lstStyle/>
          <a:p>
            <a:pPr algn="l"/>
            <a:r>
              <a:rPr lang="en-US" sz="3600" dirty="0" smtClean="0">
                <a:latin typeface="Trebuchet MS" panose="020B0603020202020204" pitchFamily="34" charset="0"/>
              </a:rPr>
              <a:t>Is it Effective?</a:t>
            </a:r>
          </a:p>
          <a:p>
            <a:pPr algn="l"/>
            <a:r>
              <a:rPr lang="en-US" sz="3600" dirty="0" smtClean="0">
                <a:latin typeface="Trebuchet MS" panose="020B0603020202020204" pitchFamily="34" charset="0"/>
              </a:rPr>
              <a:t>How Do you Measure Effectiveness?</a:t>
            </a:r>
            <a:endParaRPr lang="en-US" sz="3600" dirty="0">
              <a:latin typeface="Trebuchet MS" panose="020B0603020202020204" pitchFamily="34" charset="0"/>
            </a:endParaRPr>
          </a:p>
        </p:txBody>
      </p:sp>
      <p:pic>
        <p:nvPicPr>
          <p:cNvPr id="4" name="image1.png"/>
          <p:cNvPicPr/>
          <p:nvPr/>
        </p:nvPicPr>
        <p:blipFill>
          <a:blip r:embed="rId3">
            <a:alphaModFix amt="55000"/>
            <a:extLst/>
          </a:blip>
          <a:stretch>
            <a:fillRect/>
          </a:stretch>
        </p:blipFill>
        <p:spPr>
          <a:xfrm>
            <a:off x="7696200" y="6185614"/>
            <a:ext cx="1056923" cy="444500"/>
          </a:xfrm>
          <a:prstGeom prst="rect">
            <a:avLst/>
          </a:prstGeom>
          <a:ln w="12700">
            <a:miter lim="400000"/>
          </a:ln>
        </p:spPr>
      </p:pic>
    </p:spTree>
    <p:extLst>
      <p:ext uri="{BB962C8B-B14F-4D97-AF65-F5344CB8AC3E}">
        <p14:creationId xmlns:p14="http://schemas.microsoft.com/office/powerpoint/2010/main" val="5700528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935162"/>
          </a:xfrm>
        </p:spPr>
        <p:txBody>
          <a:bodyPr>
            <a:normAutofit/>
          </a:bodyPr>
          <a:lstStyle/>
          <a:p>
            <a:pPr algn="ctr"/>
            <a:r>
              <a:rPr lang="en-US" sz="4000" b="1" dirty="0" smtClean="0"/>
              <a:t>Fidelity Self-Assessment Survey   &amp; Residential Outcomes for California Full Service Partnerships </a:t>
            </a:r>
            <a:endParaRPr lang="en-US" sz="4000" b="1" dirty="0"/>
          </a:p>
        </p:txBody>
      </p:sp>
      <p:sp>
        <p:nvSpPr>
          <p:cNvPr id="3" name="Content Placeholder 2"/>
          <p:cNvSpPr>
            <a:spLocks noGrp="1"/>
          </p:cNvSpPr>
          <p:nvPr>
            <p:ph idx="1"/>
          </p:nvPr>
        </p:nvSpPr>
        <p:spPr>
          <a:xfrm>
            <a:off x="381000" y="3048000"/>
            <a:ext cx="8610600" cy="4267200"/>
          </a:xfrm>
        </p:spPr>
        <p:txBody>
          <a:bodyPr/>
          <a:lstStyle/>
          <a:p>
            <a:r>
              <a:rPr lang="en-US" dirty="0" smtClean="0"/>
              <a:t>93 programs</a:t>
            </a:r>
          </a:p>
          <a:p>
            <a:r>
              <a:rPr lang="en-US" dirty="0" smtClean="0"/>
              <a:t>6,584 participants</a:t>
            </a:r>
          </a:p>
          <a:p>
            <a:r>
              <a:rPr lang="en-US" dirty="0" smtClean="0"/>
              <a:t>Diagnosis – Schizophrenia 62%</a:t>
            </a:r>
          </a:p>
          <a:p>
            <a:r>
              <a:rPr lang="en-US" dirty="0" smtClean="0"/>
              <a:t>Housing Outcomes 1 year pre- and post-enrollment into housing &amp; services</a:t>
            </a:r>
            <a:endParaRPr lang="en-US" dirty="0"/>
          </a:p>
        </p:txBody>
      </p:sp>
      <p:pic>
        <p:nvPicPr>
          <p:cNvPr id="4" name="Picture 2" descr="C:\Users\astefancic\Pictures\PTH logo_white_lg_crop.jpg"/>
          <p:cNvPicPr>
            <a:picLocks noChangeAspect="1" noChangeArrowheads="1"/>
          </p:cNvPicPr>
          <p:nvPr/>
        </p:nvPicPr>
        <p:blipFill>
          <a:blip r:embed="rId3" cstate="print"/>
          <a:srcRect/>
          <a:stretch>
            <a:fillRect/>
          </a:stretch>
        </p:blipFill>
        <p:spPr bwMode="auto">
          <a:xfrm>
            <a:off x="7162800" y="6476926"/>
            <a:ext cx="1981200" cy="381073"/>
          </a:xfrm>
          <a:prstGeom prst="rect">
            <a:avLst/>
          </a:prstGeom>
          <a:noFill/>
        </p:spPr>
      </p:pic>
    </p:spTree>
    <p:extLst>
      <p:ext uri="{BB962C8B-B14F-4D97-AF65-F5344CB8AC3E}">
        <p14:creationId xmlns:p14="http://schemas.microsoft.com/office/powerpoint/2010/main" val="36852637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FSP Fidelity &amp; Outcomes</a:t>
            </a:r>
            <a:endParaRPr lang="en-US" dirty="0"/>
          </a:p>
        </p:txBody>
      </p:sp>
      <p:sp>
        <p:nvSpPr>
          <p:cNvPr id="3" name="Content Placeholder 2"/>
          <p:cNvSpPr>
            <a:spLocks noGrp="1"/>
          </p:cNvSpPr>
          <p:nvPr>
            <p:ph idx="1"/>
          </p:nvPr>
        </p:nvSpPr>
        <p:spPr/>
        <p:txBody>
          <a:bodyPr>
            <a:normAutofit/>
          </a:bodyPr>
          <a:lstStyle/>
          <a:p>
            <a:r>
              <a:rPr lang="en-US" dirty="0" smtClean="0"/>
              <a:t>High fidelity programs: Better targeting - Enrolled consumers with much longer histories of homelessness (High = 101, Low = 46) and higher rates of substance abuse</a:t>
            </a:r>
          </a:p>
          <a:p>
            <a:r>
              <a:rPr lang="en-US" dirty="0" smtClean="0"/>
              <a:t>Days living independently in an apartment or SRO increased among high fidelity programs, but declined among low fidelity programs</a:t>
            </a:r>
          </a:p>
          <a:p>
            <a:endParaRPr lang="en-US" dirty="0"/>
          </a:p>
          <a:p>
            <a:pPr marL="0" indent="0">
              <a:buNone/>
            </a:pPr>
            <a:r>
              <a:rPr lang="en-US" sz="2400" dirty="0" smtClean="0"/>
              <a:t>UCSD: Gilmer et al., Psychiatric Services, 2014</a:t>
            </a:r>
            <a:endParaRPr lang="en-US" sz="2400" dirty="0"/>
          </a:p>
        </p:txBody>
      </p:sp>
      <p:pic>
        <p:nvPicPr>
          <p:cNvPr id="4" name="Picture 2" descr="C:\Users\astefancic\Pictures\PTH logo_white_lg_crop.jpg"/>
          <p:cNvPicPr>
            <a:picLocks noChangeAspect="1" noChangeArrowheads="1"/>
          </p:cNvPicPr>
          <p:nvPr/>
        </p:nvPicPr>
        <p:blipFill>
          <a:blip r:embed="rId3" cstate="print"/>
          <a:srcRect/>
          <a:stretch>
            <a:fillRect/>
          </a:stretch>
        </p:blipFill>
        <p:spPr bwMode="auto">
          <a:xfrm>
            <a:off x="7162800" y="6476926"/>
            <a:ext cx="1981200" cy="381073"/>
          </a:xfrm>
          <a:prstGeom prst="rect">
            <a:avLst/>
          </a:prstGeom>
          <a:noFill/>
        </p:spPr>
      </p:pic>
    </p:spTree>
    <p:extLst>
      <p:ext uri="{BB962C8B-B14F-4D97-AF65-F5344CB8AC3E}">
        <p14:creationId xmlns:p14="http://schemas.microsoft.com/office/powerpoint/2010/main" val="3873762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Shape 407"/>
          <p:cNvSpPr>
            <a:spLocks noGrp="1"/>
          </p:cNvSpPr>
          <p:nvPr>
            <p:ph type="title"/>
          </p:nvPr>
        </p:nvSpPr>
        <p:spPr>
          <a:xfrm>
            <a:off x="629519" y="514516"/>
            <a:ext cx="7848600" cy="685800"/>
          </a:xfrm>
          <a:prstGeom prst="rect">
            <a:avLst/>
          </a:prstGeom>
        </p:spPr>
        <p:txBody>
          <a:bodyPr>
            <a:normAutofit/>
          </a:bodyPr>
          <a:lstStyle/>
          <a:p>
            <a:pPr lvl="0">
              <a:defRPr sz="1800" b="0">
                <a:solidFill>
                  <a:srgbClr val="000000"/>
                </a:solidFill>
                <a:effectLst/>
                <a:uFillTx/>
              </a:defRPr>
            </a:pPr>
            <a:r>
              <a:rPr sz="2600" b="1" dirty="0">
                <a:solidFill>
                  <a:schemeClr val="accent1"/>
                </a:solidFill>
              </a:rPr>
              <a:t>Fidelity Self-Assessment Survey &amp; </a:t>
            </a:r>
            <a:r>
              <a:rPr sz="2600" b="1" dirty="0" smtClean="0">
                <a:solidFill>
                  <a:schemeClr val="accent1"/>
                </a:solidFill>
              </a:rPr>
              <a:t>Residential </a:t>
            </a:r>
            <a:r>
              <a:rPr sz="2600" b="1" dirty="0">
                <a:solidFill>
                  <a:schemeClr val="accent1"/>
                </a:solidFill>
              </a:rPr>
              <a:t>Outcomes</a:t>
            </a:r>
          </a:p>
        </p:txBody>
      </p:sp>
      <p:sp>
        <p:nvSpPr>
          <p:cNvPr id="408" name="Shape 408"/>
          <p:cNvSpPr/>
          <p:nvPr/>
        </p:nvSpPr>
        <p:spPr>
          <a:xfrm>
            <a:off x="629519" y="1364413"/>
            <a:ext cx="8133481" cy="465538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p>
            <a:pPr lvl="0">
              <a:spcBef>
                <a:spcPts val="700"/>
              </a:spcBef>
              <a:defRPr>
                <a:uFillTx/>
              </a:defRPr>
            </a:pPr>
            <a:r>
              <a:rPr sz="2400" dirty="0">
                <a:solidFill>
                  <a:schemeClr val="tx2"/>
                </a:solidFill>
                <a:uFill>
                  <a:solidFill/>
                </a:uFill>
                <a:latin typeface="+mj-lt"/>
              </a:rPr>
              <a:t>California </a:t>
            </a:r>
            <a:r>
              <a:rPr sz="2400" dirty="0" smtClean="0">
                <a:solidFill>
                  <a:schemeClr val="tx2"/>
                </a:solidFill>
                <a:uFill>
                  <a:solidFill/>
                </a:uFill>
                <a:latin typeface="+mj-lt"/>
              </a:rPr>
              <a:t>FSPs:</a:t>
            </a:r>
            <a:endParaRPr sz="2400" dirty="0" smtClean="0">
              <a:solidFill>
                <a:schemeClr val="tx2"/>
              </a:solidFill>
              <a:uFill>
                <a:solidFill>
                  <a:srgbClr val="FFFFFF"/>
                </a:solidFill>
              </a:uFill>
              <a:latin typeface="+mj-lt"/>
            </a:endParaRPr>
          </a:p>
          <a:p>
            <a:pPr marL="609600" lvl="0" indent="-609600">
              <a:spcBef>
                <a:spcPts val="700"/>
              </a:spcBef>
              <a:buClr>
                <a:srgbClr val="000000"/>
              </a:buClr>
              <a:buSzPct val="100000"/>
              <a:buFont typeface="Arial"/>
              <a:buChar char="•"/>
              <a:defRPr>
                <a:uFillTx/>
              </a:defRPr>
            </a:pPr>
            <a:r>
              <a:rPr sz="2400" dirty="0">
                <a:solidFill>
                  <a:schemeClr val="tx2"/>
                </a:solidFill>
                <a:uFill>
                  <a:solidFill/>
                </a:uFill>
                <a:latin typeface="+mj-lt"/>
              </a:rPr>
              <a:t>93 programs</a:t>
            </a:r>
            <a:endParaRPr sz="2400" dirty="0">
              <a:solidFill>
                <a:schemeClr val="tx2"/>
              </a:solidFill>
              <a:uFill>
                <a:solidFill>
                  <a:srgbClr val="FFFFFF"/>
                </a:solidFill>
              </a:uFill>
              <a:latin typeface="+mj-lt"/>
            </a:endParaRPr>
          </a:p>
          <a:p>
            <a:pPr marL="609600" lvl="0" indent="-609600">
              <a:spcBef>
                <a:spcPts val="700"/>
              </a:spcBef>
              <a:buClr>
                <a:srgbClr val="000000"/>
              </a:buClr>
              <a:buSzPct val="100000"/>
              <a:buFont typeface="Arial"/>
              <a:buChar char="•"/>
              <a:defRPr>
                <a:uFillTx/>
              </a:defRPr>
            </a:pPr>
            <a:r>
              <a:rPr sz="2400" dirty="0" smtClean="0">
                <a:solidFill>
                  <a:schemeClr val="tx2"/>
                </a:solidFill>
                <a:uFill>
                  <a:solidFill/>
                </a:uFill>
                <a:latin typeface="+mj-lt"/>
              </a:rPr>
              <a:t>6,584 </a:t>
            </a:r>
            <a:r>
              <a:rPr sz="2400" dirty="0">
                <a:solidFill>
                  <a:schemeClr val="tx2"/>
                </a:solidFill>
                <a:uFill>
                  <a:solidFill/>
                </a:uFill>
                <a:latin typeface="+mj-lt"/>
              </a:rPr>
              <a:t>participants</a:t>
            </a:r>
          </a:p>
          <a:p>
            <a:pPr marL="800100" lvl="1" indent="-342900">
              <a:spcBef>
                <a:spcPts val="700"/>
              </a:spcBef>
              <a:buClr>
                <a:srgbClr val="000000"/>
              </a:buClr>
              <a:buSzPct val="100000"/>
              <a:buFont typeface="Arial"/>
              <a:buChar char="•"/>
              <a:defRPr>
                <a:uFillTx/>
              </a:defRPr>
            </a:pPr>
            <a:r>
              <a:rPr sz="2400" dirty="0">
                <a:solidFill>
                  <a:schemeClr val="tx2"/>
                </a:solidFill>
                <a:uFill>
                  <a:solidFill/>
                </a:uFill>
                <a:latin typeface="+mj-lt"/>
              </a:rPr>
              <a:t>Schizophrenia: 62%</a:t>
            </a:r>
          </a:p>
          <a:p>
            <a:pPr marL="800100" lvl="1" indent="-342900">
              <a:spcBef>
                <a:spcPts val="700"/>
              </a:spcBef>
              <a:buClr>
                <a:srgbClr val="000000"/>
              </a:buClr>
              <a:buSzPct val="100000"/>
              <a:buFont typeface="Arial"/>
              <a:buChar char="•"/>
              <a:defRPr>
                <a:uFillTx/>
              </a:defRPr>
            </a:pPr>
            <a:r>
              <a:rPr sz="2400" dirty="0">
                <a:solidFill>
                  <a:schemeClr val="tx2"/>
                </a:solidFill>
                <a:uFill>
                  <a:solidFill/>
                </a:uFill>
                <a:latin typeface="+mj-lt"/>
              </a:rPr>
              <a:t>Bipolar Disorder: 22%</a:t>
            </a:r>
          </a:p>
          <a:p>
            <a:pPr marL="800100" lvl="1" indent="-342900">
              <a:spcBef>
                <a:spcPts val="700"/>
              </a:spcBef>
              <a:buClr>
                <a:srgbClr val="000000"/>
              </a:buClr>
              <a:buSzPct val="100000"/>
              <a:buFont typeface="Arial"/>
              <a:buChar char="•"/>
              <a:defRPr>
                <a:uFillTx/>
              </a:defRPr>
            </a:pPr>
            <a:r>
              <a:rPr sz="2400" dirty="0">
                <a:solidFill>
                  <a:schemeClr val="tx2"/>
                </a:solidFill>
                <a:uFill>
                  <a:solidFill/>
                </a:uFill>
                <a:latin typeface="+mj-lt"/>
              </a:rPr>
              <a:t>Major Depression: 16%</a:t>
            </a:r>
          </a:p>
          <a:p>
            <a:pPr marL="800100" lvl="1" indent="-342900">
              <a:spcBef>
                <a:spcPts val="700"/>
              </a:spcBef>
              <a:buClr>
                <a:srgbClr val="000000"/>
              </a:buClr>
              <a:buSzPct val="100000"/>
              <a:buFont typeface="Arial"/>
              <a:buChar char="•"/>
              <a:defRPr>
                <a:uFillTx/>
              </a:defRPr>
            </a:pPr>
            <a:r>
              <a:rPr sz="2400" dirty="0">
                <a:solidFill>
                  <a:schemeClr val="tx2"/>
                </a:solidFill>
                <a:uFill>
                  <a:solidFill/>
                </a:uFill>
                <a:latin typeface="+mj-lt"/>
              </a:rPr>
              <a:t>Substance Abuse Disorder: 50%</a:t>
            </a:r>
            <a:endParaRPr sz="2400" dirty="0">
              <a:solidFill>
                <a:schemeClr val="tx2"/>
              </a:solidFill>
              <a:uFill>
                <a:solidFill>
                  <a:srgbClr val="FFFFFF"/>
                </a:solidFill>
              </a:uFill>
              <a:latin typeface="+mj-lt"/>
            </a:endParaRPr>
          </a:p>
          <a:p>
            <a:pPr marL="609600" lvl="0" indent="-609600">
              <a:spcBef>
                <a:spcPts val="700"/>
              </a:spcBef>
              <a:buClr>
                <a:srgbClr val="000000"/>
              </a:buClr>
              <a:buSzPct val="100000"/>
              <a:buFont typeface="Arial"/>
              <a:buChar char="•"/>
              <a:defRPr>
                <a:uFillTx/>
              </a:defRPr>
            </a:pPr>
            <a:r>
              <a:rPr sz="2400" dirty="0">
                <a:solidFill>
                  <a:schemeClr val="tx2"/>
                </a:solidFill>
                <a:uFill>
                  <a:solidFill/>
                </a:uFill>
                <a:latin typeface="+mj-lt"/>
              </a:rPr>
              <a:t>Administrative Data</a:t>
            </a:r>
            <a:endParaRPr sz="2400" dirty="0">
              <a:solidFill>
                <a:schemeClr val="tx2"/>
              </a:solidFill>
              <a:uFill>
                <a:solidFill>
                  <a:srgbClr val="FFFFFF"/>
                </a:solidFill>
              </a:uFill>
              <a:latin typeface="+mj-lt"/>
            </a:endParaRPr>
          </a:p>
          <a:p>
            <a:pPr marL="609600" lvl="0" indent="-609600">
              <a:spcBef>
                <a:spcPts val="700"/>
              </a:spcBef>
              <a:buClr>
                <a:srgbClr val="000000"/>
              </a:buClr>
              <a:buSzPct val="100000"/>
              <a:buFont typeface="Arial"/>
              <a:buChar char="•"/>
              <a:defRPr>
                <a:uFillTx/>
              </a:defRPr>
            </a:pPr>
            <a:r>
              <a:rPr sz="2400" dirty="0">
                <a:solidFill>
                  <a:schemeClr val="tx2"/>
                </a:solidFill>
                <a:uFill>
                  <a:solidFill/>
                </a:uFill>
                <a:latin typeface="+mj-lt"/>
              </a:rPr>
              <a:t>One year pre-post FSP enrollment</a:t>
            </a:r>
            <a:endParaRPr sz="2400" dirty="0">
              <a:solidFill>
                <a:schemeClr val="tx2"/>
              </a:solidFill>
              <a:uFill>
                <a:solidFill>
                  <a:srgbClr val="FFFFFF"/>
                </a:solidFill>
              </a:uFill>
              <a:latin typeface="+mj-lt"/>
            </a:endParaRPr>
          </a:p>
          <a:p>
            <a:pPr marL="609600" lvl="0" indent="-609600">
              <a:spcBef>
                <a:spcPts val="700"/>
              </a:spcBef>
              <a:buClr>
                <a:srgbClr val="000000"/>
              </a:buClr>
              <a:buSzPct val="100000"/>
              <a:buFont typeface="Arial"/>
              <a:buChar char="•"/>
              <a:defRPr>
                <a:uFillTx/>
              </a:defRPr>
            </a:pPr>
            <a:r>
              <a:rPr sz="2400" dirty="0">
                <a:solidFill>
                  <a:schemeClr val="tx2"/>
                </a:solidFill>
                <a:uFill>
                  <a:solidFill/>
                </a:uFill>
                <a:latin typeface="+mj-lt"/>
              </a:rPr>
              <a:t>Residential Outcomes </a:t>
            </a:r>
            <a:r>
              <a:rPr sz="1600" dirty="0">
                <a:solidFill>
                  <a:schemeClr val="tx2"/>
                </a:solidFill>
                <a:uFill>
                  <a:solidFill/>
                </a:uFill>
                <a:latin typeface="+mj-lt"/>
              </a:rPr>
              <a:t>(days spent in living situation)</a:t>
            </a:r>
            <a:endParaRPr sz="1600" dirty="0">
              <a:solidFill>
                <a:schemeClr val="tx2"/>
              </a:solidFill>
              <a:uFill>
                <a:solidFill>
                  <a:srgbClr val="FFFFFF"/>
                </a:solidFill>
              </a:uFill>
              <a:latin typeface="+mj-lt"/>
            </a:endParaRPr>
          </a:p>
        </p:txBody>
      </p:sp>
      <p:sp>
        <p:nvSpPr>
          <p:cNvPr id="409" name="Shape 409"/>
          <p:cNvSpPr/>
          <p:nvPr/>
        </p:nvSpPr>
        <p:spPr>
          <a:xfrm>
            <a:off x="152400" y="6347995"/>
            <a:ext cx="4029114" cy="33855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0">
              <a:spcBef>
                <a:spcPts val="600"/>
              </a:spcBef>
              <a:defRPr>
                <a:uFillTx/>
              </a:defRPr>
            </a:pPr>
            <a:r>
              <a:rPr sz="1600" dirty="0">
                <a:solidFill>
                  <a:schemeClr val="accent1"/>
                </a:solidFill>
                <a:uFill>
                  <a:solidFill>
                    <a:srgbClr val="3333CC"/>
                  </a:solidFill>
                </a:uFill>
                <a:latin typeface="+mj-lt"/>
              </a:rPr>
              <a:t>(Todd Gilmer, UCSD, </a:t>
            </a:r>
            <a:r>
              <a:rPr sz="1600" i="1" dirty="0">
                <a:solidFill>
                  <a:schemeClr val="accent1"/>
                </a:solidFill>
                <a:uFill>
                  <a:solidFill>
                    <a:srgbClr val="3333CC"/>
                  </a:solidFill>
                </a:uFill>
                <a:latin typeface="+mj-lt"/>
              </a:rPr>
              <a:t>Archives Gen Psych</a:t>
            </a:r>
            <a:r>
              <a:rPr sz="1600" dirty="0">
                <a:solidFill>
                  <a:schemeClr val="accent1"/>
                </a:solidFill>
                <a:uFill>
                  <a:solidFill>
                    <a:srgbClr val="3333CC"/>
                  </a:solidFill>
                </a:uFill>
                <a:latin typeface="+mj-lt"/>
              </a:rPr>
              <a:t>. 2010) </a:t>
            </a:r>
            <a:endParaRPr sz="1600" dirty="0">
              <a:solidFill>
                <a:schemeClr val="accent1"/>
              </a:solidFill>
              <a:uFill>
                <a:solidFill>
                  <a:srgbClr val="FFFFFF"/>
                </a:solidFill>
              </a:uFill>
              <a:latin typeface="+mj-lt"/>
            </a:endParaRPr>
          </a:p>
        </p:txBody>
      </p:sp>
      <p:pic>
        <p:nvPicPr>
          <p:cNvPr id="7" name="Picture 2" descr="C:\Users\astefancic\Pictures\PTH logo_white_lg_crop.jpg"/>
          <p:cNvPicPr>
            <a:picLocks noChangeAspect="1" noChangeArrowheads="1"/>
          </p:cNvPicPr>
          <p:nvPr/>
        </p:nvPicPr>
        <p:blipFill>
          <a:blip r:embed="rId3" cstate="print"/>
          <a:srcRect/>
          <a:stretch>
            <a:fillRect/>
          </a:stretch>
        </p:blipFill>
        <p:spPr bwMode="auto">
          <a:xfrm>
            <a:off x="7162800" y="6476926"/>
            <a:ext cx="1981200" cy="381073"/>
          </a:xfrm>
          <a:prstGeom prst="rect">
            <a:avLst/>
          </a:prstGeom>
          <a:noFill/>
        </p:spPr>
      </p:pic>
    </p:spTree>
    <p:extLst>
      <p:ext uri="{BB962C8B-B14F-4D97-AF65-F5344CB8AC3E}">
        <p14:creationId xmlns:p14="http://schemas.microsoft.com/office/powerpoint/2010/main" val="2069375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Shape 415"/>
          <p:cNvSpPr>
            <a:spLocks noGrp="1"/>
          </p:cNvSpPr>
          <p:nvPr>
            <p:ph type="title"/>
          </p:nvPr>
        </p:nvSpPr>
        <p:spPr>
          <a:xfrm>
            <a:off x="1219200" y="704088"/>
            <a:ext cx="6705600" cy="1143000"/>
          </a:xfrm>
          <a:prstGeom prst="rect">
            <a:avLst/>
          </a:prstGeom>
        </p:spPr>
        <p:txBody>
          <a:bodyPr>
            <a:normAutofit/>
          </a:bodyPr>
          <a:lstStyle/>
          <a:p>
            <a:pPr lvl="0">
              <a:defRPr sz="1800" b="0">
                <a:solidFill>
                  <a:srgbClr val="000000"/>
                </a:solidFill>
                <a:effectLst/>
                <a:uFillTx/>
              </a:defRPr>
            </a:pPr>
            <a:r>
              <a:rPr lang="en-US" sz="3200" b="1" dirty="0">
                <a:solidFill>
                  <a:schemeClr val="accent1"/>
                </a:solidFill>
                <a:effectLst>
                  <a:outerShdw blurRad="38100" dist="38100" dir="2700000" algn="tl">
                    <a:srgbClr val="000000">
                      <a:alpha val="43137"/>
                    </a:srgbClr>
                  </a:outerShdw>
                </a:effectLst>
              </a:rPr>
              <a:t>H</a:t>
            </a:r>
            <a:r>
              <a:rPr sz="3200" b="1" dirty="0">
                <a:solidFill>
                  <a:schemeClr val="accent1"/>
                </a:solidFill>
                <a:effectLst>
                  <a:outerShdw blurRad="38100" dist="38100" dir="2700000" algn="tl">
                    <a:srgbClr val="000000">
                      <a:alpha val="43137"/>
                    </a:srgbClr>
                  </a:outerShdw>
                </a:effectLst>
              </a:rPr>
              <a:t>ousing First Self-Assessment Survey:</a:t>
            </a:r>
            <a:br>
              <a:rPr sz="3200" b="1" dirty="0">
                <a:solidFill>
                  <a:schemeClr val="accent1"/>
                </a:solidFill>
                <a:effectLst>
                  <a:outerShdw blurRad="38100" dist="38100" dir="2700000" algn="tl">
                    <a:srgbClr val="000000">
                      <a:alpha val="43137"/>
                    </a:srgbClr>
                  </a:outerShdw>
                </a:effectLst>
              </a:rPr>
            </a:br>
            <a:r>
              <a:rPr sz="3200" b="1" dirty="0">
                <a:solidFill>
                  <a:schemeClr val="accent1"/>
                </a:solidFill>
                <a:effectLst>
                  <a:outerShdw blurRad="38100" dist="38100" dir="2700000" algn="tl">
                    <a:srgbClr val="000000">
                      <a:alpha val="43137"/>
                    </a:srgbClr>
                  </a:outerShdw>
                </a:effectLst>
              </a:rPr>
              <a:t>Overall Fidelity &amp; Residential Outcomes</a:t>
            </a:r>
          </a:p>
        </p:txBody>
      </p:sp>
      <p:sp>
        <p:nvSpPr>
          <p:cNvPr id="414" name="Shape 414"/>
          <p:cNvSpPr>
            <a:spLocks noGrp="1"/>
          </p:cNvSpPr>
          <p:nvPr>
            <p:ph idx="1"/>
          </p:nvPr>
        </p:nvSpPr>
        <p:spPr>
          <a:prstGeom prst="rect">
            <a:avLst/>
          </a:prstGeom>
        </p:spPr>
        <p:txBody>
          <a:bodyPr>
            <a:normAutofit/>
          </a:bodyPr>
          <a:lstStyle/>
          <a:p>
            <a:pPr marL="0" lvl="0" indent="0">
              <a:buSzPct val="100000"/>
              <a:buNone/>
              <a:defRPr sz="1800">
                <a:solidFill>
                  <a:srgbClr val="000000"/>
                </a:solidFill>
                <a:effectLst/>
                <a:uFillTx/>
              </a:defRPr>
            </a:pPr>
            <a:r>
              <a:rPr sz="2800" dirty="0">
                <a:solidFill>
                  <a:schemeClr val="accent1"/>
                </a:solidFill>
                <a:effectLst>
                  <a:outerShdw blurRad="50800" dist="38100" dir="2700000" rotWithShape="0">
                    <a:srgbClr val="000000">
                      <a:alpha val="43000"/>
                    </a:srgbClr>
                  </a:outerShdw>
                </a:effectLst>
                <a:uFill>
                  <a:solidFill>
                    <a:srgbClr val="FFFFFF"/>
                  </a:solidFill>
                </a:uFill>
                <a:latin typeface="+mj-lt"/>
              </a:rPr>
              <a:t>High Fidelity programs: Enrolled consumers with much longer histories of homelessness</a:t>
            </a:r>
          </a:p>
          <a:p>
            <a:pPr marL="0" lvl="0" indent="0">
              <a:buNone/>
              <a:defRPr sz="1800">
                <a:solidFill>
                  <a:srgbClr val="000000"/>
                </a:solidFill>
                <a:effectLst/>
                <a:uFillTx/>
              </a:defRPr>
            </a:pPr>
            <a:r>
              <a:rPr sz="2800" dirty="0">
                <a:solidFill>
                  <a:schemeClr val="accent1"/>
                </a:solidFill>
                <a:effectLst>
                  <a:outerShdw blurRad="50800" dist="38100" dir="2700000" rotWithShape="0">
                    <a:srgbClr val="000000">
                      <a:alpha val="43000"/>
                    </a:srgbClr>
                  </a:outerShdw>
                </a:effectLst>
                <a:uFill>
                  <a:solidFill>
                    <a:srgbClr val="FFFFFF"/>
                  </a:solidFill>
                </a:uFill>
                <a:latin typeface="+mj-lt"/>
              </a:rPr>
              <a:t>	</a:t>
            </a:r>
            <a:r>
              <a:rPr sz="2800" u="sng" dirty="0">
                <a:solidFill>
                  <a:schemeClr val="accent1"/>
                </a:solidFill>
                <a:effectLst>
                  <a:outerShdw blurRad="50800" dist="38100" dir="2700000" rotWithShape="0">
                    <a:srgbClr val="000000">
                      <a:alpha val="43000"/>
                    </a:srgbClr>
                  </a:outerShdw>
                </a:effectLst>
                <a:uFill>
                  <a:solidFill>
                    <a:srgbClr val="FFFFFF"/>
                  </a:solidFill>
                </a:uFill>
                <a:latin typeface="+mj-lt"/>
              </a:rPr>
              <a:t>High = 101 days</a:t>
            </a:r>
            <a:r>
              <a:rPr sz="2800" dirty="0">
                <a:solidFill>
                  <a:schemeClr val="accent1"/>
                </a:solidFill>
                <a:effectLst>
                  <a:outerShdw blurRad="50800" dist="38100" dir="2700000" rotWithShape="0">
                    <a:srgbClr val="000000">
                      <a:alpha val="43000"/>
                    </a:srgbClr>
                  </a:outerShdw>
                </a:effectLst>
                <a:uFill>
                  <a:solidFill>
                    <a:srgbClr val="FFFFFF"/>
                  </a:solidFill>
                </a:uFill>
                <a:latin typeface="+mj-lt"/>
              </a:rPr>
              <a:t>		</a:t>
            </a:r>
            <a:r>
              <a:rPr sz="2800" u="sng" dirty="0">
                <a:solidFill>
                  <a:schemeClr val="accent1"/>
                </a:solidFill>
                <a:effectLst>
                  <a:outerShdw blurRad="50800" dist="38100" dir="2700000" rotWithShape="0">
                    <a:srgbClr val="000000">
                      <a:alpha val="43000"/>
                    </a:srgbClr>
                  </a:outerShdw>
                </a:effectLst>
                <a:uFill>
                  <a:solidFill>
                    <a:srgbClr val="FFFFFF"/>
                  </a:solidFill>
                </a:uFill>
                <a:latin typeface="+mj-lt"/>
              </a:rPr>
              <a:t>Low = 46 days</a:t>
            </a:r>
          </a:p>
          <a:p>
            <a:pPr marL="0" lvl="0" indent="0">
              <a:buSzPct val="100000"/>
              <a:buNone/>
              <a:defRPr sz="1800">
                <a:solidFill>
                  <a:srgbClr val="000000"/>
                </a:solidFill>
                <a:effectLst/>
                <a:uFillTx/>
              </a:defRPr>
            </a:pPr>
            <a:r>
              <a:rPr sz="2800" dirty="0">
                <a:solidFill>
                  <a:schemeClr val="accent1"/>
                </a:solidFill>
                <a:effectLst>
                  <a:outerShdw blurRad="50800" dist="38100" dir="2700000" rotWithShape="0">
                    <a:srgbClr val="000000">
                      <a:alpha val="43000"/>
                    </a:srgbClr>
                  </a:outerShdw>
                </a:effectLst>
                <a:uFill>
                  <a:solidFill>
                    <a:srgbClr val="FFFFFF"/>
                  </a:solidFill>
                </a:uFill>
                <a:latin typeface="+mj-lt"/>
              </a:rPr>
              <a:t>Declines in homelessness were greater among high fidelity programs. (p = .039)</a:t>
            </a:r>
          </a:p>
          <a:p>
            <a:pPr marL="0" lvl="0" indent="0">
              <a:buSzPct val="100000"/>
              <a:buNone/>
              <a:defRPr sz="1800">
                <a:solidFill>
                  <a:srgbClr val="000000"/>
                </a:solidFill>
                <a:effectLst/>
                <a:uFillTx/>
              </a:defRPr>
            </a:pPr>
            <a:r>
              <a:rPr sz="2800" dirty="0">
                <a:solidFill>
                  <a:schemeClr val="accent1"/>
                </a:solidFill>
                <a:effectLst>
                  <a:outerShdw blurRad="50800" dist="38100" dir="2700000" rotWithShape="0">
                    <a:srgbClr val="000000">
                      <a:alpha val="43000"/>
                    </a:srgbClr>
                  </a:outerShdw>
                </a:effectLst>
                <a:uFill>
                  <a:solidFill>
                    <a:srgbClr val="FFFFFF"/>
                  </a:solidFill>
                </a:uFill>
                <a:latin typeface="+mj-lt"/>
              </a:rPr>
              <a:t>Days living independently in an apartment or SRO </a:t>
            </a:r>
            <a:r>
              <a:rPr sz="2800" b="1" i="1" u="sng" dirty="0">
                <a:solidFill>
                  <a:schemeClr val="accent1"/>
                </a:solidFill>
                <a:effectLst>
                  <a:outerShdw blurRad="50800" dist="38100" dir="2700000" rotWithShape="0">
                    <a:srgbClr val="000000">
                      <a:alpha val="43000"/>
                    </a:srgbClr>
                  </a:outerShdw>
                </a:effectLst>
                <a:uFill>
                  <a:solidFill>
                    <a:srgbClr val="FFFFFF"/>
                  </a:solidFill>
                </a:uFill>
                <a:latin typeface="+mj-lt"/>
              </a:rPr>
              <a:t>increased</a:t>
            </a:r>
            <a:r>
              <a:rPr sz="2800" dirty="0">
                <a:solidFill>
                  <a:schemeClr val="accent1"/>
                </a:solidFill>
                <a:effectLst>
                  <a:outerShdw blurRad="50800" dist="38100" dir="2700000" rotWithShape="0">
                    <a:srgbClr val="000000">
                      <a:alpha val="43000"/>
                    </a:srgbClr>
                  </a:outerShdw>
                </a:effectLst>
                <a:uFill>
                  <a:solidFill>
                    <a:srgbClr val="FFFFFF"/>
                  </a:solidFill>
                </a:uFill>
                <a:latin typeface="+mj-lt"/>
              </a:rPr>
              <a:t> among high fidelity programs, but </a:t>
            </a:r>
            <a:r>
              <a:rPr sz="2800" b="1" i="1" u="sng" dirty="0">
                <a:solidFill>
                  <a:schemeClr val="accent1"/>
                </a:solidFill>
                <a:effectLst>
                  <a:outerShdw blurRad="50800" dist="38100" dir="2700000" rotWithShape="0">
                    <a:srgbClr val="000000">
                      <a:alpha val="43000"/>
                    </a:srgbClr>
                  </a:outerShdw>
                </a:effectLst>
                <a:uFill>
                  <a:solidFill>
                    <a:srgbClr val="FFFFFF"/>
                  </a:solidFill>
                </a:uFill>
                <a:latin typeface="+mj-lt"/>
              </a:rPr>
              <a:t>declined</a:t>
            </a:r>
            <a:r>
              <a:rPr sz="2800" dirty="0">
                <a:solidFill>
                  <a:schemeClr val="accent1"/>
                </a:solidFill>
                <a:effectLst>
                  <a:outerShdw blurRad="50800" dist="38100" dir="2700000" rotWithShape="0">
                    <a:srgbClr val="000000">
                      <a:alpha val="43000"/>
                    </a:srgbClr>
                  </a:outerShdw>
                </a:effectLst>
                <a:uFill>
                  <a:solidFill>
                    <a:srgbClr val="FFFFFF"/>
                  </a:solidFill>
                </a:uFill>
                <a:latin typeface="+mj-lt"/>
              </a:rPr>
              <a:t> among low fidelity programs (p&lt;.01)</a:t>
            </a:r>
          </a:p>
        </p:txBody>
      </p:sp>
      <p:sp>
        <p:nvSpPr>
          <p:cNvPr id="2" name="Rectangle 1"/>
          <p:cNvSpPr/>
          <p:nvPr/>
        </p:nvSpPr>
        <p:spPr>
          <a:xfrm>
            <a:off x="228600" y="6328908"/>
            <a:ext cx="3985963" cy="338554"/>
          </a:xfrm>
          <a:prstGeom prst="rect">
            <a:avLst/>
          </a:prstGeom>
        </p:spPr>
        <p:txBody>
          <a:bodyPr wrap="none">
            <a:spAutoFit/>
          </a:bodyPr>
          <a:lstStyle/>
          <a:p>
            <a:pPr marL="0" indent="0">
              <a:buNone/>
            </a:pPr>
            <a:r>
              <a:rPr lang="en-US" sz="1600" dirty="0">
                <a:solidFill>
                  <a:schemeClr val="tx2"/>
                </a:solidFill>
                <a:latin typeface="+mj-lt"/>
              </a:rPr>
              <a:t>UCSD: Gilmer et al., </a:t>
            </a:r>
            <a:r>
              <a:rPr lang="en-US" sz="1600" u="sng" dirty="0">
                <a:solidFill>
                  <a:schemeClr val="tx2"/>
                </a:solidFill>
                <a:latin typeface="+mj-lt"/>
              </a:rPr>
              <a:t>Psychiatric Services</a:t>
            </a:r>
            <a:r>
              <a:rPr lang="en-US" sz="1600" dirty="0">
                <a:solidFill>
                  <a:schemeClr val="tx2"/>
                </a:solidFill>
                <a:latin typeface="+mj-lt"/>
              </a:rPr>
              <a:t>, 2014</a:t>
            </a:r>
          </a:p>
        </p:txBody>
      </p:sp>
      <p:pic>
        <p:nvPicPr>
          <p:cNvPr id="6" name="Picture 2" descr="C:\Users\astefancic\Pictures\PTH logo_white_lg_crop.jpg"/>
          <p:cNvPicPr>
            <a:picLocks noChangeAspect="1" noChangeArrowheads="1"/>
          </p:cNvPicPr>
          <p:nvPr/>
        </p:nvPicPr>
        <p:blipFill>
          <a:blip r:embed="rId3" cstate="print"/>
          <a:srcRect/>
          <a:stretch>
            <a:fillRect/>
          </a:stretch>
        </p:blipFill>
        <p:spPr bwMode="auto">
          <a:xfrm>
            <a:off x="7162800" y="6476926"/>
            <a:ext cx="1981200" cy="381073"/>
          </a:xfrm>
          <a:prstGeom prst="rect">
            <a:avLst/>
          </a:prstGeom>
          <a:noFill/>
        </p:spPr>
      </p:pic>
    </p:spTree>
    <p:extLst>
      <p:ext uri="{BB962C8B-B14F-4D97-AF65-F5344CB8AC3E}">
        <p14:creationId xmlns:p14="http://schemas.microsoft.com/office/powerpoint/2010/main" val="3621923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4376"/>
            <a:ext cx="8229600" cy="1143000"/>
          </a:xfrm>
        </p:spPr>
        <p:txBody>
          <a:bodyPr>
            <a:noAutofit/>
          </a:bodyPr>
          <a:lstStyle/>
          <a:p>
            <a:r>
              <a:rPr lang="en-US" sz="3200" b="1" dirty="0" smtClean="0">
                <a:solidFill>
                  <a:schemeClr val="tx2">
                    <a:lumMod val="75000"/>
                  </a:schemeClr>
                </a:solidFill>
              </a:rPr>
              <a:t>Who is served by Housing First programs?</a:t>
            </a:r>
            <a:br>
              <a:rPr lang="en-US" sz="3200" b="1" dirty="0" smtClean="0">
                <a:solidFill>
                  <a:schemeClr val="tx2">
                    <a:lumMod val="75000"/>
                  </a:schemeClr>
                </a:solidFill>
              </a:rPr>
            </a:br>
            <a:r>
              <a:rPr lang="en-US" sz="3200" b="1" dirty="0" smtClean="0">
                <a:solidFill>
                  <a:schemeClr val="tx2">
                    <a:lumMod val="75000"/>
                  </a:schemeClr>
                </a:solidFill>
              </a:rPr>
              <a:t>Chronic &amp; Episodically Homeless</a:t>
            </a:r>
            <a:endParaRPr lang="en-US" sz="3200" b="1" dirty="0">
              <a:solidFill>
                <a:schemeClr val="tx2">
                  <a:lumMod val="75000"/>
                </a:schemeClr>
              </a:solidFill>
            </a:endParaRPr>
          </a:p>
        </p:txBody>
      </p:sp>
      <p:sp>
        <p:nvSpPr>
          <p:cNvPr id="3" name="Content Placeholder 2"/>
          <p:cNvSpPr>
            <a:spLocks noGrp="1"/>
          </p:cNvSpPr>
          <p:nvPr>
            <p:ph idx="1"/>
          </p:nvPr>
        </p:nvSpPr>
        <p:spPr>
          <a:xfrm>
            <a:off x="891011" y="1717041"/>
            <a:ext cx="3669115" cy="4247824"/>
          </a:xfrm>
        </p:spPr>
        <p:txBody>
          <a:bodyPr/>
          <a:lstStyle/>
          <a:p>
            <a:pPr lvl="1"/>
            <a:endParaRPr lang="en-CA" dirty="0" smtClean="0">
              <a:solidFill>
                <a:schemeClr val="bg1"/>
              </a:solidFill>
            </a:endParaRPr>
          </a:p>
          <a:p>
            <a:pPr lvl="1">
              <a:buNone/>
            </a:pPr>
            <a:endParaRPr lang="en-CA" dirty="0" smtClean="0">
              <a:solidFill>
                <a:schemeClr val="bg1"/>
              </a:solidFill>
            </a:endParaRPr>
          </a:p>
          <a:p>
            <a:pPr lvl="1"/>
            <a:endParaRPr lang="en-CA" dirty="0" smtClean="0">
              <a:solidFill>
                <a:schemeClr val="bg1"/>
              </a:solidFill>
            </a:endParaRPr>
          </a:p>
          <a:p>
            <a:endParaRPr lang="en-US" dirty="0"/>
          </a:p>
        </p:txBody>
      </p:sp>
      <p:graphicFrame>
        <p:nvGraphicFramePr>
          <p:cNvPr id="18" name="Diagram 17"/>
          <p:cNvGraphicFramePr/>
          <p:nvPr>
            <p:extLst/>
          </p:nvPr>
        </p:nvGraphicFramePr>
        <p:xfrm>
          <a:off x="489094" y="2020710"/>
          <a:ext cx="6593564" cy="4073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76503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763000" cy="685800"/>
          </a:xfrm>
        </p:spPr>
        <p:txBody>
          <a:bodyPr>
            <a:normAutofit/>
          </a:bodyPr>
          <a:lstStyle/>
          <a:p>
            <a:r>
              <a:rPr lang="en-US" sz="3000" b="1" dirty="0" smtClean="0"/>
              <a:t>Housing First for Persons with Substance Use Problems</a:t>
            </a:r>
            <a:endParaRPr lang="en-US" sz="3000" b="1" dirty="0"/>
          </a:p>
        </p:txBody>
      </p:sp>
      <p:sp>
        <p:nvSpPr>
          <p:cNvPr id="3" name="Content Placeholder 2"/>
          <p:cNvSpPr>
            <a:spLocks noGrp="1"/>
          </p:cNvSpPr>
          <p:nvPr>
            <p:ph idx="1"/>
          </p:nvPr>
        </p:nvSpPr>
        <p:spPr>
          <a:xfrm>
            <a:off x="533400" y="1676400"/>
            <a:ext cx="8534400" cy="5562600"/>
          </a:xfrm>
        </p:spPr>
        <p:txBody>
          <a:bodyPr>
            <a:normAutofit fontScale="25000" lnSpcReduction="20000"/>
          </a:bodyPr>
          <a:lstStyle/>
          <a:p>
            <a:pPr marL="0" indent="0">
              <a:buNone/>
            </a:pPr>
            <a:endParaRPr lang="en-US" sz="12000" dirty="0" smtClean="0"/>
          </a:p>
          <a:p>
            <a:pPr marL="0" indent="0">
              <a:buNone/>
            </a:pPr>
            <a:r>
              <a:rPr lang="en-US" sz="9600" dirty="0" smtClean="0"/>
              <a:t>9 Scatter-site Housing Providers (NYC)</a:t>
            </a:r>
          </a:p>
          <a:p>
            <a:pPr marL="0" indent="0">
              <a:buNone/>
            </a:pPr>
            <a:r>
              <a:rPr lang="en-US" sz="9600" dirty="0" smtClean="0"/>
              <a:t>358 Participants</a:t>
            </a:r>
          </a:p>
          <a:p>
            <a:pPr marL="0" indent="0">
              <a:buNone/>
            </a:pPr>
            <a:r>
              <a:rPr lang="en-US" sz="9600" dirty="0" smtClean="0"/>
              <a:t>Modified Fidelity Assessment</a:t>
            </a:r>
          </a:p>
          <a:p>
            <a:pPr marL="0" indent="0">
              <a:buNone/>
            </a:pPr>
            <a:r>
              <a:rPr lang="en-US" sz="9600" dirty="0" smtClean="0"/>
              <a:t>Participants in programs with greater Housing First fidelity along principles of client-centered services and harm reduction interventions/open communication:</a:t>
            </a:r>
          </a:p>
          <a:p>
            <a:r>
              <a:rPr lang="en-US" sz="9600" dirty="0" smtClean="0"/>
              <a:t>More likely to stay in housing</a:t>
            </a:r>
          </a:p>
          <a:p>
            <a:r>
              <a:rPr lang="en-US" sz="9600" dirty="0" smtClean="0"/>
              <a:t>Less likely to report using stimulants, opiates at 1-yr follow-up</a:t>
            </a:r>
            <a:endParaRPr lang="en-US" dirty="0"/>
          </a:p>
          <a:p>
            <a:endParaRPr lang="en-US" sz="4000" dirty="0" smtClean="0"/>
          </a:p>
          <a:p>
            <a:pPr marL="0" indent="0">
              <a:buNone/>
            </a:pPr>
            <a:r>
              <a:rPr lang="en-US" sz="9600" dirty="0" err="1" smtClean="0"/>
              <a:t>CASAColumbia</a:t>
            </a:r>
            <a:r>
              <a:rPr lang="en-US" sz="9600" dirty="0" smtClean="0"/>
              <a:t>: Davidson et al., 2014, </a:t>
            </a:r>
            <a:r>
              <a:rPr lang="en-US" sz="9600" u="sng" dirty="0" smtClean="0"/>
              <a:t>Psychiatric Services</a:t>
            </a:r>
          </a:p>
        </p:txBody>
      </p:sp>
      <p:pic>
        <p:nvPicPr>
          <p:cNvPr id="4" name="Picture 2" descr="C:\Users\astefancic\Pictures\PTH logo_white_lg_crop.jpg"/>
          <p:cNvPicPr>
            <a:picLocks noChangeAspect="1" noChangeArrowheads="1"/>
          </p:cNvPicPr>
          <p:nvPr/>
        </p:nvPicPr>
        <p:blipFill>
          <a:blip r:embed="rId3" cstate="print"/>
          <a:srcRect/>
          <a:stretch>
            <a:fillRect/>
          </a:stretch>
        </p:blipFill>
        <p:spPr bwMode="auto">
          <a:xfrm>
            <a:off x="7162800" y="6476926"/>
            <a:ext cx="1981200" cy="381073"/>
          </a:xfrm>
          <a:prstGeom prst="rect">
            <a:avLst/>
          </a:prstGeom>
          <a:noFill/>
        </p:spPr>
      </p:pic>
    </p:spTree>
    <p:extLst>
      <p:ext uri="{BB962C8B-B14F-4D97-AF65-F5344CB8AC3E}">
        <p14:creationId xmlns:p14="http://schemas.microsoft.com/office/powerpoint/2010/main" val="103019541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50"/>
          <p:cNvGrpSpPr>
            <a:grpSpLocks/>
          </p:cNvGrpSpPr>
          <p:nvPr/>
        </p:nvGrpSpPr>
        <p:grpSpPr bwMode="auto">
          <a:xfrm>
            <a:off x="5973763" y="4700588"/>
            <a:ext cx="1458912" cy="1031875"/>
            <a:chOff x="5973352" y="4700368"/>
            <a:chExt cx="1458714" cy="1032888"/>
          </a:xfrm>
        </p:grpSpPr>
        <p:grpSp>
          <p:nvGrpSpPr>
            <p:cNvPr id="16436" name="Group 41"/>
            <p:cNvGrpSpPr>
              <a:grpSpLocks/>
            </p:cNvGrpSpPr>
            <p:nvPr/>
          </p:nvGrpSpPr>
          <p:grpSpPr bwMode="auto">
            <a:xfrm>
              <a:off x="5973352" y="4700368"/>
              <a:ext cx="1458714" cy="1032888"/>
              <a:chOff x="1695227" y="4801180"/>
              <a:chExt cx="1458714" cy="1032888"/>
            </a:xfrm>
          </p:grpSpPr>
          <p:pic>
            <p:nvPicPr>
              <p:cNvPr id="164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227" y="4869160"/>
                <a:ext cx="1458714" cy="96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tangle 43"/>
              <p:cNvSpPr/>
              <p:nvPr/>
            </p:nvSpPr>
            <p:spPr>
              <a:xfrm>
                <a:off x="1834908" y="4801180"/>
                <a:ext cx="1319033" cy="1398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grpSp>
        <p:pic>
          <p:nvPicPr>
            <p:cNvPr id="1643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4797152"/>
              <a:ext cx="1217132" cy="71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387" name="Group 49"/>
          <p:cNvGrpSpPr>
            <a:grpSpLocks/>
          </p:cNvGrpSpPr>
          <p:nvPr/>
        </p:nvGrpSpPr>
        <p:grpSpPr bwMode="auto">
          <a:xfrm>
            <a:off x="7370763" y="2781300"/>
            <a:ext cx="1458912" cy="1031875"/>
            <a:chOff x="7370882" y="2780928"/>
            <a:chExt cx="1458979" cy="1032888"/>
          </a:xfrm>
        </p:grpSpPr>
        <p:grpSp>
          <p:nvGrpSpPr>
            <p:cNvPr id="16431" name="Group 44"/>
            <p:cNvGrpSpPr>
              <a:grpSpLocks/>
            </p:cNvGrpSpPr>
            <p:nvPr/>
          </p:nvGrpSpPr>
          <p:grpSpPr bwMode="auto">
            <a:xfrm>
              <a:off x="7371147" y="2780928"/>
              <a:ext cx="1458714" cy="1032888"/>
              <a:chOff x="1695227" y="4801180"/>
              <a:chExt cx="1458714" cy="1032888"/>
            </a:xfrm>
          </p:grpSpPr>
          <p:pic>
            <p:nvPicPr>
              <p:cNvPr id="164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227" y="4869160"/>
                <a:ext cx="1458714" cy="96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46"/>
              <p:cNvSpPr/>
              <p:nvPr/>
            </p:nvSpPr>
            <p:spPr>
              <a:xfrm>
                <a:off x="1834668" y="4801180"/>
                <a:ext cx="1319273" cy="1398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grpSp>
        <p:pic>
          <p:nvPicPr>
            <p:cNvPr id="164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0882" y="2852936"/>
              <a:ext cx="1399580" cy="76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ctangle 48"/>
            <p:cNvSpPr/>
            <p:nvPr/>
          </p:nvSpPr>
          <p:spPr>
            <a:xfrm>
              <a:off x="7537577" y="2780928"/>
              <a:ext cx="1292284" cy="1032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grpSp>
      <p:grpSp>
        <p:nvGrpSpPr>
          <p:cNvPr id="16388" name="Group 47"/>
          <p:cNvGrpSpPr>
            <a:grpSpLocks/>
          </p:cNvGrpSpPr>
          <p:nvPr/>
        </p:nvGrpSpPr>
        <p:grpSpPr bwMode="auto">
          <a:xfrm>
            <a:off x="314325" y="2755900"/>
            <a:ext cx="1458913" cy="1033463"/>
            <a:chOff x="314139" y="2756152"/>
            <a:chExt cx="1458714" cy="1032888"/>
          </a:xfrm>
        </p:grpSpPr>
        <p:grpSp>
          <p:nvGrpSpPr>
            <p:cNvPr id="16427" name="Group 35"/>
            <p:cNvGrpSpPr>
              <a:grpSpLocks/>
            </p:cNvGrpSpPr>
            <p:nvPr/>
          </p:nvGrpSpPr>
          <p:grpSpPr bwMode="auto">
            <a:xfrm>
              <a:off x="314139" y="2756152"/>
              <a:ext cx="1458714" cy="1032888"/>
              <a:chOff x="1695227" y="4801180"/>
              <a:chExt cx="1458714" cy="1032888"/>
            </a:xfrm>
          </p:grpSpPr>
          <p:pic>
            <p:nvPicPr>
              <p:cNvPr id="164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227" y="4869160"/>
                <a:ext cx="1458714" cy="96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p:cNvSpPr/>
              <p:nvPr/>
            </p:nvSpPr>
            <p:spPr>
              <a:xfrm>
                <a:off x="1834908" y="4801180"/>
                <a:ext cx="1319033" cy="1396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grpSp>
        <p:pic>
          <p:nvPicPr>
            <p:cNvPr id="1642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005" y="2852936"/>
              <a:ext cx="1227683" cy="72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9" name="TextBox 19"/>
          <p:cNvSpPr txBox="1">
            <a:spLocks noChangeArrowheads="1"/>
          </p:cNvSpPr>
          <p:nvPr/>
        </p:nvSpPr>
        <p:spPr bwMode="auto">
          <a:xfrm>
            <a:off x="2475706" y="116632"/>
            <a:ext cx="61348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CA" altLang="en-US" sz="2000" b="1" dirty="0" smtClean="0">
                <a:solidFill>
                  <a:srgbClr val="C0504D"/>
                </a:solidFill>
                <a:latin typeface="+mj-lt"/>
                <a:cs typeface="Arial" charset="0"/>
              </a:rPr>
              <a:t> </a:t>
            </a:r>
            <a:r>
              <a:rPr lang="en-CA" altLang="en-US" sz="2400" b="1" dirty="0" smtClean="0">
                <a:solidFill>
                  <a:schemeClr val="tx2"/>
                </a:solidFill>
                <a:latin typeface="+mj-lt"/>
                <a:cs typeface="Arial" charset="0"/>
              </a:rPr>
              <a:t>Housing First is Effective in Cities of Different Sizes and Composition Across Canada</a:t>
            </a:r>
          </a:p>
        </p:txBody>
      </p:sp>
      <p:grpSp>
        <p:nvGrpSpPr>
          <p:cNvPr id="16390" name="Group 3"/>
          <p:cNvGrpSpPr>
            <a:grpSpLocks/>
          </p:cNvGrpSpPr>
          <p:nvPr/>
        </p:nvGrpSpPr>
        <p:grpSpPr bwMode="auto">
          <a:xfrm>
            <a:off x="2124075" y="1044575"/>
            <a:ext cx="4968875" cy="3535363"/>
            <a:chOff x="2267744" y="1103766"/>
            <a:chExt cx="5086350" cy="3486150"/>
          </a:xfrm>
        </p:grpSpPr>
        <p:pic>
          <p:nvPicPr>
            <p:cNvPr id="1642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7744" y="1103766"/>
              <a:ext cx="508635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2555375" y="3500396"/>
              <a:ext cx="144627" cy="144017"/>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3" name="Oval 12"/>
            <p:cNvSpPr/>
            <p:nvPr/>
          </p:nvSpPr>
          <p:spPr>
            <a:xfrm>
              <a:off x="4211282" y="3724248"/>
              <a:ext cx="144628" cy="144017"/>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4" name="Oval 13"/>
            <p:cNvSpPr/>
            <p:nvPr/>
          </p:nvSpPr>
          <p:spPr>
            <a:xfrm>
              <a:off x="6011818" y="3860439"/>
              <a:ext cx="144628" cy="144017"/>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5" name="Oval 14"/>
            <p:cNvSpPr/>
            <p:nvPr/>
          </p:nvSpPr>
          <p:spPr>
            <a:xfrm>
              <a:off x="6515578" y="3724248"/>
              <a:ext cx="144628" cy="144017"/>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6" name="Oval 15"/>
            <p:cNvSpPr/>
            <p:nvPr/>
          </p:nvSpPr>
          <p:spPr>
            <a:xfrm>
              <a:off x="5579559" y="4256485"/>
              <a:ext cx="144628" cy="144017"/>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grpSp>
      <p:grpSp>
        <p:nvGrpSpPr>
          <p:cNvPr id="16391" name="Group 9"/>
          <p:cNvGrpSpPr>
            <a:grpSpLocks/>
          </p:cNvGrpSpPr>
          <p:nvPr/>
        </p:nvGrpSpPr>
        <p:grpSpPr bwMode="auto">
          <a:xfrm>
            <a:off x="34925" y="2276475"/>
            <a:ext cx="2016125" cy="1862138"/>
            <a:chOff x="285720" y="2276872"/>
            <a:chExt cx="1621984" cy="1573457"/>
          </a:xfrm>
        </p:grpSpPr>
        <p:sp>
          <p:nvSpPr>
            <p:cNvPr id="6" name="Oval 5"/>
            <p:cNvSpPr/>
            <p:nvPr/>
          </p:nvSpPr>
          <p:spPr>
            <a:xfrm>
              <a:off x="285720" y="2276872"/>
              <a:ext cx="1621984" cy="157345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6420" name="TextBox 7"/>
            <p:cNvSpPr txBox="1">
              <a:spLocks noChangeArrowheads="1"/>
            </p:cNvSpPr>
            <p:nvPr/>
          </p:nvSpPr>
          <p:spPr bwMode="auto">
            <a:xfrm>
              <a:off x="412636" y="2389785"/>
              <a:ext cx="1368152" cy="67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CA" altLang="en-US" sz="1400" b="1" dirty="0" smtClean="0">
                  <a:latin typeface="Cambria" pitchFamily="18" charset="0"/>
                  <a:cs typeface="Arial" charset="0"/>
                </a:rPr>
                <a:t>Vancouver</a:t>
              </a:r>
            </a:p>
            <a:p>
              <a:pPr algn="ctr" eaLnBrk="1" fontAlgn="base" hangingPunct="1">
                <a:spcBef>
                  <a:spcPct val="0"/>
                </a:spcBef>
                <a:spcAft>
                  <a:spcPct val="0"/>
                </a:spcAft>
                <a:buFontTx/>
                <a:buNone/>
              </a:pPr>
              <a:r>
                <a:rPr lang="en-CA" altLang="en-US" sz="1400" dirty="0" smtClean="0">
                  <a:latin typeface="Cambria" pitchFamily="18" charset="0"/>
                  <a:cs typeface="Arial" charset="0"/>
                </a:rPr>
                <a:t>Pop: 578, 000</a:t>
              </a:r>
            </a:p>
            <a:p>
              <a:pPr eaLnBrk="1" fontAlgn="base" hangingPunct="1">
                <a:spcBef>
                  <a:spcPct val="0"/>
                </a:spcBef>
                <a:spcAft>
                  <a:spcPct val="0"/>
                </a:spcAft>
                <a:buFontTx/>
                <a:buNone/>
              </a:pPr>
              <a:endParaRPr lang="en-CA" altLang="en-US" sz="1800" dirty="0" smtClean="0">
                <a:solidFill>
                  <a:prstClr val="black"/>
                </a:solidFill>
                <a:cs typeface="Arial" charset="0"/>
              </a:endParaRPr>
            </a:p>
          </p:txBody>
        </p:sp>
      </p:grpSp>
      <p:grpSp>
        <p:nvGrpSpPr>
          <p:cNvPr id="16392" name="Group 34"/>
          <p:cNvGrpSpPr>
            <a:grpSpLocks/>
          </p:cNvGrpSpPr>
          <p:nvPr/>
        </p:nvGrpSpPr>
        <p:grpSpPr bwMode="auto">
          <a:xfrm>
            <a:off x="1403350" y="4246563"/>
            <a:ext cx="2016125" cy="1862137"/>
            <a:chOff x="1403648" y="4246406"/>
            <a:chExt cx="2016224" cy="1862754"/>
          </a:xfrm>
        </p:grpSpPr>
        <p:grpSp>
          <p:nvGrpSpPr>
            <p:cNvPr id="16413" name="Group 17"/>
            <p:cNvGrpSpPr>
              <a:grpSpLocks/>
            </p:cNvGrpSpPr>
            <p:nvPr/>
          </p:nvGrpSpPr>
          <p:grpSpPr bwMode="auto">
            <a:xfrm>
              <a:off x="1695227" y="4725144"/>
              <a:ext cx="1458714" cy="1032888"/>
              <a:chOff x="1695227" y="4801180"/>
              <a:chExt cx="1458714" cy="1032888"/>
            </a:xfrm>
          </p:grpSpPr>
          <p:pic>
            <p:nvPicPr>
              <p:cNvPr id="164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227" y="4869160"/>
                <a:ext cx="1458714" cy="96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835469" y="4800438"/>
                <a:ext cx="1317690" cy="1397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grpSp>
        <p:grpSp>
          <p:nvGrpSpPr>
            <p:cNvPr id="16414" name="Group 22"/>
            <p:cNvGrpSpPr>
              <a:grpSpLocks/>
            </p:cNvGrpSpPr>
            <p:nvPr/>
          </p:nvGrpSpPr>
          <p:grpSpPr bwMode="auto">
            <a:xfrm>
              <a:off x="1403648" y="4246406"/>
              <a:ext cx="2016224" cy="1862754"/>
              <a:chOff x="285720" y="2276872"/>
              <a:chExt cx="1621984" cy="1573457"/>
            </a:xfrm>
          </p:grpSpPr>
          <p:sp>
            <p:nvSpPr>
              <p:cNvPr id="24" name="Oval 23"/>
              <p:cNvSpPr/>
              <p:nvPr/>
            </p:nvSpPr>
            <p:spPr>
              <a:xfrm>
                <a:off x="285720" y="2276872"/>
                <a:ext cx="1621984" cy="157345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6416" name="TextBox 24"/>
              <p:cNvSpPr txBox="1">
                <a:spLocks noChangeArrowheads="1"/>
              </p:cNvSpPr>
              <p:nvPr/>
            </p:nvSpPr>
            <p:spPr bwMode="auto">
              <a:xfrm>
                <a:off x="412636" y="2367638"/>
                <a:ext cx="1368152" cy="67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CA" altLang="en-US" sz="1400" b="1" dirty="0" smtClean="0">
                    <a:latin typeface="Cambria" pitchFamily="18" charset="0"/>
                    <a:cs typeface="Arial" charset="0"/>
                  </a:rPr>
                  <a:t>Winnipeg</a:t>
                </a:r>
              </a:p>
              <a:p>
                <a:pPr algn="ctr" eaLnBrk="1" fontAlgn="base" hangingPunct="1">
                  <a:spcBef>
                    <a:spcPct val="0"/>
                  </a:spcBef>
                  <a:spcAft>
                    <a:spcPct val="0"/>
                  </a:spcAft>
                  <a:buFontTx/>
                  <a:buNone/>
                </a:pPr>
                <a:r>
                  <a:rPr lang="en-CA" altLang="en-US" sz="1400" dirty="0" smtClean="0">
                    <a:latin typeface="Cambria" pitchFamily="18" charset="0"/>
                    <a:cs typeface="Arial" charset="0"/>
                  </a:rPr>
                  <a:t>Pop: 633, 000</a:t>
                </a:r>
              </a:p>
              <a:p>
                <a:pPr eaLnBrk="1" fontAlgn="base" hangingPunct="1">
                  <a:spcBef>
                    <a:spcPct val="0"/>
                  </a:spcBef>
                  <a:spcAft>
                    <a:spcPct val="0"/>
                  </a:spcAft>
                  <a:buFontTx/>
                  <a:buNone/>
                </a:pPr>
                <a:endParaRPr lang="en-CA" altLang="en-US" sz="1800" dirty="0" smtClean="0">
                  <a:solidFill>
                    <a:prstClr val="black"/>
                  </a:solidFill>
                  <a:cs typeface="Arial" charset="0"/>
                </a:endParaRPr>
              </a:p>
            </p:txBody>
          </p:sp>
        </p:grpSp>
      </p:grpSp>
      <p:grpSp>
        <p:nvGrpSpPr>
          <p:cNvPr id="16393" name="Group 18"/>
          <p:cNvGrpSpPr>
            <a:grpSpLocks/>
          </p:cNvGrpSpPr>
          <p:nvPr/>
        </p:nvGrpSpPr>
        <p:grpSpPr bwMode="auto">
          <a:xfrm>
            <a:off x="3563938" y="4868863"/>
            <a:ext cx="2016125" cy="1862137"/>
            <a:chOff x="3563888" y="4956147"/>
            <a:chExt cx="2016000" cy="1861200"/>
          </a:xfrm>
        </p:grpSpPr>
        <p:grpSp>
          <p:nvGrpSpPr>
            <p:cNvPr id="16407" name="Group 38"/>
            <p:cNvGrpSpPr>
              <a:grpSpLocks/>
            </p:cNvGrpSpPr>
            <p:nvPr/>
          </p:nvGrpSpPr>
          <p:grpSpPr bwMode="auto">
            <a:xfrm>
              <a:off x="3842531" y="5445224"/>
              <a:ext cx="1458714" cy="1032888"/>
              <a:chOff x="1695227" y="4801180"/>
              <a:chExt cx="1458714" cy="1032888"/>
            </a:xfrm>
          </p:grpSpPr>
          <p:pic>
            <p:nvPicPr>
              <p:cNvPr id="16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227" y="4869160"/>
                <a:ext cx="1458714" cy="96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p:cNvSpPr/>
              <p:nvPr/>
            </p:nvSpPr>
            <p:spPr>
              <a:xfrm>
                <a:off x="1835658" y="4800807"/>
                <a:ext cx="1317544" cy="1396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grpSp>
        <p:grpSp>
          <p:nvGrpSpPr>
            <p:cNvPr id="16408" name="Group 25"/>
            <p:cNvGrpSpPr>
              <a:grpSpLocks/>
            </p:cNvGrpSpPr>
            <p:nvPr/>
          </p:nvGrpSpPr>
          <p:grpSpPr bwMode="auto">
            <a:xfrm>
              <a:off x="3563888" y="4956147"/>
              <a:ext cx="2016000" cy="1861200"/>
              <a:chOff x="285720" y="2276872"/>
              <a:chExt cx="1851597" cy="1640427"/>
            </a:xfrm>
          </p:grpSpPr>
          <p:sp>
            <p:nvSpPr>
              <p:cNvPr id="27" name="Oval 26"/>
              <p:cNvSpPr/>
              <p:nvPr/>
            </p:nvSpPr>
            <p:spPr>
              <a:xfrm>
                <a:off x="285720" y="2276872"/>
                <a:ext cx="1851597" cy="164042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6410" name="TextBox 27"/>
              <p:cNvSpPr txBox="1">
                <a:spLocks noChangeArrowheads="1"/>
              </p:cNvSpPr>
              <p:nvPr/>
            </p:nvSpPr>
            <p:spPr bwMode="auto">
              <a:xfrm>
                <a:off x="523601" y="2340339"/>
                <a:ext cx="1368152" cy="70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fr-CA" altLang="en-US" sz="1400" b="1" dirty="0" smtClean="0">
                    <a:latin typeface="Cambria" pitchFamily="18" charset="0"/>
                    <a:cs typeface="Arial" charset="0"/>
                  </a:rPr>
                  <a:t>Toronto</a:t>
                </a:r>
                <a:endParaRPr lang="en-CA" altLang="en-US" sz="1400" b="1" dirty="0" smtClean="0">
                  <a:latin typeface="Cambria" pitchFamily="18" charset="0"/>
                  <a:cs typeface="Arial" charset="0"/>
                </a:endParaRPr>
              </a:p>
              <a:p>
                <a:pPr algn="ctr" eaLnBrk="1" fontAlgn="base" hangingPunct="1">
                  <a:spcBef>
                    <a:spcPct val="0"/>
                  </a:spcBef>
                  <a:spcAft>
                    <a:spcPct val="0"/>
                  </a:spcAft>
                  <a:buFontTx/>
                  <a:buNone/>
                </a:pPr>
                <a:r>
                  <a:rPr lang="en-CA" altLang="en-US" sz="1400" dirty="0" smtClean="0">
                    <a:latin typeface="Cambria" pitchFamily="18" charset="0"/>
                    <a:cs typeface="Arial" charset="0"/>
                  </a:rPr>
                  <a:t>Pop: 2,503,000</a:t>
                </a:r>
              </a:p>
              <a:p>
                <a:pPr eaLnBrk="1" fontAlgn="base" hangingPunct="1">
                  <a:spcBef>
                    <a:spcPct val="0"/>
                  </a:spcBef>
                  <a:spcAft>
                    <a:spcPct val="0"/>
                  </a:spcAft>
                  <a:buFontTx/>
                  <a:buNone/>
                </a:pPr>
                <a:endParaRPr lang="en-CA" altLang="en-US" sz="1800" dirty="0" smtClean="0">
                  <a:solidFill>
                    <a:prstClr val="black"/>
                  </a:solidFill>
                  <a:cs typeface="Arial" charset="0"/>
                </a:endParaRPr>
              </a:p>
            </p:txBody>
          </p:sp>
        </p:grpSp>
      </p:grpSp>
      <p:grpSp>
        <p:nvGrpSpPr>
          <p:cNvPr id="16394" name="Group 28"/>
          <p:cNvGrpSpPr>
            <a:grpSpLocks/>
          </p:cNvGrpSpPr>
          <p:nvPr/>
        </p:nvGrpSpPr>
        <p:grpSpPr bwMode="auto">
          <a:xfrm>
            <a:off x="5724525" y="4246563"/>
            <a:ext cx="2016125" cy="1860550"/>
            <a:chOff x="285719" y="2276872"/>
            <a:chExt cx="1754327" cy="1696724"/>
          </a:xfrm>
        </p:grpSpPr>
        <p:sp>
          <p:nvSpPr>
            <p:cNvPr id="30" name="Oval 29"/>
            <p:cNvSpPr/>
            <p:nvPr/>
          </p:nvSpPr>
          <p:spPr>
            <a:xfrm>
              <a:off x="285719" y="2276872"/>
              <a:ext cx="1754327" cy="169672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6406" name="TextBox 30"/>
            <p:cNvSpPr txBox="1">
              <a:spLocks noChangeArrowheads="1"/>
            </p:cNvSpPr>
            <p:nvPr/>
          </p:nvSpPr>
          <p:spPr bwMode="auto">
            <a:xfrm>
              <a:off x="496240" y="2319436"/>
              <a:ext cx="1368152" cy="64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CA" altLang="en-US" sz="1200" b="1" dirty="0" smtClean="0">
                  <a:solidFill>
                    <a:schemeClr val="bg1">
                      <a:lumMod val="95000"/>
                      <a:lumOff val="5000"/>
                    </a:schemeClr>
                  </a:solidFill>
                  <a:latin typeface="Cambria" pitchFamily="18" charset="0"/>
                  <a:cs typeface="Arial" charset="0"/>
                </a:rPr>
                <a:t>Montreal</a:t>
              </a:r>
            </a:p>
            <a:p>
              <a:pPr algn="ctr" eaLnBrk="1" fontAlgn="base" hangingPunct="1">
                <a:spcBef>
                  <a:spcPct val="0"/>
                </a:spcBef>
                <a:spcAft>
                  <a:spcPct val="0"/>
                </a:spcAft>
                <a:buFontTx/>
                <a:buNone/>
              </a:pPr>
              <a:r>
                <a:rPr lang="en-CA" altLang="en-US" sz="1200" dirty="0" smtClean="0">
                  <a:solidFill>
                    <a:schemeClr val="bg1">
                      <a:lumMod val="95000"/>
                      <a:lumOff val="5000"/>
                    </a:schemeClr>
                  </a:solidFill>
                  <a:latin typeface="Cambria" pitchFamily="18" charset="0"/>
                  <a:cs typeface="Arial" charset="0"/>
                </a:rPr>
                <a:t>Pop: 1,621,000</a:t>
              </a:r>
            </a:p>
            <a:p>
              <a:pPr eaLnBrk="1" fontAlgn="base" hangingPunct="1">
                <a:spcBef>
                  <a:spcPct val="0"/>
                </a:spcBef>
                <a:spcAft>
                  <a:spcPct val="0"/>
                </a:spcAft>
                <a:buFontTx/>
                <a:buNone/>
              </a:pPr>
              <a:endParaRPr lang="en-CA" altLang="en-US" sz="1600" dirty="0" smtClean="0">
                <a:cs typeface="Arial" charset="0"/>
              </a:endParaRPr>
            </a:p>
          </p:txBody>
        </p:sp>
      </p:grpSp>
      <p:grpSp>
        <p:nvGrpSpPr>
          <p:cNvPr id="16395" name="Group 31"/>
          <p:cNvGrpSpPr>
            <a:grpSpLocks/>
          </p:cNvGrpSpPr>
          <p:nvPr/>
        </p:nvGrpSpPr>
        <p:grpSpPr bwMode="auto">
          <a:xfrm>
            <a:off x="7092950" y="2276475"/>
            <a:ext cx="2016125" cy="1862138"/>
            <a:chOff x="285720" y="2276872"/>
            <a:chExt cx="1621984" cy="1573457"/>
          </a:xfrm>
        </p:grpSpPr>
        <p:sp>
          <p:nvSpPr>
            <p:cNvPr id="33" name="Oval 32"/>
            <p:cNvSpPr/>
            <p:nvPr/>
          </p:nvSpPr>
          <p:spPr>
            <a:xfrm>
              <a:off x="285720" y="2276872"/>
              <a:ext cx="1621984" cy="157345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6404" name="TextBox 33"/>
            <p:cNvSpPr txBox="1">
              <a:spLocks noChangeArrowheads="1"/>
            </p:cNvSpPr>
            <p:nvPr/>
          </p:nvSpPr>
          <p:spPr bwMode="auto">
            <a:xfrm>
              <a:off x="412636" y="2398623"/>
              <a:ext cx="1368152" cy="67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CA" altLang="en-US" sz="1400" b="1" dirty="0" smtClean="0">
                  <a:latin typeface="Cambria" pitchFamily="18" charset="0"/>
                  <a:cs typeface="Arial" charset="0"/>
                </a:rPr>
                <a:t>Moncton</a:t>
              </a:r>
            </a:p>
            <a:p>
              <a:pPr algn="ctr" eaLnBrk="1" fontAlgn="base" hangingPunct="1">
                <a:spcBef>
                  <a:spcPct val="0"/>
                </a:spcBef>
                <a:spcAft>
                  <a:spcPct val="0"/>
                </a:spcAft>
                <a:buFontTx/>
                <a:buNone/>
              </a:pPr>
              <a:r>
                <a:rPr lang="en-CA" altLang="en-US" sz="1400" dirty="0" smtClean="0">
                  <a:latin typeface="Cambria" pitchFamily="18" charset="0"/>
                  <a:cs typeface="Arial" charset="0"/>
                </a:rPr>
                <a:t>Pop: 107,000</a:t>
              </a:r>
            </a:p>
            <a:p>
              <a:pPr eaLnBrk="1" fontAlgn="base" hangingPunct="1">
                <a:spcBef>
                  <a:spcPct val="0"/>
                </a:spcBef>
                <a:spcAft>
                  <a:spcPct val="0"/>
                </a:spcAft>
                <a:buFontTx/>
                <a:buNone/>
              </a:pPr>
              <a:endParaRPr lang="en-CA" altLang="en-US" sz="1800" dirty="0" smtClean="0">
                <a:solidFill>
                  <a:prstClr val="black"/>
                </a:solidFill>
                <a:cs typeface="Arial" charset="0"/>
              </a:endParaRPr>
            </a:p>
          </p:txBody>
        </p:sp>
      </p:grpSp>
      <p:pic>
        <p:nvPicPr>
          <p:cNvPr id="1639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5738" y="5443538"/>
            <a:ext cx="13081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3" name="Straight Connector 52"/>
          <p:cNvCxnSpPr>
            <a:endCxn id="24" idx="0"/>
          </p:cNvCxnSpPr>
          <p:nvPr/>
        </p:nvCxnSpPr>
        <p:spPr>
          <a:xfrm flipH="1">
            <a:off x="2411413" y="3789363"/>
            <a:ext cx="1658937" cy="4572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2051050" y="3141663"/>
            <a:ext cx="401638" cy="39211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27" idx="0"/>
          </p:cNvCxnSpPr>
          <p:nvPr/>
        </p:nvCxnSpPr>
        <p:spPr>
          <a:xfrm flipH="1">
            <a:off x="4572000" y="4303713"/>
            <a:ext cx="863600" cy="56515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33" idx="2"/>
          </p:cNvCxnSpPr>
          <p:nvPr/>
        </p:nvCxnSpPr>
        <p:spPr>
          <a:xfrm flipH="1">
            <a:off x="6300788" y="3206750"/>
            <a:ext cx="792162" cy="58261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30" idx="0"/>
          </p:cNvCxnSpPr>
          <p:nvPr/>
        </p:nvCxnSpPr>
        <p:spPr>
          <a:xfrm>
            <a:off x="5868988" y="3921125"/>
            <a:ext cx="863600" cy="32543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2682" y="220662"/>
            <a:ext cx="18954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11916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bwMode="auto">
          <a:xfrm>
            <a:off x="762000" y="304800"/>
            <a:ext cx="8058473" cy="4929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ctr"/>
            <a:r>
              <a:rPr lang="en-CA" altLang="en-US" sz="2400" b="1" dirty="0" smtClean="0">
                <a:effectLst>
                  <a:outerShdw blurRad="38100" dist="38100" dir="2700000" algn="tl">
                    <a:srgbClr val="000000">
                      <a:alpha val="43137"/>
                    </a:srgbClr>
                  </a:outerShdw>
                </a:effectLst>
              </a:rPr>
              <a:t>Housing First Achieves Similar Housing Outcomes for Moderate and High Need Participants</a:t>
            </a:r>
          </a:p>
        </p:txBody>
      </p:sp>
      <p:sp>
        <p:nvSpPr>
          <p:cNvPr id="2" name="TextBox 1"/>
          <p:cNvSpPr txBox="1"/>
          <p:nvPr/>
        </p:nvSpPr>
        <p:spPr>
          <a:xfrm>
            <a:off x="1828800" y="1219200"/>
            <a:ext cx="5904656" cy="369332"/>
          </a:xfrm>
          <a:prstGeom prst="rect">
            <a:avLst/>
          </a:prstGeom>
          <a:noFill/>
        </p:spPr>
        <p:txBody>
          <a:bodyPr wrap="square" rtlCol="0">
            <a:spAutoFit/>
          </a:bodyPr>
          <a:lstStyle/>
          <a:p>
            <a:pPr algn="ctr"/>
            <a:r>
              <a:rPr lang="en-US" b="1" dirty="0" smtClean="0">
                <a:solidFill>
                  <a:prstClr val="black"/>
                </a:solidFill>
              </a:rPr>
              <a:t>Percentage of time housed</a:t>
            </a:r>
            <a:endParaRPr lang="en-US" b="1" dirty="0">
              <a:solidFill>
                <a:prstClr val="black"/>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700808"/>
            <a:ext cx="8212067" cy="4405985"/>
          </a:xfrm>
          <a:prstGeom prst="rect">
            <a:avLst/>
          </a:prstGeom>
        </p:spPr>
      </p:pic>
      <p:pic>
        <p:nvPicPr>
          <p:cNvPr id="5" name="Picture 2" descr="C:\Users\astefancic\Pictures\PTH logo_white_lg_crop.jpg"/>
          <p:cNvPicPr>
            <a:picLocks noChangeAspect="1" noChangeArrowheads="1"/>
          </p:cNvPicPr>
          <p:nvPr/>
        </p:nvPicPr>
        <p:blipFill>
          <a:blip r:embed="rId4" cstate="print"/>
          <a:srcRect/>
          <a:stretch>
            <a:fillRect/>
          </a:stretch>
        </p:blipFill>
        <p:spPr bwMode="auto">
          <a:xfrm>
            <a:off x="7162800" y="6476926"/>
            <a:ext cx="1981200" cy="381073"/>
          </a:xfrm>
          <a:prstGeom prst="rect">
            <a:avLst/>
          </a:prstGeom>
          <a:noFill/>
        </p:spPr>
      </p:pic>
    </p:spTree>
    <p:extLst>
      <p:ext uri="{BB962C8B-B14F-4D97-AF65-F5344CB8AC3E}">
        <p14:creationId xmlns:p14="http://schemas.microsoft.com/office/powerpoint/2010/main" val="424637435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458000" cy="734144"/>
          </a:xfrm>
        </p:spPr>
        <p:txBody>
          <a:bodyPr>
            <a:noAutofit/>
          </a:bodyPr>
          <a:lstStyle/>
          <a:p>
            <a:pPr algn="ctr"/>
            <a:r>
              <a:rPr lang="en-US" sz="3200" b="1" dirty="0"/>
              <a:t>Cost </a:t>
            </a:r>
            <a:r>
              <a:rPr lang="en-US" sz="3200" b="1" dirty="0" smtClean="0"/>
              <a:t>Offsets Vary Depending on Need Level </a:t>
            </a:r>
            <a:endParaRPr lang="en-US" sz="3200" b="1" dirty="0"/>
          </a:p>
        </p:txBody>
      </p:sp>
      <p:sp>
        <p:nvSpPr>
          <p:cNvPr id="3" name="Content Placeholder 2"/>
          <p:cNvSpPr>
            <a:spLocks noGrp="1"/>
          </p:cNvSpPr>
          <p:nvPr>
            <p:ph idx="1"/>
          </p:nvPr>
        </p:nvSpPr>
        <p:spPr>
          <a:xfrm>
            <a:off x="682960" y="1812882"/>
            <a:ext cx="7920880" cy="4680520"/>
          </a:xfrm>
        </p:spPr>
        <p:txBody>
          <a:bodyPr/>
          <a:lstStyle/>
          <a:p>
            <a:pPr marL="130969">
              <a:spcBef>
                <a:spcPts val="0"/>
              </a:spcBef>
              <a:spcAft>
                <a:spcPts val="600"/>
              </a:spcAft>
              <a:buNone/>
            </a:pPr>
            <a:r>
              <a:rPr lang="en-US" sz="2800" b="1" dirty="0" smtClean="0">
                <a:solidFill>
                  <a:schemeClr val="tx1"/>
                </a:solidFill>
              </a:rPr>
              <a:t>Cost Analysis: HF with ACT</a:t>
            </a:r>
          </a:p>
          <a:p>
            <a:pPr marL="381000" indent="-250031">
              <a:spcBef>
                <a:spcPts val="0"/>
              </a:spcBef>
              <a:spcAft>
                <a:spcPts val="600"/>
              </a:spcAft>
            </a:pPr>
            <a:r>
              <a:rPr lang="en-US" sz="2400" dirty="0" smtClean="0">
                <a:solidFill>
                  <a:schemeClr val="tx1"/>
                </a:solidFill>
              </a:rPr>
              <a:t>Housing First costs $22K per person per year </a:t>
            </a:r>
          </a:p>
          <a:p>
            <a:pPr marL="381000" indent="-250031">
              <a:spcBef>
                <a:spcPts val="0"/>
              </a:spcBef>
              <a:spcAft>
                <a:spcPts val="600"/>
              </a:spcAft>
            </a:pPr>
            <a:r>
              <a:rPr lang="en-US" sz="2400" dirty="0" smtClean="0">
                <a:solidFill>
                  <a:prstClr val="black"/>
                </a:solidFill>
              </a:rPr>
              <a:t>Average </a:t>
            </a:r>
            <a:r>
              <a:rPr lang="en-US" sz="2400" dirty="0">
                <a:solidFill>
                  <a:prstClr val="black"/>
                </a:solidFill>
              </a:rPr>
              <a:t>net cost offset </a:t>
            </a:r>
            <a:r>
              <a:rPr lang="en-US" sz="2400" dirty="0" smtClean="0">
                <a:solidFill>
                  <a:schemeClr val="tx1"/>
                </a:solidFill>
              </a:rPr>
              <a:t>of $21.4K CAD (96%) per person.  </a:t>
            </a:r>
          </a:p>
          <a:p>
            <a:pPr marL="381000" indent="-207169">
              <a:spcBef>
                <a:spcPts val="0"/>
              </a:spcBef>
              <a:spcAft>
                <a:spcPts val="600"/>
              </a:spcAft>
            </a:pPr>
            <a:r>
              <a:rPr lang="en-US" sz="2400" dirty="0" smtClean="0">
                <a:solidFill>
                  <a:schemeClr val="tx1"/>
                </a:solidFill>
              </a:rPr>
              <a:t>$10 CAD invested in HF with ACT saved $9.60 CAD</a:t>
            </a:r>
          </a:p>
          <a:p>
            <a:pPr marL="130969" lvl="0">
              <a:spcBef>
                <a:spcPts val="0"/>
              </a:spcBef>
              <a:spcAft>
                <a:spcPts val="600"/>
              </a:spcAft>
              <a:buNone/>
            </a:pPr>
            <a:r>
              <a:rPr lang="en-US" sz="2800" b="1" dirty="0" smtClean="0">
                <a:solidFill>
                  <a:schemeClr val="tx1"/>
                </a:solidFill>
              </a:rPr>
              <a:t>Cost Analysis: HF with ICM  </a:t>
            </a:r>
          </a:p>
          <a:p>
            <a:pPr marL="381000" lvl="0" indent="-250031">
              <a:spcBef>
                <a:spcPts val="0"/>
              </a:spcBef>
              <a:spcAft>
                <a:spcPts val="600"/>
              </a:spcAft>
            </a:pPr>
            <a:r>
              <a:rPr lang="en-US" sz="2400" dirty="0" smtClean="0">
                <a:solidFill>
                  <a:prstClr val="black"/>
                </a:solidFill>
              </a:rPr>
              <a:t>Housing </a:t>
            </a:r>
            <a:r>
              <a:rPr lang="en-US" sz="2400" dirty="0">
                <a:solidFill>
                  <a:prstClr val="black"/>
                </a:solidFill>
              </a:rPr>
              <a:t>First costs </a:t>
            </a:r>
            <a:r>
              <a:rPr lang="en-US" sz="2400" dirty="0" smtClean="0">
                <a:solidFill>
                  <a:prstClr val="black"/>
                </a:solidFill>
              </a:rPr>
              <a:t>$14K CAD per </a:t>
            </a:r>
            <a:r>
              <a:rPr lang="en-US" sz="2400" dirty="0">
                <a:solidFill>
                  <a:prstClr val="black"/>
                </a:solidFill>
              </a:rPr>
              <a:t>person per year </a:t>
            </a:r>
          </a:p>
          <a:p>
            <a:pPr marL="381000" lvl="0" indent="-250031">
              <a:spcBef>
                <a:spcPts val="0"/>
              </a:spcBef>
              <a:spcAft>
                <a:spcPts val="600"/>
              </a:spcAft>
            </a:pPr>
            <a:r>
              <a:rPr lang="en-US" sz="2400" dirty="0">
                <a:solidFill>
                  <a:prstClr val="black"/>
                </a:solidFill>
              </a:rPr>
              <a:t>Average </a:t>
            </a:r>
            <a:r>
              <a:rPr lang="en-US" sz="2400" dirty="0" smtClean="0">
                <a:solidFill>
                  <a:prstClr val="black"/>
                </a:solidFill>
              </a:rPr>
              <a:t>net cost offset </a:t>
            </a:r>
            <a:r>
              <a:rPr lang="en-US" sz="2400" dirty="0">
                <a:solidFill>
                  <a:prstClr val="black"/>
                </a:solidFill>
              </a:rPr>
              <a:t>of </a:t>
            </a:r>
            <a:r>
              <a:rPr lang="en-US" sz="2400" dirty="0" smtClean="0">
                <a:solidFill>
                  <a:prstClr val="black"/>
                </a:solidFill>
              </a:rPr>
              <a:t>$4.8K CAD (34%) per </a:t>
            </a:r>
            <a:r>
              <a:rPr lang="en-US" sz="2400" dirty="0">
                <a:solidFill>
                  <a:prstClr val="black"/>
                </a:solidFill>
              </a:rPr>
              <a:t>person.  </a:t>
            </a:r>
          </a:p>
          <a:p>
            <a:pPr marL="381000" lvl="0" indent="-207169">
              <a:spcBef>
                <a:spcPts val="0"/>
              </a:spcBef>
              <a:spcAft>
                <a:spcPts val="600"/>
              </a:spcAft>
            </a:pPr>
            <a:r>
              <a:rPr lang="en-US" sz="2400" dirty="0">
                <a:solidFill>
                  <a:prstClr val="black"/>
                </a:solidFill>
              </a:rPr>
              <a:t>$10 </a:t>
            </a:r>
            <a:r>
              <a:rPr lang="en-US" sz="2400" dirty="0" smtClean="0">
                <a:solidFill>
                  <a:prstClr val="black"/>
                </a:solidFill>
              </a:rPr>
              <a:t>CAD invested </a:t>
            </a:r>
            <a:r>
              <a:rPr lang="en-US" sz="2400" dirty="0">
                <a:solidFill>
                  <a:prstClr val="black"/>
                </a:solidFill>
              </a:rPr>
              <a:t>in HF with </a:t>
            </a:r>
            <a:r>
              <a:rPr lang="en-US" sz="2400" dirty="0" smtClean="0">
                <a:solidFill>
                  <a:prstClr val="black"/>
                </a:solidFill>
              </a:rPr>
              <a:t>ICM</a:t>
            </a:r>
            <a:r>
              <a:rPr lang="en-US" sz="2400" dirty="0">
                <a:solidFill>
                  <a:prstClr val="black"/>
                </a:solidFill>
              </a:rPr>
              <a:t> saved </a:t>
            </a:r>
            <a:r>
              <a:rPr lang="en-US" sz="2400" dirty="0" smtClean="0">
                <a:solidFill>
                  <a:prstClr val="black"/>
                </a:solidFill>
              </a:rPr>
              <a:t>$3.42 CAD</a:t>
            </a:r>
            <a:endParaRPr lang="en-US" sz="2400" dirty="0">
              <a:solidFill>
                <a:prstClr val="black"/>
              </a:solidFill>
            </a:endParaRPr>
          </a:p>
          <a:p>
            <a:pPr>
              <a:buNone/>
            </a:pPr>
            <a:endParaRPr lang="en-US" dirty="0"/>
          </a:p>
        </p:txBody>
      </p:sp>
      <p:pic>
        <p:nvPicPr>
          <p:cNvPr id="4" name="Picture 2" descr="C:\Users\astefancic\Pictures\PTH logo_white_lg_crop.jpg"/>
          <p:cNvPicPr>
            <a:picLocks noChangeAspect="1" noChangeArrowheads="1"/>
          </p:cNvPicPr>
          <p:nvPr/>
        </p:nvPicPr>
        <p:blipFill>
          <a:blip r:embed="rId3" cstate="print"/>
          <a:srcRect/>
          <a:stretch>
            <a:fillRect/>
          </a:stretch>
        </p:blipFill>
        <p:spPr bwMode="auto">
          <a:xfrm>
            <a:off x="7162800" y="6476926"/>
            <a:ext cx="1981200" cy="381073"/>
          </a:xfrm>
          <a:prstGeom prst="rect">
            <a:avLst/>
          </a:prstGeom>
          <a:noFill/>
        </p:spPr>
      </p:pic>
    </p:spTree>
    <p:extLst>
      <p:ext uri="{BB962C8B-B14F-4D97-AF65-F5344CB8AC3E}">
        <p14:creationId xmlns:p14="http://schemas.microsoft.com/office/powerpoint/2010/main" val="32770512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b="1" dirty="0" smtClean="0"/>
              <a:t>Key Point About Program Fidelity</a:t>
            </a:r>
            <a:endParaRPr lang="en-US" b="1" dirty="0"/>
          </a:p>
        </p:txBody>
      </p:sp>
      <p:pic>
        <p:nvPicPr>
          <p:cNvPr id="4" name="Content Placeholder 3" descr="C:\Users\stsemberis.Sam-laptop-01\Downloads\IMG_2326+2.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45911" y="1981200"/>
            <a:ext cx="4191000" cy="4389437"/>
          </a:xfrm>
          <a:prstGeom prst="rect">
            <a:avLst/>
          </a:prstGeom>
          <a:noFill/>
          <a:ln>
            <a:noFill/>
          </a:ln>
        </p:spPr>
      </p:pic>
      <p:sp>
        <p:nvSpPr>
          <p:cNvPr id="6" name="Rectangle 5"/>
          <p:cNvSpPr/>
          <p:nvPr/>
        </p:nvSpPr>
        <p:spPr>
          <a:xfrm>
            <a:off x="5334000" y="2895600"/>
            <a:ext cx="2895600" cy="2677656"/>
          </a:xfrm>
          <a:prstGeom prst="rect">
            <a:avLst/>
          </a:prstGeom>
        </p:spPr>
        <p:txBody>
          <a:bodyPr wrap="square">
            <a:spAutoFit/>
          </a:bodyPr>
          <a:lstStyle/>
          <a:p>
            <a:pPr lvl="0">
              <a:spcBef>
                <a:spcPct val="20000"/>
              </a:spcBef>
            </a:pPr>
            <a:r>
              <a:rPr lang="en-US" sz="2800" b="1" dirty="0" smtClean="0">
                <a:solidFill>
                  <a:srgbClr val="002060"/>
                </a:solidFill>
              </a:rPr>
              <a:t>High </a:t>
            </a:r>
            <a:r>
              <a:rPr lang="en-US" sz="2800" b="1" dirty="0">
                <a:solidFill>
                  <a:srgbClr val="002060"/>
                </a:solidFill>
              </a:rPr>
              <a:t>program fidelity </a:t>
            </a:r>
            <a:r>
              <a:rPr lang="en-US" sz="2800" b="1" dirty="0" smtClean="0">
                <a:solidFill>
                  <a:srgbClr val="002060"/>
                </a:solidFill>
              </a:rPr>
              <a:t>is associated </a:t>
            </a:r>
            <a:r>
              <a:rPr lang="en-US" sz="2800" b="1" dirty="0">
                <a:solidFill>
                  <a:srgbClr val="002060"/>
                </a:solidFill>
              </a:rPr>
              <a:t>with greater housing stability and </a:t>
            </a:r>
            <a:r>
              <a:rPr lang="en-US" sz="2800" b="1" dirty="0" smtClean="0">
                <a:solidFill>
                  <a:srgbClr val="002060"/>
                </a:solidFill>
              </a:rPr>
              <a:t>quality </a:t>
            </a:r>
            <a:r>
              <a:rPr lang="en-US" sz="2800" b="1" dirty="0">
                <a:solidFill>
                  <a:srgbClr val="002060"/>
                </a:solidFill>
              </a:rPr>
              <a:t>of life.</a:t>
            </a:r>
          </a:p>
        </p:txBody>
      </p:sp>
      <p:pic>
        <p:nvPicPr>
          <p:cNvPr id="7" name="Picture 2" descr="C:\Users\astefancic\Pictures\PTH logo_white_lg_crop.jpg"/>
          <p:cNvPicPr>
            <a:picLocks noChangeAspect="1" noChangeArrowheads="1"/>
          </p:cNvPicPr>
          <p:nvPr/>
        </p:nvPicPr>
        <p:blipFill>
          <a:blip r:embed="rId4" cstate="print"/>
          <a:srcRect/>
          <a:stretch>
            <a:fillRect/>
          </a:stretch>
        </p:blipFill>
        <p:spPr bwMode="auto">
          <a:xfrm>
            <a:off x="7162800" y="6476926"/>
            <a:ext cx="1981200" cy="381073"/>
          </a:xfrm>
          <a:prstGeom prst="rect">
            <a:avLst/>
          </a:prstGeom>
          <a:noFill/>
        </p:spPr>
      </p:pic>
    </p:spTree>
    <p:extLst>
      <p:ext uri="{BB962C8B-B14F-4D97-AF65-F5344CB8AC3E}">
        <p14:creationId xmlns:p14="http://schemas.microsoft.com/office/powerpoint/2010/main" val="95189137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305800" cy="1143000"/>
          </a:xfrm>
        </p:spPr>
        <p:txBody>
          <a:bodyPr>
            <a:normAutofit/>
          </a:bodyPr>
          <a:lstStyle/>
          <a:p>
            <a:r>
              <a:rPr lang="en-US" dirty="0" smtClean="0"/>
              <a:t>Ending Chronic  Homelessness</a:t>
            </a:r>
            <a:endParaRPr lang="en-US" dirty="0"/>
          </a:p>
        </p:txBody>
      </p:sp>
      <p:pic>
        <p:nvPicPr>
          <p:cNvPr id="3" name="Picture 2" descr="Image result for housing for the homeless in salt lake city utah"/>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05000"/>
            <a:ext cx="7411480" cy="4379183"/>
          </a:xfrm>
          <a:prstGeom prst="rect">
            <a:avLst/>
          </a:prstGeom>
          <a:noFill/>
          <a:ln>
            <a:noFill/>
          </a:ln>
        </p:spPr>
      </p:pic>
      <p:pic>
        <p:nvPicPr>
          <p:cNvPr id="4" name="Picture 2" descr="C:\Users\astefancic\Pictures\PTH logo_white_lg_crop.jpg"/>
          <p:cNvPicPr>
            <a:picLocks noChangeAspect="1" noChangeArrowheads="1"/>
          </p:cNvPicPr>
          <p:nvPr/>
        </p:nvPicPr>
        <p:blipFill>
          <a:blip r:embed="rId4" cstate="print"/>
          <a:srcRect/>
          <a:stretch>
            <a:fillRect/>
          </a:stretch>
        </p:blipFill>
        <p:spPr bwMode="auto">
          <a:xfrm>
            <a:off x="7162800" y="6476926"/>
            <a:ext cx="1981200" cy="381073"/>
          </a:xfrm>
          <a:prstGeom prst="rect">
            <a:avLst/>
          </a:prstGeom>
          <a:noFill/>
        </p:spPr>
      </p:pic>
    </p:spTree>
    <p:extLst>
      <p:ext uri="{BB962C8B-B14F-4D97-AF65-F5344CB8AC3E}">
        <p14:creationId xmlns:p14="http://schemas.microsoft.com/office/powerpoint/2010/main" val="11824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8305800" cy="1143000"/>
          </a:xfrm>
        </p:spPr>
        <p:txBody>
          <a:bodyPr/>
          <a:lstStyle/>
          <a:p>
            <a:r>
              <a:rPr lang="en-US" dirty="0" smtClean="0"/>
              <a:t>The Road Home SLC, Utah</a:t>
            </a:r>
            <a:endParaRPr lang="en-US" dirty="0"/>
          </a:p>
        </p:txBody>
      </p:sp>
      <p:pic>
        <p:nvPicPr>
          <p:cNvPr id="3" name="Picture 2" descr="http://img.ksl.com/slc/2545/254549/25454941.jp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0195" y="1754659"/>
            <a:ext cx="7920681" cy="4596714"/>
          </a:xfrm>
          <a:prstGeom prst="rect">
            <a:avLst/>
          </a:prstGeom>
          <a:noFill/>
          <a:ln>
            <a:noFill/>
          </a:ln>
        </p:spPr>
      </p:pic>
      <p:pic>
        <p:nvPicPr>
          <p:cNvPr id="4" name="Picture 2" descr="C:\Users\astefancic\Pictures\PTH logo_white_lg_crop.jpg"/>
          <p:cNvPicPr>
            <a:picLocks noChangeAspect="1" noChangeArrowheads="1"/>
          </p:cNvPicPr>
          <p:nvPr/>
        </p:nvPicPr>
        <p:blipFill>
          <a:blip r:embed="rId4" cstate="print"/>
          <a:srcRect/>
          <a:stretch>
            <a:fillRect/>
          </a:stretch>
        </p:blipFill>
        <p:spPr bwMode="auto">
          <a:xfrm>
            <a:off x="7162800" y="6476926"/>
            <a:ext cx="1981200" cy="381073"/>
          </a:xfrm>
          <a:prstGeom prst="rect">
            <a:avLst/>
          </a:prstGeom>
          <a:noFill/>
        </p:spPr>
      </p:pic>
    </p:spTree>
    <p:extLst>
      <p:ext uri="{BB962C8B-B14F-4D97-AF65-F5344CB8AC3E}">
        <p14:creationId xmlns:p14="http://schemas.microsoft.com/office/powerpoint/2010/main" val="246597259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 y="457200"/>
            <a:ext cx="7899009"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397001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1.staticflickr.com/3/2641/4030153549_467c42ec95_b.jpg"/>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0" y="-43934"/>
            <a:ext cx="9156795" cy="690193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733800" y="3200400"/>
            <a:ext cx="184731" cy="369332"/>
          </a:xfrm>
          <a:prstGeom prst="rect">
            <a:avLst/>
          </a:prstGeom>
          <a:noFill/>
        </p:spPr>
        <p:txBody>
          <a:bodyPr wrap="none" rtlCol="0">
            <a:spAutoFit/>
          </a:bodyPr>
          <a:lstStyle/>
          <a:p>
            <a:endParaRPr lang="en-US" dirty="0"/>
          </a:p>
        </p:txBody>
      </p:sp>
      <p:sp>
        <p:nvSpPr>
          <p:cNvPr id="3" name="TextBox 2"/>
          <p:cNvSpPr txBox="1"/>
          <p:nvPr/>
        </p:nvSpPr>
        <p:spPr>
          <a:xfrm>
            <a:off x="1066800" y="2971800"/>
            <a:ext cx="184731" cy="369332"/>
          </a:xfrm>
          <a:prstGeom prst="rect">
            <a:avLst/>
          </a:prstGeom>
          <a:noFill/>
        </p:spPr>
        <p:txBody>
          <a:bodyPr wrap="none" rtlCol="0">
            <a:spAutoFit/>
          </a:bodyPr>
          <a:lstStyle/>
          <a:p>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838199" y="609600"/>
            <a:ext cx="7720487" cy="5940088"/>
          </a:xfrm>
          <a:prstGeom prst="rect">
            <a:avLst/>
          </a:prstGeom>
          <a:noFill/>
        </p:spPr>
        <p:txBody>
          <a:bodyPr wrap="square" rtlCol="0">
            <a:spAutoFit/>
          </a:bodyPr>
          <a:lstStyle/>
          <a:p>
            <a:pPr algn="ctr"/>
            <a:r>
              <a:rPr lang="en-US" sz="4800" b="1" dirty="0">
                <a:solidFill>
                  <a:schemeClr val="bg1"/>
                </a:solidFill>
                <a:effectLst>
                  <a:outerShdw blurRad="50800" dist="38100" dir="2700000" algn="tl" rotWithShape="0">
                    <a:srgbClr val="000000">
                      <a:alpha val="43000"/>
                    </a:srgbClr>
                  </a:outerShdw>
                </a:effectLst>
                <a:latin typeface="+mj-lt"/>
                <a:cs typeface="Leelawadee" panose="020B0502040204020203" pitchFamily="34" charset="-34"/>
              </a:rPr>
              <a:t>Thank you</a:t>
            </a:r>
            <a:r>
              <a:rPr lang="en-US" sz="4800" b="1" dirty="0" smtClean="0">
                <a:solidFill>
                  <a:schemeClr val="bg1"/>
                </a:solidFill>
                <a:effectLst>
                  <a:outerShdw blurRad="50800" dist="38100" dir="2700000" algn="tl" rotWithShape="0">
                    <a:srgbClr val="000000">
                      <a:alpha val="43000"/>
                    </a:srgbClr>
                  </a:outerShdw>
                </a:effectLst>
                <a:latin typeface="+mj-lt"/>
                <a:cs typeface="Leelawadee" panose="020B0502040204020203" pitchFamily="34" charset="-34"/>
              </a:rPr>
              <a:t>!</a:t>
            </a:r>
          </a:p>
          <a:p>
            <a:pPr algn="ctr"/>
            <a:endParaRPr lang="en-US" sz="4000" b="1" dirty="0">
              <a:solidFill>
                <a:schemeClr val="bg1"/>
              </a:solidFill>
              <a:effectLst>
                <a:outerShdw blurRad="50800" dist="38100" dir="2700000" algn="tl" rotWithShape="0">
                  <a:srgbClr val="000000">
                    <a:alpha val="43000"/>
                  </a:srgbClr>
                </a:outerShdw>
              </a:effectLst>
              <a:latin typeface="+mj-lt"/>
              <a:cs typeface="Leelawadee" panose="020B0502040204020203" pitchFamily="34" charset="-34"/>
            </a:endParaRPr>
          </a:p>
          <a:p>
            <a:pPr algn="ctr"/>
            <a:r>
              <a:rPr lang="en-US" sz="4800" b="1" dirty="0" smtClean="0">
                <a:solidFill>
                  <a:schemeClr val="bg1"/>
                </a:solidFill>
                <a:effectLst>
                  <a:outerShdw blurRad="50800" dist="38100" dir="2700000" algn="tl" rotWithShape="0">
                    <a:srgbClr val="000000">
                      <a:alpha val="43000"/>
                    </a:srgbClr>
                  </a:outerShdw>
                </a:effectLst>
                <a:latin typeface="+mj-lt"/>
                <a:cs typeface="Leelawadee" panose="020B0502040204020203" pitchFamily="34" charset="-34"/>
              </a:rPr>
              <a:t>Questions</a:t>
            </a:r>
            <a:r>
              <a:rPr lang="en-US" sz="4800" b="1" dirty="0">
                <a:solidFill>
                  <a:schemeClr val="bg1"/>
                </a:solidFill>
                <a:effectLst>
                  <a:outerShdw blurRad="50800" dist="38100" dir="2700000" algn="tl" rotWithShape="0">
                    <a:srgbClr val="000000">
                      <a:alpha val="43000"/>
                    </a:srgbClr>
                  </a:outerShdw>
                </a:effectLst>
                <a:latin typeface="+mj-lt"/>
                <a:cs typeface="Leelawadee" panose="020B0502040204020203" pitchFamily="34" charset="-34"/>
              </a:rPr>
              <a:t>?</a:t>
            </a:r>
          </a:p>
          <a:p>
            <a:pPr algn="ctr"/>
            <a:endParaRPr lang="en-US" sz="3200" b="1" dirty="0">
              <a:effectLst>
                <a:outerShdw blurRad="50800" dist="38100" dir="2700000" algn="tl" rotWithShape="0">
                  <a:srgbClr val="000000">
                    <a:alpha val="43000"/>
                  </a:srgbClr>
                </a:outerShdw>
              </a:effectLst>
              <a:latin typeface="+mj-lt"/>
            </a:endParaRPr>
          </a:p>
          <a:p>
            <a:pPr algn="ctr"/>
            <a:r>
              <a:rPr lang="en-US" sz="3000" b="1" dirty="0">
                <a:solidFill>
                  <a:schemeClr val="bg1"/>
                </a:solidFill>
                <a:effectLst>
                  <a:outerShdw blurRad="50800" dist="38100" dir="2700000" algn="tl" rotWithShape="0">
                    <a:srgbClr val="000000">
                      <a:alpha val="43000"/>
                    </a:srgbClr>
                  </a:outerShdw>
                </a:effectLst>
                <a:latin typeface="+mj-lt"/>
                <a:cs typeface="Leelawadee" panose="020B0502040204020203" pitchFamily="34" charset="-34"/>
              </a:rPr>
              <a:t>For additional </a:t>
            </a:r>
            <a:r>
              <a:rPr lang="en-US" sz="3000" b="1" dirty="0" smtClean="0">
                <a:solidFill>
                  <a:schemeClr val="bg1"/>
                </a:solidFill>
                <a:effectLst>
                  <a:outerShdw blurRad="50800" dist="38100" dir="2700000" algn="tl" rotWithShape="0">
                    <a:srgbClr val="000000">
                      <a:alpha val="43000"/>
                    </a:srgbClr>
                  </a:outerShdw>
                </a:effectLst>
                <a:latin typeface="+mj-lt"/>
                <a:cs typeface="Leelawadee" panose="020B0502040204020203" pitchFamily="34" charset="-34"/>
              </a:rPr>
              <a:t>information:</a:t>
            </a:r>
          </a:p>
          <a:p>
            <a:pPr algn="ctr"/>
            <a:r>
              <a:rPr lang="en-US" sz="3000" b="1" dirty="0" smtClean="0">
                <a:solidFill>
                  <a:schemeClr val="bg1"/>
                </a:solidFill>
                <a:effectLst>
                  <a:outerShdw blurRad="50800" dist="38100" dir="2700000" algn="tl" rotWithShape="0">
                    <a:srgbClr val="000000">
                      <a:alpha val="43000"/>
                    </a:srgbClr>
                  </a:outerShdw>
                </a:effectLst>
                <a:latin typeface="+mj-lt"/>
                <a:cs typeface="Leelawadee" panose="020B0502040204020203" pitchFamily="34" charset="-34"/>
              </a:rPr>
              <a:t>pathwaystohousing.org</a:t>
            </a:r>
          </a:p>
          <a:p>
            <a:pPr algn="ctr"/>
            <a:r>
              <a:rPr lang="en-US" sz="3000" b="1" dirty="0" smtClean="0">
                <a:solidFill>
                  <a:schemeClr val="bg1"/>
                </a:solidFill>
                <a:effectLst>
                  <a:outerShdw blurRad="50800" dist="38100" dir="2700000" algn="tl" rotWithShape="0">
                    <a:srgbClr val="000000">
                      <a:alpha val="43000"/>
                    </a:srgbClr>
                  </a:outerShdw>
                </a:effectLst>
                <a:latin typeface="+mj-lt"/>
                <a:cs typeface="Leelawadee" panose="020B0502040204020203" pitchFamily="34" charset="-34"/>
              </a:rPr>
              <a:t>www.mentalhealthcommission.ca</a:t>
            </a:r>
          </a:p>
          <a:p>
            <a:pPr algn="ctr"/>
            <a:r>
              <a:rPr lang="en-US" sz="3000" b="1" dirty="0" smtClean="0">
                <a:solidFill>
                  <a:schemeClr val="bg1"/>
                </a:solidFill>
                <a:effectLst>
                  <a:outerShdw blurRad="50800" dist="38100" dir="2700000" algn="tl" rotWithShape="0">
                    <a:srgbClr val="000000">
                      <a:alpha val="43000"/>
                    </a:srgbClr>
                  </a:outerShdw>
                </a:effectLst>
                <a:latin typeface="+mj-lt"/>
                <a:cs typeface="Leelawadee" panose="020B0502040204020203" pitchFamily="34" charset="-34"/>
              </a:rPr>
              <a:t>www.homelesshub.ca</a:t>
            </a:r>
          </a:p>
          <a:p>
            <a:pPr algn="ctr"/>
            <a:endParaRPr lang="en-US" sz="3600" b="1" dirty="0">
              <a:solidFill>
                <a:schemeClr val="bg1"/>
              </a:solidFill>
              <a:effectLst>
                <a:outerShdw blurRad="50800" dist="38100" dir="2700000" algn="tl" rotWithShape="0">
                  <a:srgbClr val="000000">
                    <a:alpha val="43000"/>
                  </a:srgbClr>
                </a:outerShdw>
              </a:effectLst>
              <a:latin typeface="Leelawadee" panose="020B0502040204020203" pitchFamily="34" charset="-34"/>
              <a:cs typeface="Leelawadee" panose="020B0502040204020203" pitchFamily="34" charset="-34"/>
            </a:endParaRPr>
          </a:p>
          <a:p>
            <a:pPr algn="ctr"/>
            <a:r>
              <a:rPr lang="en-US" sz="2600" b="1" dirty="0" smtClean="0">
                <a:solidFill>
                  <a:schemeClr val="bg1"/>
                </a:solidFill>
                <a:effectLst>
                  <a:outerShdw blurRad="50800" dist="38100" dir="2700000" algn="tl" rotWithShape="0">
                    <a:srgbClr val="000000">
                      <a:alpha val="43000"/>
                    </a:srgbClr>
                  </a:outerShdw>
                </a:effectLst>
                <a:latin typeface="+mj-lt"/>
                <a:cs typeface="Leelawadee" panose="020B0502040204020203" pitchFamily="34" charset="-34"/>
              </a:rPr>
              <a:t>sam@pathwaysnational.org</a:t>
            </a:r>
            <a:endParaRPr lang="en-US" sz="2600" b="1" dirty="0">
              <a:solidFill>
                <a:schemeClr val="bg1"/>
              </a:solidFill>
              <a:effectLst>
                <a:outerShdw blurRad="50800" dist="38100" dir="2700000" algn="tl" rotWithShape="0">
                  <a:srgbClr val="000000">
                    <a:alpha val="43000"/>
                  </a:srgbClr>
                </a:outerShdw>
              </a:effectLst>
              <a:latin typeface="+mj-lt"/>
              <a:cs typeface="Leelawadee" panose="020B0502040204020203" pitchFamily="34" charset="-34"/>
            </a:endParaRPr>
          </a:p>
          <a:p>
            <a:pPr algn="ctr"/>
            <a:endParaRPr lang="en-US" sz="3000" dirty="0">
              <a:solidFill>
                <a:schemeClr val="bg1"/>
              </a:solidFill>
              <a:latin typeface="Leelawadee" panose="020B0502040204020203" pitchFamily="34" charset="-34"/>
              <a:cs typeface="Leelawadee" panose="020B0502040204020203" pitchFamily="34" charset="-34"/>
            </a:endParaRPr>
          </a:p>
        </p:txBody>
      </p:sp>
      <p:pic>
        <p:nvPicPr>
          <p:cNvPr id="6" name="image1.png"/>
          <p:cNvPicPr/>
          <p:nvPr/>
        </p:nvPicPr>
        <p:blipFill>
          <a:blip r:embed="rId4">
            <a:alphaModFix amt="55000"/>
            <a:extLst/>
          </a:blip>
          <a:stretch>
            <a:fillRect/>
          </a:stretch>
        </p:blipFill>
        <p:spPr>
          <a:xfrm>
            <a:off x="7696200" y="6185614"/>
            <a:ext cx="1056923" cy="444500"/>
          </a:xfrm>
          <a:prstGeom prst="rect">
            <a:avLst/>
          </a:prstGeom>
          <a:ln w="12700">
            <a:miter lim="400000"/>
          </a:ln>
        </p:spPr>
      </p:pic>
    </p:spTree>
    <p:extLst>
      <p:ext uri="{BB962C8B-B14F-4D97-AF65-F5344CB8AC3E}">
        <p14:creationId xmlns:p14="http://schemas.microsoft.com/office/powerpoint/2010/main" val="26620357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2"/>
          <p:cNvSpPr>
            <a:spLocks noGrp="1" noChangeArrowheads="1"/>
          </p:cNvSpPr>
          <p:nvPr>
            <p:ph type="title" idx="4294967295"/>
          </p:nvPr>
        </p:nvSpPr>
        <p:spPr>
          <a:xfrm>
            <a:off x="533400" y="685800"/>
            <a:ext cx="8229600" cy="609600"/>
          </a:xfrm>
        </p:spPr>
        <p:txBody>
          <a:bodyPr>
            <a:normAutofit fontScale="90000"/>
          </a:bodyPr>
          <a:lstStyle/>
          <a:p>
            <a:pPr algn="ctr" fontAlgn="auto">
              <a:spcAft>
                <a:spcPts val="0"/>
              </a:spcAft>
              <a:defRPr/>
            </a:pPr>
            <a:r>
              <a:rPr lang="en-US" sz="3600" dirty="0" smtClean="0"/>
              <a:t>Trajectories for those who remain</a:t>
            </a:r>
            <a:br>
              <a:rPr lang="en-US" sz="3600" dirty="0" smtClean="0"/>
            </a:br>
            <a:r>
              <a:rPr lang="en-US" sz="3600" dirty="0" smtClean="0"/>
              <a:t>chronically homeless </a:t>
            </a:r>
          </a:p>
        </p:txBody>
      </p:sp>
      <p:graphicFrame>
        <p:nvGraphicFramePr>
          <p:cNvPr id="4" name="Diagram 3"/>
          <p:cNvGraphicFramePr/>
          <p:nvPr>
            <p:extLst/>
          </p:nvPr>
        </p:nvGraphicFramePr>
        <p:xfrm>
          <a:off x="609600" y="1485900"/>
          <a:ext cx="7848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895600" y="3581400"/>
            <a:ext cx="3459601" cy="523220"/>
          </a:xfrm>
          <a:prstGeom prst="rect">
            <a:avLst/>
          </a:prstGeom>
          <a:noFill/>
        </p:spPr>
        <p:txBody>
          <a:bodyPr wrap="none" rtlCol="0">
            <a:spAutoFit/>
          </a:bodyPr>
          <a:lstStyle/>
          <a:p>
            <a:r>
              <a:rPr lang="en-US" sz="2800" b="1" dirty="0" smtClean="0">
                <a:latin typeface="+mj-lt"/>
              </a:rPr>
              <a:t>Institutional Circuit</a:t>
            </a:r>
            <a:endParaRPr lang="en-US" sz="2800" b="1" dirty="0">
              <a:latin typeface="+mj-lt"/>
            </a:endParaRPr>
          </a:p>
        </p:txBody>
      </p:sp>
      <p:sp>
        <p:nvSpPr>
          <p:cNvPr id="2" name="Oval 1"/>
          <p:cNvSpPr/>
          <p:nvPr/>
        </p:nvSpPr>
        <p:spPr>
          <a:xfrm>
            <a:off x="6172200" y="1295400"/>
            <a:ext cx="2604747"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 of the population use 50% of system resources</a:t>
            </a:r>
            <a:endParaRPr lang="en-US" dirty="0"/>
          </a:p>
        </p:txBody>
      </p:sp>
    </p:spTree>
    <p:extLst>
      <p:ext uri="{BB962C8B-B14F-4D97-AF65-F5344CB8AC3E}">
        <p14:creationId xmlns:p14="http://schemas.microsoft.com/office/powerpoint/2010/main" val="214101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5524</TotalTime>
  <Words>3348</Words>
  <Application>Microsoft Office PowerPoint</Application>
  <PresentationFormat>On-screen Show (4:3)</PresentationFormat>
  <Paragraphs>745</Paragraphs>
  <Slides>88</Slides>
  <Notes>88</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88</vt:i4>
      </vt:variant>
    </vt:vector>
  </HeadingPairs>
  <TitlesOfParts>
    <vt:vector size="107" baseType="lpstr">
      <vt:lpstr>Arial</vt:lpstr>
      <vt:lpstr>Arial Bold</vt:lpstr>
      <vt:lpstr>Calibri</vt:lpstr>
      <vt:lpstr>Calibri Light</vt:lpstr>
      <vt:lpstr>Cambria</vt:lpstr>
      <vt:lpstr>Constantia</vt:lpstr>
      <vt:lpstr>Courier New</vt:lpstr>
      <vt:lpstr>Helvetica</vt:lpstr>
      <vt:lpstr>Leelawadee</vt:lpstr>
      <vt:lpstr>Lucida Grande</vt:lpstr>
      <vt:lpstr>Quattrocento Sans</vt:lpstr>
      <vt:lpstr>Showcard Gothic</vt:lpstr>
      <vt:lpstr>Times New Roman</vt:lpstr>
      <vt:lpstr>Trebuchet MS</vt:lpstr>
      <vt:lpstr>Urdu Typesetting</vt:lpstr>
      <vt:lpstr>Verdana</vt:lpstr>
      <vt:lpstr>Webdings</vt:lpstr>
      <vt:lpstr>Wingdings 2</vt:lpstr>
      <vt:lpstr>Flow</vt:lpstr>
      <vt:lpstr>                                                       Pathways  Housing First! PROGRAM PHILOSOPHY AND PRACTICE </vt:lpstr>
      <vt:lpstr>Agenda</vt:lpstr>
      <vt:lpstr>Gini Coefficient: Income Disparity and  Social Services</vt:lpstr>
      <vt:lpstr>Cross Cultural  Similarities and Differences</vt:lpstr>
      <vt:lpstr>PowerPoint Presentation</vt:lpstr>
      <vt:lpstr>Staircase: Unrealistic Expectations and a significant number cannot succeed</vt:lpstr>
      <vt:lpstr>Why the chronically homeless?</vt:lpstr>
      <vt:lpstr>Who is served by Housing First programs? Chronic &amp; Episodically Homeless</vt:lpstr>
      <vt:lpstr>Trajectories for those who remain chronically homeless </vt:lpstr>
      <vt:lpstr>PowerPoint Presentation</vt:lpstr>
      <vt:lpstr>5 Dimensions of a Pathways’ Housing First Program Fidelity</vt:lpstr>
      <vt:lpstr>Why focus on the chronically homeless?</vt:lpstr>
      <vt:lpstr>PowerPoint Presentation</vt:lpstr>
      <vt:lpstr>Shelter utilization and capacity ‘let’s do the math’</vt:lpstr>
      <vt:lpstr>Immediate Access to Housing and Appropriate Supports  </vt:lpstr>
      <vt:lpstr>Housing First Requires Change</vt:lpstr>
      <vt:lpstr> Programs Stages of Change</vt:lpstr>
      <vt:lpstr>Immediate Access to Housing and Appropriate Supports  </vt:lpstr>
      <vt:lpstr>Housing First Requires Change</vt:lpstr>
      <vt:lpstr> Programs Stages of Change</vt:lpstr>
      <vt:lpstr>HUD Continuum of Care Encouraging Housing First</vt:lpstr>
      <vt:lpstr>Current System</vt:lpstr>
      <vt:lpstr>PowerPoint Presentation</vt:lpstr>
      <vt:lpstr>Shelter utilization and capacity ‘let’s do the math’</vt:lpstr>
      <vt:lpstr>Steps needed to Introduce           System Change Intervention </vt:lpstr>
      <vt:lpstr>5 Dimensions of a Pathways’ Housing First Program Fidelity</vt:lpstr>
      <vt:lpstr>Choice in Housing  (Pragmatic and Context Bound) </vt:lpstr>
      <vt:lpstr>200 Tenants, 200 Apartments, 2 Counties, 6 Cities, 95 Landlords:        Housing Retention Rate 90.5% (12 mo)</vt:lpstr>
      <vt:lpstr>Rental Housing Community Landlords as Partners</vt:lpstr>
      <vt:lpstr>Housing First; Providing Housing</vt:lpstr>
      <vt:lpstr>1b. Choice and SERVICES  “NO WRONG DOOR” </vt:lpstr>
      <vt:lpstr>    2.  MATCHING SERVICE NEEDS        Community based, responsive, and flexible</vt:lpstr>
      <vt:lpstr>Limits to Choice:     SERVICES</vt:lpstr>
      <vt:lpstr>3. Separation of Housing and Services</vt:lpstr>
      <vt:lpstr>PRINCIPLE 3: HOUSING and SERVICES ARE SEAPARATE DOMAINS</vt:lpstr>
      <vt:lpstr>Another Dimension of the Paradigm Shift is the Treatment Philosophy </vt:lpstr>
      <vt:lpstr>System Change Question </vt:lpstr>
      <vt:lpstr>Treatment Philosophy </vt:lpstr>
      <vt:lpstr>Housing First Services Requires Change in Orientation and Practice</vt:lpstr>
      <vt:lpstr>PowerPoint Presentation</vt:lpstr>
      <vt:lpstr>PowerPoint Presentation</vt:lpstr>
      <vt:lpstr>Historical Approaches to Alcohol/Drug Treatment</vt:lpstr>
      <vt:lpstr>Harm Reductions</vt:lpstr>
      <vt:lpstr>Narrative Therapy</vt:lpstr>
      <vt:lpstr>Principles of Harm Reduction - Intervention</vt:lpstr>
      <vt:lpstr>PowerPoint Presentation</vt:lpstr>
      <vt:lpstr>PowerPoint Presentation</vt:lpstr>
      <vt:lpstr> Examples of Reducing Risks  </vt:lpstr>
      <vt:lpstr>Harm Reduction and Housing First</vt:lpstr>
      <vt:lpstr>  Decisional Balance: Having open and honest conversation    </vt:lpstr>
      <vt:lpstr>Home Visits: Up Close and Personal</vt:lpstr>
      <vt:lpstr> Housing First and Harm Reduction</vt:lpstr>
      <vt:lpstr>PowerPoint Presentation</vt:lpstr>
      <vt:lpstr>World Health Organization (WHO) Studies on Outcomes for Severe Mental Illness </vt:lpstr>
      <vt:lpstr>WHO Studies (continued)</vt:lpstr>
      <vt:lpstr>Recovery, Homelessness, and  Stages of Change </vt:lpstr>
      <vt:lpstr>Life’s domains develop at different pace</vt:lpstr>
      <vt:lpstr>Recovery and Peer Support</vt:lpstr>
      <vt:lpstr>Graduation and Recovery:   Social Networks, Life Not Defined by Illness, Community Integration </vt:lpstr>
      <vt:lpstr>Social Inclusion and  Community Integration</vt:lpstr>
      <vt:lpstr>Promoting Social Inclusion</vt:lpstr>
      <vt:lpstr>Break </vt:lpstr>
      <vt:lpstr>Pathways Housing First Program</vt:lpstr>
      <vt:lpstr>PowerPoint Presentation</vt:lpstr>
      <vt:lpstr>Components of Program Fidelity</vt:lpstr>
      <vt:lpstr>PowerPoint Presentation</vt:lpstr>
      <vt:lpstr>Why Fidelity?</vt:lpstr>
      <vt:lpstr> Housing First:  Fidelity Scale  Development</vt:lpstr>
      <vt:lpstr>Multiple Uses of Fidelity</vt:lpstr>
      <vt:lpstr>Housing First:  Hi-Fidelity</vt:lpstr>
      <vt:lpstr>Few programs achieve perfect scores</vt:lpstr>
      <vt:lpstr>Removing Essential Components…</vt:lpstr>
      <vt:lpstr>Pathways Housing First Fidelity Dimensions</vt:lpstr>
      <vt:lpstr>Sample Items</vt:lpstr>
      <vt:lpstr>Pathways Housing First Program Effectivenss</vt:lpstr>
      <vt:lpstr>Fidelity Self-Assessment Survey   &amp; Residential Outcomes for California Full Service Partnerships </vt:lpstr>
      <vt:lpstr>FSP Fidelity &amp; Outcomes</vt:lpstr>
      <vt:lpstr>Fidelity Self-Assessment Survey &amp; Residential Outcomes</vt:lpstr>
      <vt:lpstr>Housing First Self-Assessment Survey: Overall Fidelity &amp; Residential Outcomes</vt:lpstr>
      <vt:lpstr>Housing First for Persons with Substance Use Problems</vt:lpstr>
      <vt:lpstr>PowerPoint Presentation</vt:lpstr>
      <vt:lpstr>Housing First Achieves Similar Housing Outcomes for Moderate and High Need Participants</vt:lpstr>
      <vt:lpstr>Cost Offsets Vary Depending on Need Level </vt:lpstr>
      <vt:lpstr>Key Point About Program Fidelity</vt:lpstr>
      <vt:lpstr>Ending Chronic  Homelessness</vt:lpstr>
      <vt:lpstr>The Road Home SLC, Utah</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Agenda August 17th 2010 Baton Rouge</dc:title>
  <dc:creator>julianawalker</dc:creator>
  <cp:lastModifiedBy>Moira Lawler</cp:lastModifiedBy>
  <cp:revision>249</cp:revision>
  <cp:lastPrinted>2014-09-10T12:57:18Z</cp:lastPrinted>
  <dcterms:created xsi:type="dcterms:W3CDTF">2010-08-14T17:34:10Z</dcterms:created>
  <dcterms:modified xsi:type="dcterms:W3CDTF">2015-10-21T23:47:43Z</dcterms:modified>
</cp:coreProperties>
</file>